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8" r:id="rId5"/>
    <p:sldId id="260" r:id="rId6"/>
    <p:sldId id="256" r:id="rId7"/>
    <p:sldId id="261" r:id="rId8"/>
    <p:sldId id="257" r:id="rId9"/>
    <p:sldId id="262" r:id="rId10"/>
    <p:sldId id="263" r:id="rId11"/>
    <p:sldId id="264" r:id="rId12"/>
    <p:sldId id="265" r:id="rId13"/>
    <p:sldId id="267" r:id="rId14"/>
    <p:sldId id="266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59" r:id="rId30"/>
    <p:sldId id="28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63" d="100"/>
          <a:sy n="63" d="100"/>
        </p:scale>
        <p:origin x="6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7F6F2-69F6-408F-A9FA-0FF675B14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81495-6362-461C-8FAD-CCAB5C1E69EF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6015F8-2B9C-4E7E-9290-383EC4DEE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605B24F-C9F2-48B1-8074-4A2558AD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047E45-1406-4E10-B9A1-ED27DD1EB0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6600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F68ACE-E588-4B35-A3BB-B6DF02387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A6385-929D-4F27-AA71-C02DB5CF9B95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2E355E-78A9-4887-9497-92BBB470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43751-45D3-4356-940C-9A5D5F4ED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BB574C-3610-4AA3-8672-576362FA73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01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F25C1-17A7-43A3-96E3-297078650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554E0-0AA4-4721-A084-5C78811D4BBD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D92F64-C5CE-40F7-A591-F99D6832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CC1EED-3CDF-46AB-BEF5-E20C4A953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0D3F4-576E-451A-BCE7-9D7204EF2E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9131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F90EF8F-4376-4006-8CEA-96707D96E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28124-E1AD-463C-8187-7D7C4944CBF3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F69E18-4C44-47A1-B88A-58955F7DC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81CC06-D4AD-414F-8614-991EBB6E2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B6FA7-EAF8-4C46-8E86-C2E3E77F8C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4513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2A7D16-A3A1-4C1A-A66E-8E120F42D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7171A-5362-4917-98EB-16F0967D1C02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976397-582E-4FBC-A5DD-3C69440EF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449F47-89A1-421B-8A49-C3C599FE0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6FA1C-1C33-4D63-8924-8354C3FAFB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0120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0796AA1-A2A9-4325-A520-1983F6D56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BCA73-81F0-4BFC-8607-A46C5C6560D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F4ACE65-3EE1-4049-97E9-5C766F325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B54D44E-4469-499F-9AC6-28D521E18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A0C9C-B837-4508-98D9-DD09CD5963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7058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16816DC7-5DBD-4F5B-9400-9A0A4B64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BEE1C-6387-4D14-8870-D29A461DED28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63DE929-4765-4DA4-BEA1-B3E8E8BF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3D84484-A121-4B45-9EAF-8BD034443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3404C-81F0-4F02-B6C5-6294FA60D6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3424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1D039FB-6262-413D-87FA-38D5911C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F1881-064B-4CBB-ABC9-17F704C5398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08A9F70-8544-4E66-B412-BA0A7FDE1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2B9B79A-E0AD-45ED-A848-421D857D0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93117-A3A9-4B78-9E55-495F7AFEB2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3353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5C59EF6-4E22-4B69-94CA-48295CEF5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79A093-0D5B-4BDD-931A-2802111749CA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1E2CA93-0FD8-423B-B2A3-716EB511B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1FAD7D2-05E3-4B49-A51C-3814117AD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A04DAF-B43A-4396-9B8F-95F807C38D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728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E7873E2-9B19-47D4-B6AB-932FF681E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D30B9-A479-4FD3-A7D2-D01AF57F2379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5BEB12D-CB4E-46A9-B145-3AF01043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57A79CA-9983-4C1B-9205-64E4C576B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946BE1-A7F2-47C3-90DA-65077F5CDD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447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0E7253D-0AB0-435E-AE2F-CDD1C29EA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AB3B0-CE23-482B-89BA-FA056248A177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311363D-6D23-4C9A-B1F0-2F44E2D5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E4EBA42-64A8-48BE-8102-D3AEF1ED0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E7E896-398F-4643-AE99-4A8398992C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551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8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03F7AF63-6C2A-4620-880E-E3E94D32F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1F29F903-3DCF-47DD-8DEA-E8EF986B54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A03339-F186-44CE-93CB-DC346A2927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29FAEA8-4F16-4D5E-AAC1-EA8D553E504E}" type="datetimeFigureOut">
              <a:rPr lang="ru-RU"/>
              <a:pPr>
                <a:defRPr/>
              </a:pPr>
              <a:t>05.04.2022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81D81A-A0BE-4933-9F93-82FB438120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912E33-19BB-489E-8E14-17F05E4F5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2125DCA-E595-4CB5-813A-EE9721E0C3B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3313" name="Rectangle 1">
            <a:extLst>
              <a:ext uri="{FF2B5EF4-FFF2-40B4-BE49-F238E27FC236}">
                <a16:creationId xmlns:a16="http://schemas.microsoft.com/office/drawing/2014/main" id="{CD288C27-8851-451F-9D78-5561EBF8A3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bg1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8AE6AE02-F030-4620-ACE8-57B85EF29B4D}"/>
              </a:ext>
            </a:extLst>
          </p:cNvPr>
          <p:cNvSpPr/>
          <p:nvPr/>
        </p:nvSpPr>
        <p:spPr>
          <a:xfrm>
            <a:off x="179388" y="188913"/>
            <a:ext cx="8785225" cy="6480175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33" name="Picture 13" descr="http://img841.imageshack.us/img841/8228/kenarlik14.png">
            <a:extLst>
              <a:ext uri="{FF2B5EF4-FFF2-40B4-BE49-F238E27FC236}">
                <a16:creationId xmlns:a16="http://schemas.microsoft.com/office/drawing/2014/main" id="{BFD3687E-33AD-4F4C-A59D-7A238372D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8038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3" descr="http://img841.imageshack.us/img841/8228/kenarlik14.png">
            <a:extLst>
              <a:ext uri="{FF2B5EF4-FFF2-40B4-BE49-F238E27FC236}">
                <a16:creationId xmlns:a16="http://schemas.microsoft.com/office/drawing/2014/main" id="{9D82A2E9-DBEF-431A-A8C4-D1DB3DE3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0"/>
            <a:ext cx="3348037" cy="334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3" descr="http://img841.imageshack.us/img841/8228/kenarlik14.png">
            <a:extLst>
              <a:ext uri="{FF2B5EF4-FFF2-40B4-BE49-F238E27FC236}">
                <a16:creationId xmlns:a16="http://schemas.microsoft.com/office/drawing/2014/main" id="{4B533EDE-2AA1-429D-B26C-6270CC785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3509963"/>
            <a:ext cx="3348037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3" descr="http://img841.imageshack.us/img841/8228/kenarlik14.png">
            <a:extLst>
              <a:ext uri="{FF2B5EF4-FFF2-40B4-BE49-F238E27FC236}">
                <a16:creationId xmlns:a16="http://schemas.microsoft.com/office/drawing/2014/main" id="{7D84A6AC-FF9A-473D-9E10-06D277704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963"/>
            <a:ext cx="3348038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295C2B-D9AD-48E4-92FE-DEEA5A776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98255"/>
              </p:ext>
            </p:extLst>
          </p:nvPr>
        </p:nvGraphicFramePr>
        <p:xfrm>
          <a:off x="827584" y="1255965"/>
          <a:ext cx="6740728" cy="4346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4520">
                  <a:extLst>
                    <a:ext uri="{9D8B030D-6E8A-4147-A177-3AD203B41FA5}">
                      <a16:colId xmlns:a16="http://schemas.microsoft.com/office/drawing/2014/main" val="42803621"/>
                    </a:ext>
                  </a:extLst>
                </a:gridCol>
                <a:gridCol w="5736208">
                  <a:extLst>
                    <a:ext uri="{9D8B030D-6E8A-4147-A177-3AD203B41FA5}">
                      <a16:colId xmlns:a16="http://schemas.microsoft.com/office/drawing/2014/main" val="1844280138"/>
                    </a:ext>
                  </a:extLst>
                </a:gridCol>
              </a:tblGrid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Фёдор Мстиславский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263729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Станислав Жолкевский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97952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Владислав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308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Кузьма Минин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74876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Дмитрий Пожарский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07745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Карл-Филипп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695115"/>
                  </a:ext>
                </a:extLst>
              </a:tr>
            </a:tbl>
          </a:graphicData>
        </a:graphic>
      </p:graphicFrame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A080BBD6-A677-445D-A51B-3A2F896DAA5D}"/>
              </a:ext>
            </a:extLst>
          </p:cNvPr>
          <p:cNvSpPr/>
          <p:nvPr/>
        </p:nvSpPr>
        <p:spPr>
          <a:xfrm>
            <a:off x="7884368" y="2069832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везда: 5 точек 3">
            <a:extLst>
              <a:ext uri="{FF2B5EF4-FFF2-40B4-BE49-F238E27FC236}">
                <a16:creationId xmlns:a16="http://schemas.microsoft.com/office/drawing/2014/main" id="{5772133E-8580-439A-BC15-23FAD3A9C624}"/>
              </a:ext>
            </a:extLst>
          </p:cNvPr>
          <p:cNvSpPr/>
          <p:nvPr/>
        </p:nvSpPr>
        <p:spPr>
          <a:xfrm>
            <a:off x="7884368" y="4941168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179271A7-A4A4-4AAB-8FF4-E5A3E0EB5C94}"/>
              </a:ext>
            </a:extLst>
          </p:cNvPr>
          <p:cNvSpPr/>
          <p:nvPr/>
        </p:nvSpPr>
        <p:spPr>
          <a:xfrm>
            <a:off x="7884368" y="1360208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4B64E1DD-2A72-48F5-B663-18AD88C70E38}"/>
              </a:ext>
            </a:extLst>
          </p:cNvPr>
          <p:cNvSpPr/>
          <p:nvPr/>
        </p:nvSpPr>
        <p:spPr>
          <a:xfrm>
            <a:off x="7885280" y="4293097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FBA743EB-51A2-4C92-B4A3-7F3B9886C39B}"/>
              </a:ext>
            </a:extLst>
          </p:cNvPr>
          <p:cNvSpPr/>
          <p:nvPr/>
        </p:nvSpPr>
        <p:spPr>
          <a:xfrm>
            <a:off x="7884368" y="3533438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1D402B8B-6010-4236-B087-C960447C7C17}"/>
              </a:ext>
            </a:extLst>
          </p:cNvPr>
          <p:cNvSpPr/>
          <p:nvPr/>
        </p:nvSpPr>
        <p:spPr>
          <a:xfrm>
            <a:off x="7884368" y="2779456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Сельское хозяйство и земледелие.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350C86-C8EB-4BD6-9416-DC503B4E1848}"/>
              </a:ext>
            </a:extLst>
          </p:cNvPr>
          <p:cNvSpPr/>
          <p:nvPr/>
        </p:nvSpPr>
        <p:spPr>
          <a:xfrm>
            <a:off x="287524" y="2060848"/>
            <a:ext cx="85689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Специализация</a:t>
            </a: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сосредоточение производства отдельных видов сельско-хозяйственной продукции в определённых районах страны.</a:t>
            </a:r>
          </a:p>
        </p:txBody>
      </p:sp>
    </p:spTree>
    <p:extLst>
      <p:ext uri="{BB962C8B-B14F-4D97-AF65-F5344CB8AC3E}">
        <p14:creationId xmlns:p14="http://schemas.microsoft.com/office/powerpoint/2010/main" val="268743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8BC9617-7E13-4A2B-9D34-C47B10FC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11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ремесла. Первые мануфактуры.</a:t>
            </a: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F8BB67E6-CDF9-4842-A4F8-3F64E05EE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88840"/>
            <a:ext cx="7021591" cy="427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14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8BC9617-7E13-4A2B-9D34-C47B10FC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11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03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Развитие ремесла.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мануфактуры.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350C86-C8EB-4BD6-9416-DC503B4E1848}"/>
              </a:ext>
            </a:extLst>
          </p:cNvPr>
          <p:cNvSpPr/>
          <p:nvPr/>
        </p:nvSpPr>
        <p:spPr>
          <a:xfrm>
            <a:off x="287524" y="2420888"/>
            <a:ext cx="856895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Мануфактура</a:t>
            </a: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предприятие, основанное на разделении труда и ручной ремесленной технике.</a:t>
            </a:r>
          </a:p>
        </p:txBody>
      </p:sp>
    </p:spTree>
    <p:extLst>
      <p:ext uri="{BB962C8B-B14F-4D97-AF65-F5344CB8AC3E}">
        <p14:creationId xmlns:p14="http://schemas.microsoft.com/office/powerpoint/2010/main" val="12404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BFC06C-C116-4C99-AB5B-6D73942E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63846"/>
              </p:ext>
            </p:extLst>
          </p:nvPr>
        </p:nvGraphicFramePr>
        <p:xfrm>
          <a:off x="647564" y="764704"/>
          <a:ext cx="7848872" cy="49146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1438363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75086668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26052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для сравнения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Мастерская ремесленника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Мануфактура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работал?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54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Присутствовало ли разделение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62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 принадлежали орудия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629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кого производился товар?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00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2403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BFC06C-C116-4C99-AB5B-6D73942E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862187"/>
              </p:ext>
            </p:extLst>
          </p:nvPr>
        </p:nvGraphicFramePr>
        <p:xfrm>
          <a:off x="647564" y="764704"/>
          <a:ext cx="7848872" cy="486530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1438363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75086668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26052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для сравнения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Мастерская ремесленника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Мануфактура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работал?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Мастер, члены его семьи, подмастерья,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Наёмные рабочие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54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Присутствовало ли разделение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62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 принадлежали орудия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629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кого производился товар?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00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7605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BFC06C-C116-4C99-AB5B-6D73942E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8558091"/>
              </p:ext>
            </p:extLst>
          </p:nvPr>
        </p:nvGraphicFramePr>
        <p:xfrm>
          <a:off x="647564" y="764704"/>
          <a:ext cx="7848872" cy="516648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1438363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75086668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26052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для сравнения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Мастерская ремесленника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Мануфактура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работал?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Мастер, члены его семьи, подмастерья, ученики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Наёмные рабочие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54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Присутствовало ли разделение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 отсутствовало, простые работы выполняли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Разделение труда на несколько простых операций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62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 принадлежали орудия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629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кого производился товар?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00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39808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BFC06C-C116-4C99-AB5B-6D73942E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948509"/>
              </p:ext>
            </p:extLst>
          </p:nvPr>
        </p:nvGraphicFramePr>
        <p:xfrm>
          <a:off x="647564" y="764704"/>
          <a:ext cx="7848872" cy="51796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1438363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75086668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26052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для сравнения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Мастерская ремесленника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Мануфактура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работал?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Мастер, члены его семьи, подмастерья,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Наёмные рабочие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54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Присутствовало ли разделение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 отсутствовало, простые работы выполняли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Разделение труда на несколько простых операций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62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 принадлежали орудия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Владельцу мануфактуры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629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кого производился товар?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00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6256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16BFC06C-C116-4C99-AB5B-6D73942ED0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8488260"/>
              </p:ext>
            </p:extLst>
          </p:nvPr>
        </p:nvGraphicFramePr>
        <p:xfrm>
          <a:off x="647564" y="764704"/>
          <a:ext cx="7848872" cy="517969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340260">
                  <a:extLst>
                    <a:ext uri="{9D8B030D-6E8A-4147-A177-3AD203B41FA5}">
                      <a16:colId xmlns:a16="http://schemas.microsoft.com/office/drawing/2014/main" val="143836303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val="3575086668"/>
                    </a:ext>
                  </a:extLst>
                </a:gridCol>
                <a:gridCol w="2628292">
                  <a:extLst>
                    <a:ext uri="{9D8B030D-6E8A-4147-A177-3AD203B41FA5}">
                      <a16:colId xmlns:a16="http://schemas.microsoft.com/office/drawing/2014/main" val="2605284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Вопросы для сравнения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Мастерская ремесленника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Мануфактура</a:t>
                      </a:r>
                      <a:endParaRPr lang="ru-RU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86684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Кто работал?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Мастер, члены его семьи, подмастерья,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Наёмные рабочие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54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Присутствовало ли разделение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Практически отсутствовало, простые работы выполняли ученики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Разделение труда на несколько простых операций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05621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Кому принадлежали орудия труда?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Мастеру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Владельцу мануфактуры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02629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Для кого производился товар?</a:t>
                      </a:r>
                      <a:endParaRPr lang="ru-RU" sz="16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индивидуальному заказу, часть поступала на рынок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Товар полностью продавался на рынке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9002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06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45295C2B-D9AD-48E4-92FE-DEEA5A776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261688"/>
              </p:ext>
            </p:extLst>
          </p:nvPr>
        </p:nvGraphicFramePr>
        <p:xfrm>
          <a:off x="971600" y="958299"/>
          <a:ext cx="6668720" cy="46504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4096">
                  <a:extLst>
                    <a:ext uri="{9D8B030D-6E8A-4147-A177-3AD203B41FA5}">
                      <a16:colId xmlns:a16="http://schemas.microsoft.com/office/drawing/2014/main" val="42803621"/>
                    </a:ext>
                  </a:extLst>
                </a:gridCol>
                <a:gridCol w="5804624">
                  <a:extLst>
                    <a:ext uri="{9D8B030D-6E8A-4147-A177-3AD203B41FA5}">
                      <a16:colId xmlns:a16="http://schemas.microsoft.com/office/drawing/2014/main" val="1844280138"/>
                    </a:ext>
                  </a:extLst>
                </a:gridCol>
              </a:tblGrid>
              <a:tr h="5737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Июль 1610 г.</a:t>
                      </a:r>
                      <a:endParaRPr lang="ru-RU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4263729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1610 г.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697952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Март 1611 г.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308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Февраль 1612 г.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374876"/>
                  </a:ext>
                </a:extLst>
              </a:tr>
              <a:tr h="57379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ru-RU" sz="3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1613 г.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507745"/>
                  </a:ext>
                </a:extLst>
              </a:tr>
            </a:tbl>
          </a:graphicData>
        </a:graphic>
      </p:graphicFrame>
      <p:sp>
        <p:nvSpPr>
          <p:cNvPr id="3" name="Звезда: 5 точек 2">
            <a:extLst>
              <a:ext uri="{FF2B5EF4-FFF2-40B4-BE49-F238E27FC236}">
                <a16:creationId xmlns:a16="http://schemas.microsoft.com/office/drawing/2014/main" id="{A080BBD6-A677-445D-A51B-3A2F896DAA5D}"/>
              </a:ext>
            </a:extLst>
          </p:cNvPr>
          <p:cNvSpPr/>
          <p:nvPr/>
        </p:nvSpPr>
        <p:spPr>
          <a:xfrm>
            <a:off x="7884368" y="2069832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везда: 5 точек 4">
            <a:extLst>
              <a:ext uri="{FF2B5EF4-FFF2-40B4-BE49-F238E27FC236}">
                <a16:creationId xmlns:a16="http://schemas.microsoft.com/office/drawing/2014/main" id="{179271A7-A4A4-4AAB-8FF4-E5A3E0EB5C94}"/>
              </a:ext>
            </a:extLst>
          </p:cNvPr>
          <p:cNvSpPr/>
          <p:nvPr/>
        </p:nvSpPr>
        <p:spPr>
          <a:xfrm>
            <a:off x="7868696" y="1163768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везда: 5 точек 5">
            <a:extLst>
              <a:ext uri="{FF2B5EF4-FFF2-40B4-BE49-F238E27FC236}">
                <a16:creationId xmlns:a16="http://schemas.microsoft.com/office/drawing/2014/main" id="{4B64E1DD-2A72-48F5-B663-18AD88C70E38}"/>
              </a:ext>
            </a:extLst>
          </p:cNvPr>
          <p:cNvSpPr/>
          <p:nvPr/>
        </p:nvSpPr>
        <p:spPr>
          <a:xfrm>
            <a:off x="7919496" y="4941168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везда: 5 точек 6">
            <a:extLst>
              <a:ext uri="{FF2B5EF4-FFF2-40B4-BE49-F238E27FC236}">
                <a16:creationId xmlns:a16="http://schemas.microsoft.com/office/drawing/2014/main" id="{FBA743EB-51A2-4C92-B4A3-7F3B9886C39B}"/>
              </a:ext>
            </a:extLst>
          </p:cNvPr>
          <p:cNvSpPr/>
          <p:nvPr/>
        </p:nvSpPr>
        <p:spPr>
          <a:xfrm>
            <a:off x="7919496" y="3937674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везда: 5 точек 7">
            <a:extLst>
              <a:ext uri="{FF2B5EF4-FFF2-40B4-BE49-F238E27FC236}">
                <a16:creationId xmlns:a16="http://schemas.microsoft.com/office/drawing/2014/main" id="{1D402B8B-6010-4236-B087-C960447C7C17}"/>
              </a:ext>
            </a:extLst>
          </p:cNvPr>
          <p:cNvSpPr/>
          <p:nvPr/>
        </p:nvSpPr>
        <p:spPr>
          <a:xfrm>
            <a:off x="7902936" y="3031610"/>
            <a:ext cx="576064" cy="504056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8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Торговля.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350C86-C8EB-4BD6-9416-DC503B4E1848}"/>
              </a:ext>
            </a:extLst>
          </p:cNvPr>
          <p:cNvSpPr/>
          <p:nvPr/>
        </p:nvSpPr>
        <p:spPr>
          <a:xfrm>
            <a:off x="272324" y="1412776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всероссийского рынка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A1F945-6DDA-4720-9762-FFA0DA458B5F}"/>
              </a:ext>
            </a:extLst>
          </p:cNvPr>
          <p:cNvSpPr/>
          <p:nvPr/>
        </p:nvSpPr>
        <p:spPr>
          <a:xfrm>
            <a:off x="179512" y="199685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Рост сельских торжков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943B7E-3D97-4E47-BDFA-078E016DC807}"/>
              </a:ext>
            </a:extLst>
          </p:cNvPr>
          <p:cNvSpPr/>
          <p:nvPr/>
        </p:nvSpPr>
        <p:spPr>
          <a:xfrm>
            <a:off x="225918" y="258092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Появление первых крупных ярмарок</a:t>
            </a:r>
          </a:p>
        </p:txBody>
      </p:sp>
    </p:spTree>
    <p:extLst>
      <p:ext uri="{BB962C8B-B14F-4D97-AF65-F5344CB8AC3E}">
        <p14:creationId xmlns:p14="http://schemas.microsoft.com/office/powerpoint/2010/main" val="286043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88BC9617-7E13-4A2B-9D34-C47B10FCB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0"/>
            <a:ext cx="61134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001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119621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Торговля.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1350C86-C8EB-4BD6-9416-DC503B4E1848}"/>
              </a:ext>
            </a:extLst>
          </p:cNvPr>
          <p:cNvSpPr/>
          <p:nvPr/>
        </p:nvSpPr>
        <p:spPr>
          <a:xfrm>
            <a:off x="302908" y="684779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всероссийского рынка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A1F945-6DDA-4720-9762-FFA0DA458B5F}"/>
              </a:ext>
            </a:extLst>
          </p:cNvPr>
          <p:cNvSpPr/>
          <p:nvPr/>
        </p:nvSpPr>
        <p:spPr>
          <a:xfrm>
            <a:off x="233390" y="1188013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Рост сельских торжков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1943B7E-3D97-4E47-BDFA-078E016DC807}"/>
              </a:ext>
            </a:extLst>
          </p:cNvPr>
          <p:cNvSpPr/>
          <p:nvPr/>
        </p:nvSpPr>
        <p:spPr>
          <a:xfrm>
            <a:off x="251646" y="1658687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Появление первых крупных ярмарок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F7C42EE-3592-4A50-A2F0-10356CB1B71F}"/>
              </a:ext>
            </a:extLst>
          </p:cNvPr>
          <p:cNvSpPr/>
          <p:nvPr/>
        </p:nvSpPr>
        <p:spPr>
          <a:xfrm>
            <a:off x="233390" y="223524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Наметилась специализация отдельных районов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0DC9A0C-4A4B-4F49-B909-4943ECB3B31D}"/>
              </a:ext>
            </a:extLst>
          </p:cNvPr>
          <p:cNvSpPr/>
          <p:nvPr/>
        </p:nvSpPr>
        <p:spPr>
          <a:xfrm>
            <a:off x="228870" y="320469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Запрет английским купцам торговать внутри страны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4DAE6B3-7AF4-4668-A159-BF75E219CE1F}"/>
              </a:ext>
            </a:extLst>
          </p:cNvPr>
          <p:cNvSpPr/>
          <p:nvPr/>
        </p:nvSpPr>
        <p:spPr>
          <a:xfrm>
            <a:off x="271540" y="4308089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Принятие в 1653 г. таможенного устава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F84C49-D6F1-42AC-9321-289BB5F3D37E}"/>
              </a:ext>
            </a:extLst>
          </p:cNvPr>
          <p:cNvSpPr/>
          <p:nvPr/>
        </p:nvSpPr>
        <p:spPr>
          <a:xfrm>
            <a:off x="302908" y="530915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Введение высоких пошлин на иностранные товары</a:t>
            </a:r>
          </a:p>
        </p:txBody>
      </p:sp>
    </p:spTree>
    <p:extLst>
      <p:ext uri="{BB962C8B-B14F-4D97-AF65-F5344CB8AC3E}">
        <p14:creationId xmlns:p14="http://schemas.microsoft.com/office/powerpoint/2010/main" val="201013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54868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Деньги и денежная реформа.</a:t>
            </a:r>
          </a:p>
        </p:txBody>
      </p:sp>
      <p:pic>
        <p:nvPicPr>
          <p:cNvPr id="32770" name="Picture 2">
            <a:extLst>
              <a:ext uri="{FF2B5EF4-FFF2-40B4-BE49-F238E27FC236}">
                <a16:creationId xmlns:a16="http://schemas.microsoft.com/office/drawing/2014/main" id="{8B5790A4-CD30-4E31-8B3C-10FAF9DC1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92059"/>
            <a:ext cx="5802213" cy="387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722038B9-06AB-4B35-B6A8-9EE04D9F2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92059"/>
            <a:ext cx="7620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510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548680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Деньги и денежная реформа.</a:t>
            </a:r>
          </a:p>
        </p:txBody>
      </p:sp>
      <p:pic>
        <p:nvPicPr>
          <p:cNvPr id="33794" name="Picture 2">
            <a:extLst>
              <a:ext uri="{FF2B5EF4-FFF2-40B4-BE49-F238E27FC236}">
                <a16:creationId xmlns:a16="http://schemas.microsoft.com/office/drawing/2014/main" id="{FFC72728-56D8-4D81-B842-FCC2A452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596336" cy="3794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91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D3D57-A366-416B-B6E1-E8A19ACFD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812360" cy="54978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понятий»</a:t>
            </a:r>
          </a:p>
        </p:txBody>
      </p:sp>
    </p:spTree>
    <p:extLst>
      <p:ext uri="{BB962C8B-B14F-4D97-AF65-F5344CB8AC3E}">
        <p14:creationId xmlns:p14="http://schemas.microsoft.com/office/powerpoint/2010/main" val="2788374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1A4A9B-DAE3-4487-B732-D4E14EAE4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2" y="576585"/>
            <a:ext cx="8148875" cy="570482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9F8B66-A7C5-42C4-A955-58D9201D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58" y="332656"/>
            <a:ext cx="8087883" cy="606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965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D371B9-9CA6-46E5-B0CB-AFB6CF20C7C4}"/>
              </a:ext>
            </a:extLst>
          </p:cNvPr>
          <p:cNvSpPr/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4400" b="1" kern="120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КРОССВОРД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AC2987-84F1-44EC-ABD0-CF64E0B40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7" y="1340768"/>
            <a:ext cx="7940285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FD371B9-9CA6-46E5-B0CB-AFB6CF20C7C4}"/>
              </a:ext>
            </a:extLst>
          </p:cNvPr>
          <p:cNvSpPr/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ru-RU" sz="4400" b="1" kern="120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j-lt"/>
                <a:ea typeface="+mj-ea"/>
                <a:cs typeface="+mj-cs"/>
              </a:rPr>
              <a:t>КРОССВОРД</a:t>
            </a:r>
          </a:p>
        </p:txBody>
      </p:sp>
      <p:pic>
        <p:nvPicPr>
          <p:cNvPr id="3" name="Рисунок 2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98A83683-FD34-4C4E-8CAF-F7CB02920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67" y="1432774"/>
            <a:ext cx="7975265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6344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49510A-7C14-4991-A0EB-684E867475D9}"/>
              </a:ext>
            </a:extLst>
          </p:cNvPr>
          <p:cNvSpPr/>
          <p:nvPr/>
        </p:nvSpPr>
        <p:spPr>
          <a:xfrm>
            <a:off x="179512" y="395685"/>
            <a:ext cx="8568952" cy="2435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России в </a:t>
            </a:r>
            <a:r>
              <a:rPr lang="en-US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XVII</a:t>
            </a:r>
            <a:r>
              <a:rPr lang="ru-RU" sz="5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веке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6D36584E-375C-4B66-9073-40CE0EBB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687" y="3140968"/>
            <a:ext cx="5614625" cy="3177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F49510A-7C14-4991-A0EB-684E867475D9}"/>
              </a:ext>
            </a:extLst>
          </p:cNvPr>
          <p:cNvSpPr/>
          <p:nvPr/>
        </p:nvSpPr>
        <p:spPr>
          <a:xfrm>
            <a:off x="179512" y="395685"/>
            <a:ext cx="8568952" cy="5809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урока:</a:t>
            </a:r>
          </a:p>
          <a:p>
            <a:pPr marL="742950" indent="-7429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Смуты.</a:t>
            </a:r>
          </a:p>
          <a:p>
            <a:pPr marL="742950" indent="-7429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земледелие.</a:t>
            </a:r>
          </a:p>
          <a:p>
            <a:pPr marL="742950" indent="-7429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ремесла, первые мануфактуры.</a:t>
            </a:r>
          </a:p>
          <a:p>
            <a:pPr marL="742950" indent="-7429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Торговля.</a:t>
            </a:r>
          </a:p>
          <a:p>
            <a:pPr marL="742950" indent="-742950"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Деньги и денежная реформа.</a:t>
            </a:r>
          </a:p>
        </p:txBody>
      </p:sp>
    </p:spTree>
    <p:extLst>
      <p:ext uri="{BB962C8B-B14F-4D97-AF65-F5344CB8AC3E}">
        <p14:creationId xmlns:p14="http://schemas.microsoft.com/office/powerpoint/2010/main" val="3971337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D3D57-A366-416B-B6E1-E8A19ACFD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80728"/>
            <a:ext cx="7812360" cy="549789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«Карта понятий»</a:t>
            </a:r>
          </a:p>
        </p:txBody>
      </p:sp>
    </p:spTree>
    <p:extLst>
      <p:ext uri="{BB962C8B-B14F-4D97-AF65-F5344CB8AC3E}">
        <p14:creationId xmlns:p14="http://schemas.microsoft.com/office/powerpoint/2010/main" val="3579617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>
            <a:extLst>
              <a:ext uri="{FF2B5EF4-FFF2-40B4-BE49-F238E27FC236}">
                <a16:creationId xmlns:a16="http://schemas.microsoft.com/office/drawing/2014/main" id="{3A494820-7C5D-46B0-A959-B98E0865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48" y="620688"/>
            <a:ext cx="7308304" cy="539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11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A121E3-FDE9-4158-A077-607C4588E967}"/>
              </a:ext>
            </a:extLst>
          </p:cNvPr>
          <p:cNvSpPr/>
          <p:nvPr/>
        </p:nvSpPr>
        <p:spPr>
          <a:xfrm>
            <a:off x="287524" y="352346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Последствия смуты.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0A0EDD-465D-4B3C-8B99-4191C711BE89}"/>
              </a:ext>
            </a:extLst>
          </p:cNvPr>
          <p:cNvSpPr txBox="1"/>
          <p:nvPr/>
        </p:nvSpPr>
        <p:spPr>
          <a:xfrm>
            <a:off x="611560" y="1113051"/>
            <a:ext cx="7920880" cy="49962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Последствиями Смуты </a:t>
            </a:r>
          </a:p>
          <a:p>
            <a:pPr algn="ctr">
              <a:spcAft>
                <a:spcPts val="1000"/>
              </a:spcAft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экономики России были: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сокращение посевных площадей;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нехватка рабочих рук;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пополнение царской казны;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Г) разорение крестьянских хозяйств;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Д) упадок промыслов;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Е) упадок ремесленного производства;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Ж) оживление торговли.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17E52C-5D5B-41AA-8BC7-8DAF800F98AC}"/>
              </a:ext>
            </a:extLst>
          </p:cNvPr>
          <p:cNvSpPr txBox="1"/>
          <p:nvPr/>
        </p:nvSpPr>
        <p:spPr>
          <a:xfrm>
            <a:off x="3347864" y="5982434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А, Б, Г, Д, Е</a:t>
            </a:r>
          </a:p>
        </p:txBody>
      </p:sp>
    </p:spTree>
    <p:extLst>
      <p:ext uri="{BB962C8B-B14F-4D97-AF65-F5344CB8AC3E}">
        <p14:creationId xmlns:p14="http://schemas.microsoft.com/office/powerpoint/2010/main" val="29740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Фокина Л. П. Шаблон (фон) презентации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E47F58ECB78343B06314CC450729CF" ma:contentTypeVersion="0" ma:contentTypeDescription="Create a new document." ma:contentTypeScope="" ma:versionID="73c11537fefe5b143eaaf10a7e547e2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15dec773cebeefc8f4a06079133ae0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10BA4C-C069-4910-A9F6-120BEB28EAAE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383F2A-7FF2-43B9-9BD4-AD26364D1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F26355D-E82F-4639-8DA3-B0FAF295F3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135</TotalTime>
  <Words>489</Words>
  <Application>Microsoft Office PowerPoint</Application>
  <PresentationFormat>Экран (4:3)</PresentationFormat>
  <Paragraphs>125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1" baseType="lpstr">
      <vt:lpstr>Arial</vt:lpstr>
      <vt:lpstr>Calibri</vt:lpstr>
      <vt:lpstr>Times New Roman</vt:lpstr>
      <vt:lpstr>Фокина Л. П. Шаблон (фон) презентации5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38549</dc:creator>
  <cp:lastModifiedBy>38549</cp:lastModifiedBy>
  <cp:revision>2</cp:revision>
  <dcterms:created xsi:type="dcterms:W3CDTF">2022-04-04T16:23:53Z</dcterms:created>
  <dcterms:modified xsi:type="dcterms:W3CDTF">2022-04-05T19:43:43Z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0x01010076E47F58ECB78343B06314CC450729CF</vt:lpwstr>
  </property>
</Properties>
</file>