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https://ae01.alicdn.com/kf/HTB1gpGPXOfrK1RjSspbq6A4pFXav.jpg_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t="9134" r="1001"/>
          <a:stretch>
            <a:fillRect/>
          </a:stretch>
        </p:blipFill>
        <p:spPr bwMode="auto">
          <a:xfrm>
            <a:off x="285720" y="214291"/>
            <a:ext cx="3857652" cy="3426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72000" y="285728"/>
            <a:ext cx="392909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Пульсометр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00108"/>
            <a:ext cx="392909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Пульсоксиметр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2" name="Picture 8" descr="https://omronrussia.ru/wa-data/public/shop/products/92/00/92/images/1932/1932.970.jpg"/>
          <p:cNvPicPr>
            <a:picLocks noChangeAspect="1" noChangeArrowheads="1"/>
          </p:cNvPicPr>
          <p:nvPr/>
        </p:nvPicPr>
        <p:blipFill>
          <a:blip r:embed="rId4"/>
          <a:srcRect l="5455" r="5454" b="1868"/>
          <a:stretch>
            <a:fillRect/>
          </a:stretch>
        </p:blipFill>
        <p:spPr bwMode="auto">
          <a:xfrm>
            <a:off x="5214942" y="1571612"/>
            <a:ext cx="3143272" cy="2309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4" name="Picture 10" descr="https://api.aloea.ru/upload/items/img/tonometr-avtomat-omron-rs2-hem-50724.jpg"/>
          <p:cNvPicPr>
            <a:picLocks noChangeAspect="1" noChangeArrowheads="1"/>
          </p:cNvPicPr>
          <p:nvPr/>
        </p:nvPicPr>
        <p:blipFill>
          <a:blip r:embed="rId5"/>
          <a:srcRect l="23250" t="18000" r="23500" b="20999"/>
          <a:stretch>
            <a:fillRect/>
          </a:stretch>
        </p:blipFill>
        <p:spPr bwMode="auto">
          <a:xfrm>
            <a:off x="714348" y="4000504"/>
            <a:ext cx="3071834" cy="2639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6" name="Picture 12" descr="https://omronrussia.ru/wa-data/public/shop/products/43/00/43/images/1625/1625.9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071942"/>
            <a:ext cx="4214842" cy="2042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643438" y="6286520"/>
            <a:ext cx="392909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Тонометр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5643602" cy="6429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User\Desktop\NVA\New\22\Images\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785794"/>
            <a:ext cx="2193929" cy="566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428736"/>
            <a:ext cx="77153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Учебник страница 155 – 158, читать.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Подготовить сообщение о заболеваниях сердечно – сосудистой системы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Движение крови и лимфы по сосудам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1643074" cy="512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i.pinimg.com/originals/17/1d/41/171d413f95a4b1d10945e8baad51d3c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071678"/>
            <a:ext cx="539616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2000" dirty="0" smtClean="0"/>
              <a:t> сформировать анатомо-физиологические понятия: пульс, давление и скорость тока крови и их взаимосвязь с физическими законами.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329642" cy="491174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r>
              <a:rPr lang="ru-RU" i="1" dirty="0" smtClean="0"/>
              <a:t>Образовательные</a:t>
            </a:r>
            <a:r>
              <a:rPr lang="ru-RU" dirty="0" smtClean="0"/>
              <a:t>: сформировать понятия:</a:t>
            </a:r>
          </a:p>
          <a:p>
            <a:pPr lvl="1"/>
            <a:r>
              <a:rPr lang="ru-RU" dirty="0" smtClean="0"/>
              <a:t>кровяное давление;</a:t>
            </a:r>
          </a:p>
          <a:p>
            <a:pPr lvl="1"/>
            <a:r>
              <a:rPr lang="ru-RU" dirty="0" smtClean="0"/>
              <a:t>пульс;</a:t>
            </a:r>
          </a:p>
          <a:p>
            <a:pPr lvl="1"/>
            <a:r>
              <a:rPr lang="ru-RU" dirty="0" smtClean="0"/>
              <a:t>скорость движения крови;</a:t>
            </a:r>
          </a:p>
          <a:p>
            <a:pPr lvl="1"/>
            <a:r>
              <a:rPr lang="ru-RU" dirty="0" smtClean="0"/>
              <a:t>особенности движения крови по сосудам;</a:t>
            </a:r>
          </a:p>
          <a:p>
            <a:pPr lvl="1"/>
            <a:r>
              <a:rPr lang="ru-RU" dirty="0" smtClean="0"/>
              <a:t>особенности работы лимфатической системы.</a:t>
            </a:r>
          </a:p>
          <a:p>
            <a:r>
              <a:rPr lang="ru-RU" i="1" dirty="0" smtClean="0"/>
              <a:t>Развивающие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сравнить скорость движения крови в различных отделах кровеносной системы;</a:t>
            </a:r>
          </a:p>
          <a:p>
            <a:pPr lvl="1"/>
            <a:r>
              <a:rPr lang="ru-RU" dirty="0" smtClean="0"/>
              <a:t>формировать умения: подсчитывать пульс, измерять артериальное давление;</a:t>
            </a:r>
          </a:p>
          <a:p>
            <a:pPr lvl="1"/>
            <a:r>
              <a:rPr lang="ru-RU" dirty="0" smtClean="0"/>
              <a:t>работать с текстом и рисунками учебника; самостоятельно мыслить, добывать знания путем сравнения, работать в группах.</a:t>
            </a:r>
          </a:p>
          <a:p>
            <a:r>
              <a:rPr lang="ru-RU" i="1" dirty="0" smtClean="0"/>
              <a:t>Воспитывающие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продолжить формировать бережное отношение к собственному здоровью.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s://detkisuper.ru/wp-content/uploads/7/a/5/7a51f5eb7fe32122f38a0a4c1ad3863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4143404" cy="276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786610" cy="5111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 измерения пульса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00562" y="1000108"/>
            <a:ext cx="435771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Поверните руку ладонью вверх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Другой рукой обхватите кисть так, чтобы 2 пальца (указательный, безымянный) лежали на лучевой артерии у основания большого пальца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Нащупав лучевую артерию, прижмите ее, и вы почувствуете пульсовую волну как удар, толчок, движение или увеличение объема артерии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Посчитайте количество ударов в течение 1 минуты (30 секунд и умножьте на 2)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же образом можно определять пульс на сонной артерии шеи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472" y="5000636"/>
            <a:ext cx="7929618" cy="44627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/>
              <a:t>У здорового человека пульс в покое составляет 60</a:t>
            </a:r>
            <a:r>
              <a:rPr lang="en-US" sz="2000" dirty="0"/>
              <a:t>–</a:t>
            </a:r>
            <a:r>
              <a:rPr lang="ru-RU" sz="2000" dirty="0"/>
              <a:t>80 ударов в минуту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857892"/>
            <a:ext cx="7215238" cy="410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 smtClean="0"/>
              <a:t>В состоянии физического напряжения — до 110–120 ударов в минуту.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900882" cy="7858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2216" t="3431" r="6549"/>
          <a:stretch>
            <a:fillRect/>
          </a:stretch>
        </p:blipFill>
        <p:spPr bwMode="auto">
          <a:xfrm>
            <a:off x="500034" y="1214422"/>
            <a:ext cx="3286148" cy="3011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4500570"/>
            <a:ext cx="3071834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Подключение сенсора пульса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214422"/>
            <a:ext cx="4597569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857752" y="3857628"/>
            <a:ext cx="335758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Положение манжеты на плече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472" y="5500702"/>
            <a:ext cx="792961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определить функциональное состояние сердечно – сосудистой системы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900882" cy="7858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85786" y="2643182"/>
            <a:ext cx="750099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каждого человека характерно своё АД и ЧСС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14422"/>
            <a:ext cx="81439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физической нагрузки пульс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учащается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928802"/>
            <a:ext cx="80010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 незначительно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повышается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3429000"/>
            <a:ext cx="43204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500438"/>
            <a:ext cx="3816350" cy="258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5686436" cy="50006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Лимфатическая система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214950"/>
            <a:ext cx="6858048" cy="1357322"/>
          </a:xfrm>
          <a:prstGeom prst="rect">
            <a:avLst/>
          </a:prstGeom>
          <a:ln w="9525">
            <a:solidFill>
              <a:srgbClr val="5C84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214950"/>
            <a:ext cx="1341436" cy="134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71670" y="5286388"/>
            <a:ext cx="6143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Лимфа</a:t>
            </a:r>
            <a:r>
              <a:rPr lang="ru-RU" sz="2400" dirty="0"/>
              <a:t> — мигрирующая жидкость</a:t>
            </a:r>
            <a:r>
              <a:rPr lang="en-US" sz="2400" dirty="0"/>
              <a:t>, </a:t>
            </a:r>
            <a:r>
              <a:rPr lang="ru-RU" sz="2400" dirty="0"/>
              <a:t>которая способствует дополнительному оттоку жидкостей из внутренних органов.</a:t>
            </a:r>
          </a:p>
        </p:txBody>
      </p:sp>
      <p:pic>
        <p:nvPicPr>
          <p:cNvPr id="20482" name="Picture 2" descr="https://econet.ru/uploads/pictures/550082/content_%D0%BB%D0%B8%D0%BC%D1%84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857231"/>
            <a:ext cx="3286148" cy="4150817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500034" y="1071546"/>
            <a:ext cx="4143404" cy="1285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Функции лимфатической системы: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Биологический фильтр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Иммунная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Транспортная 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10" y="2643182"/>
            <a:ext cx="3857652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Лимфатические узлы – 500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/>
              <a:t>Например: миндалины </a:t>
            </a:r>
            <a:endParaRPr lang="ru-RU" sz="2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3786190"/>
            <a:ext cx="4429156" cy="1000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Лимфа</a:t>
            </a:r>
            <a:r>
              <a:rPr lang="ru-RU" sz="2000" b="1" dirty="0" smtClean="0"/>
              <a:t> </a:t>
            </a:r>
            <a:r>
              <a:rPr lang="ru-RU" sz="2000" dirty="0" smtClean="0"/>
              <a:t>двигается в одном направлении — от органов к </a:t>
            </a:r>
            <a:r>
              <a:rPr lang="ru-RU" sz="2000" dirty="0" smtClean="0"/>
              <a:t>сердцу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5643602" cy="4286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Закрепление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User\Desktop\NVA\New\22\Images\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785794"/>
            <a:ext cx="2193929" cy="566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282" y="1285860"/>
            <a:ext cx="70009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Что вызывает движение крови по сосудам?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Что называют кровяным давлением, и какого значение нормального давления для взрослого человека?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Назовите в какой части проявляется наибольшее давлении.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Что такое пульс и какого его значение в состоянии покоя и физического напряжения?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Что из себя представляет лимфатическая система?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367</Words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Движение крови и лимфы по сосудам </vt:lpstr>
      <vt:lpstr>Цель урока: сформировать анатомо-физиологические понятия: пульс, давление и скорость тока крови и их взаимосвязь с физическими законами.</vt:lpstr>
      <vt:lpstr>Слайд 4</vt:lpstr>
      <vt:lpstr>Способ измерения пульса</vt:lpstr>
      <vt:lpstr>Лабораторная работа </vt:lpstr>
      <vt:lpstr>Выводы:</vt:lpstr>
      <vt:lpstr>Лимфатическая система</vt:lpstr>
      <vt:lpstr>Закрепление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Назира Камалова</cp:lastModifiedBy>
  <cp:revision>33</cp:revision>
  <dcterms:created xsi:type="dcterms:W3CDTF">2023-01-19T05:36:52Z</dcterms:created>
  <dcterms:modified xsi:type="dcterms:W3CDTF">2023-01-22T15:25:35Z</dcterms:modified>
</cp:coreProperties>
</file>