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9" r:id="rId4"/>
    <p:sldId id="276" r:id="rId5"/>
    <p:sldId id="265" r:id="rId6"/>
    <p:sldId id="278" r:id="rId7"/>
    <p:sldId id="260" r:id="rId8"/>
    <p:sldId id="281" r:id="rId9"/>
    <p:sldId id="273" r:id="rId10"/>
    <p:sldId id="274" r:id="rId11"/>
    <p:sldId id="282" r:id="rId12"/>
    <p:sldId id="262" r:id="rId13"/>
    <p:sldId id="264" r:id="rId14"/>
    <p:sldId id="277" r:id="rId15"/>
    <p:sldId id="275" r:id="rId16"/>
    <p:sldId id="259" r:id="rId17"/>
    <p:sldId id="288" r:id="rId18"/>
    <p:sldId id="289" r:id="rId19"/>
    <p:sldId id="290" r:id="rId20"/>
    <p:sldId id="269" r:id="rId21"/>
    <p:sldId id="272" r:id="rId22"/>
    <p:sldId id="271" r:id="rId23"/>
    <p:sldId id="270" r:id="rId24"/>
    <p:sldId id="261" r:id="rId25"/>
  </p:sldIdLst>
  <p:sldSz cx="9144000" cy="6858000" type="screen4x3"/>
  <p:notesSz cx="6858000" cy="9144000"/>
  <p:custDataLst>
    <p:tags r:id="rId2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990033"/>
    <a:srgbClr val="CC0000"/>
    <a:srgbClr val="0000FF"/>
    <a:srgbClr val="FF0000"/>
    <a:srgbClr val="800000"/>
    <a:srgbClr val="003760"/>
    <a:srgbClr val="004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1F612-901B-42BE-B4A7-265C4DB679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F207330-BFDF-4BEE-B8DB-AAF1824089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cs typeface="Times New Roman" pitchFamily="18" charset="0"/>
            </a:rPr>
            <a:t>1. Произвести экономическое благо</a:t>
          </a:r>
        </a:p>
      </dgm:t>
    </dgm:pt>
    <dgm:pt modelId="{7C98EB9C-41AE-4A44-9A38-EBD9153A8F7A}" type="parTrans" cxnId="{DF7803BF-49F5-487A-BC2A-E4E0E753DA1D}">
      <dgm:prSet/>
      <dgm:spPr/>
      <dgm:t>
        <a:bodyPr/>
        <a:lstStyle/>
        <a:p>
          <a:endParaRPr lang="ru-RU"/>
        </a:p>
      </dgm:t>
    </dgm:pt>
    <dgm:pt modelId="{7A9BC70E-60A2-4D10-9B31-941B825F2368}" type="sibTrans" cxnId="{DF7803BF-49F5-487A-BC2A-E4E0E753DA1D}">
      <dgm:prSet/>
      <dgm:spPr/>
      <dgm:t>
        <a:bodyPr/>
        <a:lstStyle/>
        <a:p>
          <a:endParaRPr lang="ru-RU"/>
        </a:p>
      </dgm:t>
    </dgm:pt>
    <dgm:pt modelId="{94114057-4B42-4B42-9E3F-9B04B09A94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dirty="0" smtClean="0"/>
            <a:t>Потребительной стоимостью (быть полезной)</a:t>
          </a:r>
          <a:endParaRPr kumimoji="0" lang="ru-RU" b="1" i="0" u="none" strike="noStrike" cap="none" normalizeH="0" baseline="0" dirty="0" smtClean="0">
            <a:ln>
              <a:noFill/>
            </a:ln>
            <a:solidFill>
              <a:schemeClr val="tx1"/>
            </a:solidFill>
            <a:effectLst/>
            <a:latin typeface="Arial" charset="0"/>
            <a:cs typeface="Arial" charset="0"/>
          </a:endParaRPr>
        </a:p>
      </dgm:t>
    </dgm:pt>
    <dgm:pt modelId="{59E6BA2B-346C-4154-9B97-2C81F5E52E66}" type="parTrans" cxnId="{F9FE2572-80EB-4E8E-8476-3A20741CA13B}">
      <dgm:prSet/>
      <dgm:spPr/>
      <dgm:t>
        <a:bodyPr/>
        <a:lstStyle/>
        <a:p>
          <a:endParaRPr lang="ru-RU"/>
        </a:p>
      </dgm:t>
    </dgm:pt>
    <dgm:pt modelId="{6B766979-4F38-4EEB-887E-B62FF02A4B2F}" type="sibTrans" cxnId="{F9FE2572-80EB-4E8E-8476-3A20741CA13B}">
      <dgm:prSet/>
      <dgm:spPr/>
      <dgm:t>
        <a:bodyPr/>
        <a:lstStyle/>
        <a:p>
          <a:endParaRPr lang="ru-RU"/>
        </a:p>
      </dgm:t>
    </dgm:pt>
    <dgm:pt modelId="{C2645180-757A-4CB4-8589-FB74BB02A9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dirty="0" smtClean="0"/>
            <a:t>Меновой стоимостью(способность обмениваться на другие товары)</a:t>
          </a:r>
          <a:endParaRPr kumimoji="0" lang="ru-RU" b="1" i="0" u="none" strike="noStrike" cap="none" normalizeH="0" baseline="0" dirty="0" smtClean="0">
            <a:ln>
              <a:noFill/>
            </a:ln>
            <a:solidFill>
              <a:schemeClr val="tx1"/>
            </a:solidFill>
            <a:effectLst/>
            <a:latin typeface="Arial" charset="0"/>
            <a:cs typeface="Arial" charset="0"/>
          </a:endParaRPr>
        </a:p>
      </dgm:t>
    </dgm:pt>
    <dgm:pt modelId="{7882D76A-6EEE-484B-9EBD-7FA6069002AD}" type="parTrans" cxnId="{9A27E92F-0D3E-4CB2-B058-D17858F351BB}">
      <dgm:prSet/>
      <dgm:spPr/>
      <dgm:t>
        <a:bodyPr/>
        <a:lstStyle/>
        <a:p>
          <a:endParaRPr lang="ru-RU"/>
        </a:p>
      </dgm:t>
    </dgm:pt>
    <dgm:pt modelId="{42B77768-EBEC-4D92-8B5F-CB1BA8AF2A02}" type="sibTrans" cxnId="{9A27E92F-0D3E-4CB2-B058-D17858F351BB}">
      <dgm:prSet/>
      <dgm:spPr/>
      <dgm:t>
        <a:bodyPr/>
        <a:lstStyle/>
        <a:p>
          <a:endParaRPr lang="ru-RU"/>
        </a:p>
      </dgm:t>
    </dgm:pt>
    <dgm:pt modelId="{029CBACF-AB64-474E-BB36-C44AA5AD7CD6}" type="asst">
      <dgm:prSet/>
      <dgm:spPr/>
      <dgm:t>
        <a:bodyPr/>
        <a:lstStyle/>
        <a:p>
          <a:r>
            <a:rPr lang="ru-RU" b="1" dirty="0" smtClean="0">
              <a:solidFill>
                <a:schemeClr val="tx1"/>
              </a:solidFill>
              <a:latin typeface="Times New Roman" pitchFamily="18" charset="0"/>
              <a:cs typeface="Times New Roman" pitchFamily="18" charset="0"/>
            </a:rPr>
            <a:t>2. Товар должен обладать свойствами:</a:t>
          </a:r>
          <a:endParaRPr lang="ru-RU" b="1" dirty="0">
            <a:solidFill>
              <a:schemeClr val="tx1"/>
            </a:solidFill>
            <a:latin typeface="Times New Roman" pitchFamily="18" charset="0"/>
            <a:cs typeface="Times New Roman" pitchFamily="18" charset="0"/>
          </a:endParaRPr>
        </a:p>
      </dgm:t>
    </dgm:pt>
    <dgm:pt modelId="{8F3AD656-7737-46D7-8825-2FEA73348F80}" type="parTrans" cxnId="{3FAF7A78-1D5C-4F0C-9251-843139C4295F}">
      <dgm:prSet/>
      <dgm:spPr/>
      <dgm:t>
        <a:bodyPr/>
        <a:lstStyle/>
        <a:p>
          <a:endParaRPr lang="ru-RU"/>
        </a:p>
      </dgm:t>
    </dgm:pt>
    <dgm:pt modelId="{C21C23ED-B1C2-487E-8B79-83398E97B050}" type="sibTrans" cxnId="{3FAF7A78-1D5C-4F0C-9251-843139C4295F}">
      <dgm:prSet/>
      <dgm:spPr/>
      <dgm:t>
        <a:bodyPr/>
        <a:lstStyle/>
        <a:p>
          <a:endParaRPr lang="ru-RU"/>
        </a:p>
      </dgm:t>
    </dgm:pt>
    <dgm:pt modelId="{B202A731-2D82-4031-A1EF-CB57043B25A1}" type="pres">
      <dgm:prSet presAssocID="{EB01F612-901B-42BE-B4A7-265C4DB679A9}" presName="hierChild1" presStyleCnt="0">
        <dgm:presLayoutVars>
          <dgm:orgChart val="1"/>
          <dgm:chPref val="1"/>
          <dgm:dir/>
          <dgm:animOne val="branch"/>
          <dgm:animLvl val="lvl"/>
          <dgm:resizeHandles/>
        </dgm:presLayoutVars>
      </dgm:prSet>
      <dgm:spPr/>
      <dgm:t>
        <a:bodyPr/>
        <a:lstStyle/>
        <a:p>
          <a:endParaRPr lang="ru-RU"/>
        </a:p>
      </dgm:t>
    </dgm:pt>
    <dgm:pt modelId="{86631F71-1762-437A-A241-B1AEE46384F7}" type="pres">
      <dgm:prSet presAssocID="{4F207330-BFDF-4BEE-B8DB-AAF182408945}" presName="hierRoot1" presStyleCnt="0">
        <dgm:presLayoutVars>
          <dgm:hierBranch/>
        </dgm:presLayoutVars>
      </dgm:prSet>
      <dgm:spPr/>
    </dgm:pt>
    <dgm:pt modelId="{2296EE3C-2474-404E-8759-3C7644793524}" type="pres">
      <dgm:prSet presAssocID="{4F207330-BFDF-4BEE-B8DB-AAF182408945}" presName="rootComposite1" presStyleCnt="0"/>
      <dgm:spPr/>
    </dgm:pt>
    <dgm:pt modelId="{A8C0DC5E-F6C7-4130-8688-3ED9523ACBB6}" type="pres">
      <dgm:prSet presAssocID="{4F207330-BFDF-4BEE-B8DB-AAF182408945}" presName="rootText1" presStyleLbl="node0" presStyleIdx="0" presStyleCnt="1">
        <dgm:presLayoutVars>
          <dgm:chPref val="3"/>
        </dgm:presLayoutVars>
      </dgm:prSet>
      <dgm:spPr/>
      <dgm:t>
        <a:bodyPr/>
        <a:lstStyle/>
        <a:p>
          <a:endParaRPr lang="ru-RU"/>
        </a:p>
      </dgm:t>
    </dgm:pt>
    <dgm:pt modelId="{AC440DE8-912E-4DE7-8E57-DA64CC51A7B1}" type="pres">
      <dgm:prSet presAssocID="{4F207330-BFDF-4BEE-B8DB-AAF182408945}" presName="rootConnector1" presStyleLbl="node1" presStyleIdx="0" presStyleCnt="0"/>
      <dgm:spPr/>
      <dgm:t>
        <a:bodyPr/>
        <a:lstStyle/>
        <a:p>
          <a:endParaRPr lang="ru-RU"/>
        </a:p>
      </dgm:t>
    </dgm:pt>
    <dgm:pt modelId="{60A5F203-72DC-4D83-9D75-9435F1E63E45}" type="pres">
      <dgm:prSet presAssocID="{4F207330-BFDF-4BEE-B8DB-AAF182408945}" presName="hierChild2" presStyleCnt="0"/>
      <dgm:spPr/>
    </dgm:pt>
    <dgm:pt modelId="{25FA6649-E498-4416-A47B-4EE12EA0AC69}" type="pres">
      <dgm:prSet presAssocID="{59E6BA2B-346C-4154-9B97-2C81F5E52E66}" presName="Name35" presStyleLbl="parChTrans1D2" presStyleIdx="0" presStyleCnt="3"/>
      <dgm:spPr/>
      <dgm:t>
        <a:bodyPr/>
        <a:lstStyle/>
        <a:p>
          <a:endParaRPr lang="ru-RU"/>
        </a:p>
      </dgm:t>
    </dgm:pt>
    <dgm:pt modelId="{90436A00-D029-4903-9802-529D5B3EEDA3}" type="pres">
      <dgm:prSet presAssocID="{94114057-4B42-4B42-9E3F-9B04B09A94E0}" presName="hierRoot2" presStyleCnt="0">
        <dgm:presLayoutVars>
          <dgm:hierBranch/>
        </dgm:presLayoutVars>
      </dgm:prSet>
      <dgm:spPr/>
    </dgm:pt>
    <dgm:pt modelId="{0498771A-2B3A-4D3A-A1C3-B0C0B54B3F12}" type="pres">
      <dgm:prSet presAssocID="{94114057-4B42-4B42-9E3F-9B04B09A94E0}" presName="rootComposite" presStyleCnt="0"/>
      <dgm:spPr/>
    </dgm:pt>
    <dgm:pt modelId="{E52A2C8A-FEE4-48D3-8FDB-9C0EB6704412}" type="pres">
      <dgm:prSet presAssocID="{94114057-4B42-4B42-9E3F-9B04B09A94E0}" presName="rootText" presStyleLbl="node2" presStyleIdx="0" presStyleCnt="2">
        <dgm:presLayoutVars>
          <dgm:chPref val="3"/>
        </dgm:presLayoutVars>
      </dgm:prSet>
      <dgm:spPr/>
      <dgm:t>
        <a:bodyPr/>
        <a:lstStyle/>
        <a:p>
          <a:endParaRPr lang="ru-RU"/>
        </a:p>
      </dgm:t>
    </dgm:pt>
    <dgm:pt modelId="{48E9A4C8-F43F-45EB-98EE-13368B50D488}" type="pres">
      <dgm:prSet presAssocID="{94114057-4B42-4B42-9E3F-9B04B09A94E0}" presName="rootConnector" presStyleLbl="node2" presStyleIdx="0" presStyleCnt="2"/>
      <dgm:spPr/>
      <dgm:t>
        <a:bodyPr/>
        <a:lstStyle/>
        <a:p>
          <a:endParaRPr lang="ru-RU"/>
        </a:p>
      </dgm:t>
    </dgm:pt>
    <dgm:pt modelId="{5B01D075-D0E2-45FD-83A8-A6E208E7B0E4}" type="pres">
      <dgm:prSet presAssocID="{94114057-4B42-4B42-9E3F-9B04B09A94E0}" presName="hierChild4" presStyleCnt="0"/>
      <dgm:spPr/>
    </dgm:pt>
    <dgm:pt modelId="{E56C234C-BF76-4526-BBFD-F44AE54B1EFC}" type="pres">
      <dgm:prSet presAssocID="{94114057-4B42-4B42-9E3F-9B04B09A94E0}" presName="hierChild5" presStyleCnt="0"/>
      <dgm:spPr/>
    </dgm:pt>
    <dgm:pt modelId="{12F2EC51-0BE5-4964-AEF0-4D4F6A5DD977}" type="pres">
      <dgm:prSet presAssocID="{7882D76A-6EEE-484B-9EBD-7FA6069002AD}" presName="Name35" presStyleLbl="parChTrans1D2" presStyleIdx="1" presStyleCnt="3"/>
      <dgm:spPr/>
      <dgm:t>
        <a:bodyPr/>
        <a:lstStyle/>
        <a:p>
          <a:endParaRPr lang="ru-RU"/>
        </a:p>
      </dgm:t>
    </dgm:pt>
    <dgm:pt modelId="{A14F1778-80E6-449F-9055-EC2C4200FB71}" type="pres">
      <dgm:prSet presAssocID="{C2645180-757A-4CB4-8589-FB74BB02A970}" presName="hierRoot2" presStyleCnt="0">
        <dgm:presLayoutVars>
          <dgm:hierBranch/>
        </dgm:presLayoutVars>
      </dgm:prSet>
      <dgm:spPr/>
    </dgm:pt>
    <dgm:pt modelId="{20769BD5-D074-4A18-A0BA-5F4D237FBA2D}" type="pres">
      <dgm:prSet presAssocID="{C2645180-757A-4CB4-8589-FB74BB02A970}" presName="rootComposite" presStyleCnt="0"/>
      <dgm:spPr/>
    </dgm:pt>
    <dgm:pt modelId="{FC44D909-9095-4451-8C7C-FD49F3017467}" type="pres">
      <dgm:prSet presAssocID="{C2645180-757A-4CB4-8589-FB74BB02A970}" presName="rootText" presStyleLbl="node2" presStyleIdx="1" presStyleCnt="2">
        <dgm:presLayoutVars>
          <dgm:chPref val="3"/>
        </dgm:presLayoutVars>
      </dgm:prSet>
      <dgm:spPr/>
      <dgm:t>
        <a:bodyPr/>
        <a:lstStyle/>
        <a:p>
          <a:endParaRPr lang="ru-RU"/>
        </a:p>
      </dgm:t>
    </dgm:pt>
    <dgm:pt modelId="{2AFD6661-03B2-45FC-A00E-9CC2CC36B961}" type="pres">
      <dgm:prSet presAssocID="{C2645180-757A-4CB4-8589-FB74BB02A970}" presName="rootConnector" presStyleLbl="node2" presStyleIdx="1" presStyleCnt="2"/>
      <dgm:spPr/>
      <dgm:t>
        <a:bodyPr/>
        <a:lstStyle/>
        <a:p>
          <a:endParaRPr lang="ru-RU"/>
        </a:p>
      </dgm:t>
    </dgm:pt>
    <dgm:pt modelId="{4CD379BB-1F90-4809-896A-EB72462B0586}" type="pres">
      <dgm:prSet presAssocID="{C2645180-757A-4CB4-8589-FB74BB02A970}" presName="hierChild4" presStyleCnt="0"/>
      <dgm:spPr/>
    </dgm:pt>
    <dgm:pt modelId="{7C3B6C31-7405-4127-9F13-F3BA76D55B6A}" type="pres">
      <dgm:prSet presAssocID="{C2645180-757A-4CB4-8589-FB74BB02A970}" presName="hierChild5" presStyleCnt="0"/>
      <dgm:spPr/>
    </dgm:pt>
    <dgm:pt modelId="{AF868B80-08DF-49CF-942F-CD526D24FA54}" type="pres">
      <dgm:prSet presAssocID="{4F207330-BFDF-4BEE-B8DB-AAF182408945}" presName="hierChild3" presStyleCnt="0"/>
      <dgm:spPr/>
    </dgm:pt>
    <dgm:pt modelId="{F40DAB2D-35AE-4CDC-B519-ADD85C0BE4F8}" type="pres">
      <dgm:prSet presAssocID="{8F3AD656-7737-46D7-8825-2FEA73348F80}" presName="Name111" presStyleLbl="parChTrans1D2" presStyleIdx="2" presStyleCnt="3"/>
      <dgm:spPr/>
      <dgm:t>
        <a:bodyPr/>
        <a:lstStyle/>
        <a:p>
          <a:endParaRPr lang="ru-RU"/>
        </a:p>
      </dgm:t>
    </dgm:pt>
    <dgm:pt modelId="{255AC694-6E51-42C9-BF5C-8BA119C29E37}" type="pres">
      <dgm:prSet presAssocID="{029CBACF-AB64-474E-BB36-C44AA5AD7CD6}" presName="hierRoot3" presStyleCnt="0">
        <dgm:presLayoutVars>
          <dgm:hierBranch val="init"/>
        </dgm:presLayoutVars>
      </dgm:prSet>
      <dgm:spPr/>
    </dgm:pt>
    <dgm:pt modelId="{4BDBDE87-9DC6-4175-89A8-6A7D59052C4D}" type="pres">
      <dgm:prSet presAssocID="{029CBACF-AB64-474E-BB36-C44AA5AD7CD6}" presName="rootComposite3" presStyleCnt="0"/>
      <dgm:spPr/>
    </dgm:pt>
    <dgm:pt modelId="{0EBCA588-EB74-4C68-8A67-A2D3BB81200D}" type="pres">
      <dgm:prSet presAssocID="{029CBACF-AB64-474E-BB36-C44AA5AD7CD6}" presName="rootText3" presStyleLbl="asst1" presStyleIdx="0" presStyleCnt="1">
        <dgm:presLayoutVars>
          <dgm:chPref val="3"/>
        </dgm:presLayoutVars>
      </dgm:prSet>
      <dgm:spPr/>
      <dgm:t>
        <a:bodyPr/>
        <a:lstStyle/>
        <a:p>
          <a:endParaRPr lang="ru-RU"/>
        </a:p>
      </dgm:t>
    </dgm:pt>
    <dgm:pt modelId="{EAD10565-A127-4DB0-BEAA-B7E43D0F7595}" type="pres">
      <dgm:prSet presAssocID="{029CBACF-AB64-474E-BB36-C44AA5AD7CD6}" presName="rootConnector3" presStyleLbl="asst1" presStyleIdx="0" presStyleCnt="1"/>
      <dgm:spPr/>
      <dgm:t>
        <a:bodyPr/>
        <a:lstStyle/>
        <a:p>
          <a:endParaRPr lang="ru-RU"/>
        </a:p>
      </dgm:t>
    </dgm:pt>
    <dgm:pt modelId="{1CA60B96-A9CB-4179-B53D-B97E81FB9677}" type="pres">
      <dgm:prSet presAssocID="{029CBACF-AB64-474E-BB36-C44AA5AD7CD6}" presName="hierChild6" presStyleCnt="0"/>
      <dgm:spPr/>
    </dgm:pt>
    <dgm:pt modelId="{B15B84F3-82C3-4014-8E1D-0BCCBBED0592}" type="pres">
      <dgm:prSet presAssocID="{029CBACF-AB64-474E-BB36-C44AA5AD7CD6}" presName="hierChild7" presStyleCnt="0"/>
      <dgm:spPr/>
    </dgm:pt>
  </dgm:ptLst>
  <dgm:cxnLst>
    <dgm:cxn modelId="{85625C29-6168-4756-9941-4AEAC16ADEF1}" type="presOf" srcId="{4F207330-BFDF-4BEE-B8DB-AAF182408945}" destId="{AC440DE8-912E-4DE7-8E57-DA64CC51A7B1}" srcOrd="1" destOrd="0" presId="urn:microsoft.com/office/officeart/2005/8/layout/orgChart1"/>
    <dgm:cxn modelId="{023AD9B8-0A72-489C-BABD-FB051AAFB52F}" type="presOf" srcId="{029CBACF-AB64-474E-BB36-C44AA5AD7CD6}" destId="{EAD10565-A127-4DB0-BEAA-B7E43D0F7595}" srcOrd="1" destOrd="0" presId="urn:microsoft.com/office/officeart/2005/8/layout/orgChart1"/>
    <dgm:cxn modelId="{F9FE2572-80EB-4E8E-8476-3A20741CA13B}" srcId="{4F207330-BFDF-4BEE-B8DB-AAF182408945}" destId="{94114057-4B42-4B42-9E3F-9B04B09A94E0}" srcOrd="0" destOrd="0" parTransId="{59E6BA2B-346C-4154-9B97-2C81F5E52E66}" sibTransId="{6B766979-4F38-4EEB-887E-B62FF02A4B2F}"/>
    <dgm:cxn modelId="{D4014055-F8DD-46C5-9BF5-7EAF329B5ACC}" type="presOf" srcId="{EB01F612-901B-42BE-B4A7-265C4DB679A9}" destId="{B202A731-2D82-4031-A1EF-CB57043B25A1}" srcOrd="0" destOrd="0" presId="urn:microsoft.com/office/officeart/2005/8/layout/orgChart1"/>
    <dgm:cxn modelId="{9A27E92F-0D3E-4CB2-B058-D17858F351BB}" srcId="{4F207330-BFDF-4BEE-B8DB-AAF182408945}" destId="{C2645180-757A-4CB4-8589-FB74BB02A970}" srcOrd="1" destOrd="0" parTransId="{7882D76A-6EEE-484B-9EBD-7FA6069002AD}" sibTransId="{42B77768-EBEC-4D92-8B5F-CB1BA8AF2A02}"/>
    <dgm:cxn modelId="{6F9ED1EA-98D3-482D-B284-8E73D7EEF906}" type="presOf" srcId="{94114057-4B42-4B42-9E3F-9B04B09A94E0}" destId="{E52A2C8A-FEE4-48D3-8FDB-9C0EB6704412}" srcOrd="0" destOrd="0" presId="urn:microsoft.com/office/officeart/2005/8/layout/orgChart1"/>
    <dgm:cxn modelId="{27445F8C-8548-463F-88CA-9B45C0E51DCE}" type="presOf" srcId="{029CBACF-AB64-474E-BB36-C44AA5AD7CD6}" destId="{0EBCA588-EB74-4C68-8A67-A2D3BB81200D}" srcOrd="0" destOrd="0" presId="urn:microsoft.com/office/officeart/2005/8/layout/orgChart1"/>
    <dgm:cxn modelId="{929667EB-BB3B-46BB-9EBA-D9F969AADB10}" type="presOf" srcId="{7882D76A-6EEE-484B-9EBD-7FA6069002AD}" destId="{12F2EC51-0BE5-4964-AEF0-4D4F6A5DD977}" srcOrd="0" destOrd="0" presId="urn:microsoft.com/office/officeart/2005/8/layout/orgChart1"/>
    <dgm:cxn modelId="{C3937C7C-A52F-4099-8E6E-530BB2C6D713}" type="presOf" srcId="{4F207330-BFDF-4BEE-B8DB-AAF182408945}" destId="{A8C0DC5E-F6C7-4130-8688-3ED9523ACBB6}" srcOrd="0" destOrd="0" presId="urn:microsoft.com/office/officeart/2005/8/layout/orgChart1"/>
    <dgm:cxn modelId="{CBA88777-A237-4BDA-8297-52E13D3E5D05}" type="presOf" srcId="{C2645180-757A-4CB4-8589-FB74BB02A970}" destId="{FC44D909-9095-4451-8C7C-FD49F3017467}" srcOrd="0" destOrd="0" presId="urn:microsoft.com/office/officeart/2005/8/layout/orgChart1"/>
    <dgm:cxn modelId="{64ABE4F3-70E7-4BB5-84DB-5C884FF5E8FF}" type="presOf" srcId="{C2645180-757A-4CB4-8589-FB74BB02A970}" destId="{2AFD6661-03B2-45FC-A00E-9CC2CC36B961}" srcOrd="1" destOrd="0" presId="urn:microsoft.com/office/officeart/2005/8/layout/orgChart1"/>
    <dgm:cxn modelId="{3FAF7A78-1D5C-4F0C-9251-843139C4295F}" srcId="{4F207330-BFDF-4BEE-B8DB-AAF182408945}" destId="{029CBACF-AB64-474E-BB36-C44AA5AD7CD6}" srcOrd="2" destOrd="0" parTransId="{8F3AD656-7737-46D7-8825-2FEA73348F80}" sibTransId="{C21C23ED-B1C2-487E-8B79-83398E97B050}"/>
    <dgm:cxn modelId="{80C9D7F3-00C9-413A-AF92-D1743758AD73}" type="presOf" srcId="{8F3AD656-7737-46D7-8825-2FEA73348F80}" destId="{F40DAB2D-35AE-4CDC-B519-ADD85C0BE4F8}" srcOrd="0" destOrd="0" presId="urn:microsoft.com/office/officeart/2005/8/layout/orgChart1"/>
    <dgm:cxn modelId="{537AA1E9-7EEA-43FB-894C-2DF628D89B56}" type="presOf" srcId="{94114057-4B42-4B42-9E3F-9B04B09A94E0}" destId="{48E9A4C8-F43F-45EB-98EE-13368B50D488}" srcOrd="1" destOrd="0" presId="urn:microsoft.com/office/officeart/2005/8/layout/orgChart1"/>
    <dgm:cxn modelId="{DF7803BF-49F5-487A-BC2A-E4E0E753DA1D}" srcId="{EB01F612-901B-42BE-B4A7-265C4DB679A9}" destId="{4F207330-BFDF-4BEE-B8DB-AAF182408945}" srcOrd="0" destOrd="0" parTransId="{7C98EB9C-41AE-4A44-9A38-EBD9153A8F7A}" sibTransId="{7A9BC70E-60A2-4D10-9B31-941B825F2368}"/>
    <dgm:cxn modelId="{2A5693C5-8CA0-4A82-B52B-34B9B313FDAA}" type="presOf" srcId="{59E6BA2B-346C-4154-9B97-2C81F5E52E66}" destId="{25FA6649-E498-4416-A47B-4EE12EA0AC69}" srcOrd="0" destOrd="0" presId="urn:microsoft.com/office/officeart/2005/8/layout/orgChart1"/>
    <dgm:cxn modelId="{6DDFD368-008D-4646-95BF-2A689C079398}" type="presParOf" srcId="{B202A731-2D82-4031-A1EF-CB57043B25A1}" destId="{86631F71-1762-437A-A241-B1AEE46384F7}" srcOrd="0" destOrd="0" presId="urn:microsoft.com/office/officeart/2005/8/layout/orgChart1"/>
    <dgm:cxn modelId="{F343EFB5-EDAB-4CDE-984E-90C70D5046B2}" type="presParOf" srcId="{86631F71-1762-437A-A241-B1AEE46384F7}" destId="{2296EE3C-2474-404E-8759-3C7644793524}" srcOrd="0" destOrd="0" presId="urn:microsoft.com/office/officeart/2005/8/layout/orgChart1"/>
    <dgm:cxn modelId="{9CEF88E8-95AF-475A-A388-273986EE3A81}" type="presParOf" srcId="{2296EE3C-2474-404E-8759-3C7644793524}" destId="{A8C0DC5E-F6C7-4130-8688-3ED9523ACBB6}" srcOrd="0" destOrd="0" presId="urn:microsoft.com/office/officeart/2005/8/layout/orgChart1"/>
    <dgm:cxn modelId="{703E0FA9-BB9D-4E73-99AC-CE8517EA7E2C}" type="presParOf" srcId="{2296EE3C-2474-404E-8759-3C7644793524}" destId="{AC440DE8-912E-4DE7-8E57-DA64CC51A7B1}" srcOrd="1" destOrd="0" presId="urn:microsoft.com/office/officeart/2005/8/layout/orgChart1"/>
    <dgm:cxn modelId="{4FBC9F29-78F0-4465-9AA4-D161938A73A6}" type="presParOf" srcId="{86631F71-1762-437A-A241-B1AEE46384F7}" destId="{60A5F203-72DC-4D83-9D75-9435F1E63E45}" srcOrd="1" destOrd="0" presId="urn:microsoft.com/office/officeart/2005/8/layout/orgChart1"/>
    <dgm:cxn modelId="{9BFEE390-F432-49F7-B690-7EAD14B74EA7}" type="presParOf" srcId="{60A5F203-72DC-4D83-9D75-9435F1E63E45}" destId="{25FA6649-E498-4416-A47B-4EE12EA0AC69}" srcOrd="0" destOrd="0" presId="urn:microsoft.com/office/officeart/2005/8/layout/orgChart1"/>
    <dgm:cxn modelId="{BB11F086-D5EF-4C45-865C-9EF321510092}" type="presParOf" srcId="{60A5F203-72DC-4D83-9D75-9435F1E63E45}" destId="{90436A00-D029-4903-9802-529D5B3EEDA3}" srcOrd="1" destOrd="0" presId="urn:microsoft.com/office/officeart/2005/8/layout/orgChart1"/>
    <dgm:cxn modelId="{24B3EA5D-F148-46BC-9472-1320266EC2D8}" type="presParOf" srcId="{90436A00-D029-4903-9802-529D5B3EEDA3}" destId="{0498771A-2B3A-4D3A-A1C3-B0C0B54B3F12}" srcOrd="0" destOrd="0" presId="urn:microsoft.com/office/officeart/2005/8/layout/orgChart1"/>
    <dgm:cxn modelId="{BC5E956E-11EC-4D39-B487-DCC98FD505E8}" type="presParOf" srcId="{0498771A-2B3A-4D3A-A1C3-B0C0B54B3F12}" destId="{E52A2C8A-FEE4-48D3-8FDB-9C0EB6704412}" srcOrd="0" destOrd="0" presId="urn:microsoft.com/office/officeart/2005/8/layout/orgChart1"/>
    <dgm:cxn modelId="{35B81BD1-6088-4A06-BCF7-AACEFBA771A3}" type="presParOf" srcId="{0498771A-2B3A-4D3A-A1C3-B0C0B54B3F12}" destId="{48E9A4C8-F43F-45EB-98EE-13368B50D488}" srcOrd="1" destOrd="0" presId="urn:microsoft.com/office/officeart/2005/8/layout/orgChart1"/>
    <dgm:cxn modelId="{500EE908-D84C-4AA8-8141-99F6A29692B5}" type="presParOf" srcId="{90436A00-D029-4903-9802-529D5B3EEDA3}" destId="{5B01D075-D0E2-45FD-83A8-A6E208E7B0E4}" srcOrd="1" destOrd="0" presId="urn:microsoft.com/office/officeart/2005/8/layout/orgChart1"/>
    <dgm:cxn modelId="{D01741CE-80C4-4898-BDA4-BD901CA6AEC2}" type="presParOf" srcId="{90436A00-D029-4903-9802-529D5B3EEDA3}" destId="{E56C234C-BF76-4526-BBFD-F44AE54B1EFC}" srcOrd="2" destOrd="0" presId="urn:microsoft.com/office/officeart/2005/8/layout/orgChart1"/>
    <dgm:cxn modelId="{26FD4064-6D7D-4717-93E3-8973F37C7F1A}" type="presParOf" srcId="{60A5F203-72DC-4D83-9D75-9435F1E63E45}" destId="{12F2EC51-0BE5-4964-AEF0-4D4F6A5DD977}" srcOrd="2" destOrd="0" presId="urn:microsoft.com/office/officeart/2005/8/layout/orgChart1"/>
    <dgm:cxn modelId="{580B4E2A-D570-4D23-A02B-4625C68FE938}" type="presParOf" srcId="{60A5F203-72DC-4D83-9D75-9435F1E63E45}" destId="{A14F1778-80E6-449F-9055-EC2C4200FB71}" srcOrd="3" destOrd="0" presId="urn:microsoft.com/office/officeart/2005/8/layout/orgChart1"/>
    <dgm:cxn modelId="{76BA98B9-C44C-4A89-8560-4AAE9417E514}" type="presParOf" srcId="{A14F1778-80E6-449F-9055-EC2C4200FB71}" destId="{20769BD5-D074-4A18-A0BA-5F4D237FBA2D}" srcOrd="0" destOrd="0" presId="urn:microsoft.com/office/officeart/2005/8/layout/orgChart1"/>
    <dgm:cxn modelId="{3731A7EA-C1A9-4492-AD49-2A73DB7CECAF}" type="presParOf" srcId="{20769BD5-D074-4A18-A0BA-5F4D237FBA2D}" destId="{FC44D909-9095-4451-8C7C-FD49F3017467}" srcOrd="0" destOrd="0" presId="urn:microsoft.com/office/officeart/2005/8/layout/orgChart1"/>
    <dgm:cxn modelId="{BE80FC74-B7EA-4DF4-9427-D576ED6622AB}" type="presParOf" srcId="{20769BD5-D074-4A18-A0BA-5F4D237FBA2D}" destId="{2AFD6661-03B2-45FC-A00E-9CC2CC36B961}" srcOrd="1" destOrd="0" presId="urn:microsoft.com/office/officeart/2005/8/layout/orgChart1"/>
    <dgm:cxn modelId="{E829FB63-BB88-4FF5-A755-514F2F46F6B1}" type="presParOf" srcId="{A14F1778-80E6-449F-9055-EC2C4200FB71}" destId="{4CD379BB-1F90-4809-896A-EB72462B0586}" srcOrd="1" destOrd="0" presId="urn:microsoft.com/office/officeart/2005/8/layout/orgChart1"/>
    <dgm:cxn modelId="{22FF40B0-BEDC-4868-A0FE-9985397395BB}" type="presParOf" srcId="{A14F1778-80E6-449F-9055-EC2C4200FB71}" destId="{7C3B6C31-7405-4127-9F13-F3BA76D55B6A}" srcOrd="2" destOrd="0" presId="urn:microsoft.com/office/officeart/2005/8/layout/orgChart1"/>
    <dgm:cxn modelId="{94AF995E-CD88-4F40-A6B9-0C2515A22808}" type="presParOf" srcId="{86631F71-1762-437A-A241-B1AEE46384F7}" destId="{AF868B80-08DF-49CF-942F-CD526D24FA54}" srcOrd="2" destOrd="0" presId="urn:microsoft.com/office/officeart/2005/8/layout/orgChart1"/>
    <dgm:cxn modelId="{7CAF592C-0805-4355-AB46-6BEE4E749615}" type="presParOf" srcId="{AF868B80-08DF-49CF-942F-CD526D24FA54}" destId="{F40DAB2D-35AE-4CDC-B519-ADD85C0BE4F8}" srcOrd="0" destOrd="0" presId="urn:microsoft.com/office/officeart/2005/8/layout/orgChart1"/>
    <dgm:cxn modelId="{E0E30CD4-7886-43EA-BC71-3DA389F7D414}" type="presParOf" srcId="{AF868B80-08DF-49CF-942F-CD526D24FA54}" destId="{255AC694-6E51-42C9-BF5C-8BA119C29E37}" srcOrd="1" destOrd="0" presId="urn:microsoft.com/office/officeart/2005/8/layout/orgChart1"/>
    <dgm:cxn modelId="{311B15A1-6315-48D4-982D-67ADE6C12AD9}" type="presParOf" srcId="{255AC694-6E51-42C9-BF5C-8BA119C29E37}" destId="{4BDBDE87-9DC6-4175-89A8-6A7D59052C4D}" srcOrd="0" destOrd="0" presId="urn:microsoft.com/office/officeart/2005/8/layout/orgChart1"/>
    <dgm:cxn modelId="{34455EE4-2B19-4591-8A29-2785A1AF3B08}" type="presParOf" srcId="{4BDBDE87-9DC6-4175-89A8-6A7D59052C4D}" destId="{0EBCA588-EB74-4C68-8A67-A2D3BB81200D}" srcOrd="0" destOrd="0" presId="urn:microsoft.com/office/officeart/2005/8/layout/orgChart1"/>
    <dgm:cxn modelId="{41F8E689-2EEB-442C-A7BD-B722AE1E0AF5}" type="presParOf" srcId="{4BDBDE87-9DC6-4175-89A8-6A7D59052C4D}" destId="{EAD10565-A127-4DB0-BEAA-B7E43D0F7595}" srcOrd="1" destOrd="0" presId="urn:microsoft.com/office/officeart/2005/8/layout/orgChart1"/>
    <dgm:cxn modelId="{ADC6B3CE-D341-494D-91F7-2D85FFB060CF}" type="presParOf" srcId="{255AC694-6E51-42C9-BF5C-8BA119C29E37}" destId="{1CA60B96-A9CB-4179-B53D-B97E81FB9677}" srcOrd="1" destOrd="0" presId="urn:microsoft.com/office/officeart/2005/8/layout/orgChart1"/>
    <dgm:cxn modelId="{E4E49B94-4483-4AFE-B8F6-ADF897091175}" type="presParOf" srcId="{255AC694-6E51-42C9-BF5C-8BA119C29E37}" destId="{B15B84F3-82C3-4014-8E1D-0BCCBBED05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1F612-901B-42BE-B4A7-265C4DB679A9}" type="doc">
      <dgm:prSet loTypeId="urn:microsoft.com/office/officeart/2005/8/layout/orgChart1" loCatId="hierarchy" qsTypeId="urn:microsoft.com/office/officeart/2005/8/quickstyle/simple1" qsCatId="simple" csTypeId="urn:microsoft.com/office/officeart/2005/8/colors/accent1_2" csCatId="accent1"/>
      <dgm:spPr/>
    </dgm:pt>
    <dgm:pt modelId="{4F207330-BFDF-4BEE-B8DB-AAF1824089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Преимущества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charset="0"/>
              <a:cs typeface="Arial" charset="0"/>
            </a:rPr>
            <a:t>обмена</a:t>
          </a:r>
        </a:p>
      </dgm:t>
    </dgm:pt>
    <dgm:pt modelId="{7C98EB9C-41AE-4A44-9A38-EBD9153A8F7A}" type="parTrans" cxnId="{DF7803BF-49F5-487A-BC2A-E4E0E753DA1D}">
      <dgm:prSet/>
      <dgm:spPr/>
      <dgm:t>
        <a:bodyPr/>
        <a:lstStyle/>
        <a:p>
          <a:endParaRPr lang="ru-RU"/>
        </a:p>
      </dgm:t>
    </dgm:pt>
    <dgm:pt modelId="{7A9BC70E-60A2-4D10-9B31-941B825F2368}" type="sibTrans" cxnId="{DF7803BF-49F5-487A-BC2A-E4E0E753DA1D}">
      <dgm:prSet/>
      <dgm:spPr/>
      <dgm:t>
        <a:bodyPr/>
        <a:lstStyle/>
        <a:p>
          <a:endParaRPr lang="ru-RU"/>
        </a:p>
      </dgm:t>
    </dgm:pt>
    <dgm:pt modelId="{94114057-4B42-4B42-9E3F-9B04B09A94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Не надо все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необходимое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делать  самому</a:t>
          </a:r>
        </a:p>
      </dgm:t>
    </dgm:pt>
    <dgm:pt modelId="{59E6BA2B-346C-4154-9B97-2C81F5E52E66}" type="parTrans" cxnId="{F9FE2572-80EB-4E8E-8476-3A20741CA13B}">
      <dgm:prSet/>
      <dgm:spPr/>
      <dgm:t>
        <a:bodyPr/>
        <a:lstStyle/>
        <a:p>
          <a:endParaRPr lang="ru-RU"/>
        </a:p>
      </dgm:t>
    </dgm:pt>
    <dgm:pt modelId="{6B766979-4F38-4EEB-887E-B62FF02A4B2F}" type="sibTrans" cxnId="{F9FE2572-80EB-4E8E-8476-3A20741CA13B}">
      <dgm:prSet/>
      <dgm:spPr/>
      <dgm:t>
        <a:bodyPr/>
        <a:lstStyle/>
        <a:p>
          <a:endParaRPr lang="ru-RU"/>
        </a:p>
      </dgm:t>
    </dgm:pt>
    <dgm:pt modelId="{C2645180-757A-4CB4-8589-FB74BB02A9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Больший объем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разнообразных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smtClean="0">
              <a:ln>
                <a:noFill/>
              </a:ln>
              <a:solidFill>
                <a:schemeClr val="tx1"/>
              </a:solidFill>
              <a:effectLst/>
              <a:latin typeface="Arial" charset="0"/>
              <a:cs typeface="Arial" charset="0"/>
            </a:rPr>
            <a:t>благ</a:t>
          </a:r>
        </a:p>
      </dgm:t>
    </dgm:pt>
    <dgm:pt modelId="{7882D76A-6EEE-484B-9EBD-7FA6069002AD}" type="parTrans" cxnId="{9A27E92F-0D3E-4CB2-B058-D17858F351BB}">
      <dgm:prSet/>
      <dgm:spPr/>
      <dgm:t>
        <a:bodyPr/>
        <a:lstStyle/>
        <a:p>
          <a:endParaRPr lang="ru-RU"/>
        </a:p>
      </dgm:t>
    </dgm:pt>
    <dgm:pt modelId="{42B77768-EBEC-4D92-8B5F-CB1BA8AF2A02}" type="sibTrans" cxnId="{9A27E92F-0D3E-4CB2-B058-D17858F351BB}">
      <dgm:prSet/>
      <dgm:spPr/>
      <dgm:t>
        <a:bodyPr/>
        <a:lstStyle/>
        <a:p>
          <a:endParaRPr lang="ru-RU"/>
        </a:p>
      </dgm:t>
    </dgm:pt>
    <dgm:pt modelId="{B202A731-2D82-4031-A1EF-CB57043B25A1}" type="pres">
      <dgm:prSet presAssocID="{EB01F612-901B-42BE-B4A7-265C4DB679A9}" presName="hierChild1" presStyleCnt="0">
        <dgm:presLayoutVars>
          <dgm:orgChart val="1"/>
          <dgm:chPref val="1"/>
          <dgm:dir/>
          <dgm:animOne val="branch"/>
          <dgm:animLvl val="lvl"/>
          <dgm:resizeHandles/>
        </dgm:presLayoutVars>
      </dgm:prSet>
      <dgm:spPr/>
    </dgm:pt>
    <dgm:pt modelId="{86631F71-1762-437A-A241-B1AEE46384F7}" type="pres">
      <dgm:prSet presAssocID="{4F207330-BFDF-4BEE-B8DB-AAF182408945}" presName="hierRoot1" presStyleCnt="0">
        <dgm:presLayoutVars>
          <dgm:hierBranch/>
        </dgm:presLayoutVars>
      </dgm:prSet>
      <dgm:spPr/>
    </dgm:pt>
    <dgm:pt modelId="{2296EE3C-2474-404E-8759-3C7644793524}" type="pres">
      <dgm:prSet presAssocID="{4F207330-BFDF-4BEE-B8DB-AAF182408945}" presName="rootComposite1" presStyleCnt="0"/>
      <dgm:spPr/>
    </dgm:pt>
    <dgm:pt modelId="{A8C0DC5E-F6C7-4130-8688-3ED9523ACBB6}" type="pres">
      <dgm:prSet presAssocID="{4F207330-BFDF-4BEE-B8DB-AAF182408945}" presName="rootText1" presStyleLbl="node0" presStyleIdx="0" presStyleCnt="1">
        <dgm:presLayoutVars>
          <dgm:chPref val="3"/>
        </dgm:presLayoutVars>
      </dgm:prSet>
      <dgm:spPr/>
      <dgm:t>
        <a:bodyPr/>
        <a:lstStyle/>
        <a:p>
          <a:endParaRPr lang="ru-RU"/>
        </a:p>
      </dgm:t>
    </dgm:pt>
    <dgm:pt modelId="{AC440DE8-912E-4DE7-8E57-DA64CC51A7B1}" type="pres">
      <dgm:prSet presAssocID="{4F207330-BFDF-4BEE-B8DB-AAF182408945}" presName="rootConnector1" presStyleLbl="node1" presStyleIdx="0" presStyleCnt="0"/>
      <dgm:spPr/>
      <dgm:t>
        <a:bodyPr/>
        <a:lstStyle/>
        <a:p>
          <a:endParaRPr lang="ru-RU"/>
        </a:p>
      </dgm:t>
    </dgm:pt>
    <dgm:pt modelId="{60A5F203-72DC-4D83-9D75-9435F1E63E45}" type="pres">
      <dgm:prSet presAssocID="{4F207330-BFDF-4BEE-B8DB-AAF182408945}" presName="hierChild2" presStyleCnt="0"/>
      <dgm:spPr/>
    </dgm:pt>
    <dgm:pt modelId="{25FA6649-E498-4416-A47B-4EE12EA0AC69}" type="pres">
      <dgm:prSet presAssocID="{59E6BA2B-346C-4154-9B97-2C81F5E52E66}" presName="Name35" presStyleLbl="parChTrans1D2" presStyleIdx="0" presStyleCnt="2"/>
      <dgm:spPr/>
      <dgm:t>
        <a:bodyPr/>
        <a:lstStyle/>
        <a:p>
          <a:endParaRPr lang="ru-RU"/>
        </a:p>
      </dgm:t>
    </dgm:pt>
    <dgm:pt modelId="{90436A00-D029-4903-9802-529D5B3EEDA3}" type="pres">
      <dgm:prSet presAssocID="{94114057-4B42-4B42-9E3F-9B04B09A94E0}" presName="hierRoot2" presStyleCnt="0">
        <dgm:presLayoutVars>
          <dgm:hierBranch/>
        </dgm:presLayoutVars>
      </dgm:prSet>
      <dgm:spPr/>
    </dgm:pt>
    <dgm:pt modelId="{0498771A-2B3A-4D3A-A1C3-B0C0B54B3F12}" type="pres">
      <dgm:prSet presAssocID="{94114057-4B42-4B42-9E3F-9B04B09A94E0}" presName="rootComposite" presStyleCnt="0"/>
      <dgm:spPr/>
    </dgm:pt>
    <dgm:pt modelId="{E52A2C8A-FEE4-48D3-8FDB-9C0EB6704412}" type="pres">
      <dgm:prSet presAssocID="{94114057-4B42-4B42-9E3F-9B04B09A94E0}" presName="rootText" presStyleLbl="node2" presStyleIdx="0" presStyleCnt="2">
        <dgm:presLayoutVars>
          <dgm:chPref val="3"/>
        </dgm:presLayoutVars>
      </dgm:prSet>
      <dgm:spPr/>
      <dgm:t>
        <a:bodyPr/>
        <a:lstStyle/>
        <a:p>
          <a:endParaRPr lang="ru-RU"/>
        </a:p>
      </dgm:t>
    </dgm:pt>
    <dgm:pt modelId="{48E9A4C8-F43F-45EB-98EE-13368B50D488}" type="pres">
      <dgm:prSet presAssocID="{94114057-4B42-4B42-9E3F-9B04B09A94E0}" presName="rootConnector" presStyleLbl="node2" presStyleIdx="0" presStyleCnt="2"/>
      <dgm:spPr/>
      <dgm:t>
        <a:bodyPr/>
        <a:lstStyle/>
        <a:p>
          <a:endParaRPr lang="ru-RU"/>
        </a:p>
      </dgm:t>
    </dgm:pt>
    <dgm:pt modelId="{5B01D075-D0E2-45FD-83A8-A6E208E7B0E4}" type="pres">
      <dgm:prSet presAssocID="{94114057-4B42-4B42-9E3F-9B04B09A94E0}" presName="hierChild4" presStyleCnt="0"/>
      <dgm:spPr/>
    </dgm:pt>
    <dgm:pt modelId="{E56C234C-BF76-4526-BBFD-F44AE54B1EFC}" type="pres">
      <dgm:prSet presAssocID="{94114057-4B42-4B42-9E3F-9B04B09A94E0}" presName="hierChild5" presStyleCnt="0"/>
      <dgm:spPr/>
    </dgm:pt>
    <dgm:pt modelId="{12F2EC51-0BE5-4964-AEF0-4D4F6A5DD977}" type="pres">
      <dgm:prSet presAssocID="{7882D76A-6EEE-484B-9EBD-7FA6069002AD}" presName="Name35" presStyleLbl="parChTrans1D2" presStyleIdx="1" presStyleCnt="2"/>
      <dgm:spPr/>
      <dgm:t>
        <a:bodyPr/>
        <a:lstStyle/>
        <a:p>
          <a:endParaRPr lang="ru-RU"/>
        </a:p>
      </dgm:t>
    </dgm:pt>
    <dgm:pt modelId="{A14F1778-80E6-449F-9055-EC2C4200FB71}" type="pres">
      <dgm:prSet presAssocID="{C2645180-757A-4CB4-8589-FB74BB02A970}" presName="hierRoot2" presStyleCnt="0">
        <dgm:presLayoutVars>
          <dgm:hierBranch/>
        </dgm:presLayoutVars>
      </dgm:prSet>
      <dgm:spPr/>
    </dgm:pt>
    <dgm:pt modelId="{20769BD5-D074-4A18-A0BA-5F4D237FBA2D}" type="pres">
      <dgm:prSet presAssocID="{C2645180-757A-4CB4-8589-FB74BB02A970}" presName="rootComposite" presStyleCnt="0"/>
      <dgm:spPr/>
    </dgm:pt>
    <dgm:pt modelId="{FC44D909-9095-4451-8C7C-FD49F3017467}" type="pres">
      <dgm:prSet presAssocID="{C2645180-757A-4CB4-8589-FB74BB02A970}" presName="rootText" presStyleLbl="node2" presStyleIdx="1" presStyleCnt="2">
        <dgm:presLayoutVars>
          <dgm:chPref val="3"/>
        </dgm:presLayoutVars>
      </dgm:prSet>
      <dgm:spPr/>
      <dgm:t>
        <a:bodyPr/>
        <a:lstStyle/>
        <a:p>
          <a:endParaRPr lang="ru-RU"/>
        </a:p>
      </dgm:t>
    </dgm:pt>
    <dgm:pt modelId="{2AFD6661-03B2-45FC-A00E-9CC2CC36B961}" type="pres">
      <dgm:prSet presAssocID="{C2645180-757A-4CB4-8589-FB74BB02A970}" presName="rootConnector" presStyleLbl="node2" presStyleIdx="1" presStyleCnt="2"/>
      <dgm:spPr/>
      <dgm:t>
        <a:bodyPr/>
        <a:lstStyle/>
        <a:p>
          <a:endParaRPr lang="ru-RU"/>
        </a:p>
      </dgm:t>
    </dgm:pt>
    <dgm:pt modelId="{4CD379BB-1F90-4809-896A-EB72462B0586}" type="pres">
      <dgm:prSet presAssocID="{C2645180-757A-4CB4-8589-FB74BB02A970}" presName="hierChild4" presStyleCnt="0"/>
      <dgm:spPr/>
    </dgm:pt>
    <dgm:pt modelId="{7C3B6C31-7405-4127-9F13-F3BA76D55B6A}" type="pres">
      <dgm:prSet presAssocID="{C2645180-757A-4CB4-8589-FB74BB02A970}" presName="hierChild5" presStyleCnt="0"/>
      <dgm:spPr/>
    </dgm:pt>
    <dgm:pt modelId="{AF868B80-08DF-49CF-942F-CD526D24FA54}" type="pres">
      <dgm:prSet presAssocID="{4F207330-BFDF-4BEE-B8DB-AAF182408945}" presName="hierChild3" presStyleCnt="0"/>
      <dgm:spPr/>
    </dgm:pt>
  </dgm:ptLst>
  <dgm:cxnLst>
    <dgm:cxn modelId="{AB47AB5F-C8BC-4B80-9D79-AF0A82CC7231}" type="presOf" srcId="{59E6BA2B-346C-4154-9B97-2C81F5E52E66}" destId="{25FA6649-E498-4416-A47B-4EE12EA0AC69}" srcOrd="0" destOrd="0" presId="urn:microsoft.com/office/officeart/2005/8/layout/orgChart1"/>
    <dgm:cxn modelId="{84B7DBFB-357A-4797-9761-AC882155A601}" type="presOf" srcId="{7882D76A-6EEE-484B-9EBD-7FA6069002AD}" destId="{12F2EC51-0BE5-4964-AEF0-4D4F6A5DD977}" srcOrd="0" destOrd="0" presId="urn:microsoft.com/office/officeart/2005/8/layout/orgChart1"/>
    <dgm:cxn modelId="{C9DA2FC0-F971-4282-B00D-6E5EAA017E4A}" type="presOf" srcId="{C2645180-757A-4CB4-8589-FB74BB02A970}" destId="{FC44D909-9095-4451-8C7C-FD49F3017467}" srcOrd="0" destOrd="0" presId="urn:microsoft.com/office/officeart/2005/8/layout/orgChart1"/>
    <dgm:cxn modelId="{B6303B8F-3D97-4FFD-9568-F2A3F6272DFB}" type="presOf" srcId="{4F207330-BFDF-4BEE-B8DB-AAF182408945}" destId="{AC440DE8-912E-4DE7-8E57-DA64CC51A7B1}" srcOrd="1" destOrd="0" presId="urn:microsoft.com/office/officeart/2005/8/layout/orgChart1"/>
    <dgm:cxn modelId="{4176C870-717A-40FA-BC70-3AF5B61514BC}" type="presOf" srcId="{4F207330-BFDF-4BEE-B8DB-AAF182408945}" destId="{A8C0DC5E-F6C7-4130-8688-3ED9523ACBB6}" srcOrd="0" destOrd="0" presId="urn:microsoft.com/office/officeart/2005/8/layout/orgChart1"/>
    <dgm:cxn modelId="{F9FE2572-80EB-4E8E-8476-3A20741CA13B}" srcId="{4F207330-BFDF-4BEE-B8DB-AAF182408945}" destId="{94114057-4B42-4B42-9E3F-9B04B09A94E0}" srcOrd="0" destOrd="0" parTransId="{59E6BA2B-346C-4154-9B97-2C81F5E52E66}" sibTransId="{6B766979-4F38-4EEB-887E-B62FF02A4B2F}"/>
    <dgm:cxn modelId="{9A27E92F-0D3E-4CB2-B058-D17858F351BB}" srcId="{4F207330-BFDF-4BEE-B8DB-AAF182408945}" destId="{C2645180-757A-4CB4-8589-FB74BB02A970}" srcOrd="1" destOrd="0" parTransId="{7882D76A-6EEE-484B-9EBD-7FA6069002AD}" sibTransId="{42B77768-EBEC-4D92-8B5F-CB1BA8AF2A02}"/>
    <dgm:cxn modelId="{DF6A7AF5-AAA9-4D38-A628-A8E3882B4F43}" type="presOf" srcId="{EB01F612-901B-42BE-B4A7-265C4DB679A9}" destId="{B202A731-2D82-4031-A1EF-CB57043B25A1}" srcOrd="0" destOrd="0" presId="urn:microsoft.com/office/officeart/2005/8/layout/orgChart1"/>
    <dgm:cxn modelId="{ACEE7E5D-813A-4E35-ADE0-4C0FBAEA4F25}" type="presOf" srcId="{94114057-4B42-4B42-9E3F-9B04B09A94E0}" destId="{E52A2C8A-FEE4-48D3-8FDB-9C0EB6704412}" srcOrd="0" destOrd="0" presId="urn:microsoft.com/office/officeart/2005/8/layout/orgChart1"/>
    <dgm:cxn modelId="{D9AE3AF2-935B-48E2-86B8-419DACB89365}" type="presOf" srcId="{C2645180-757A-4CB4-8589-FB74BB02A970}" destId="{2AFD6661-03B2-45FC-A00E-9CC2CC36B961}" srcOrd="1" destOrd="0" presId="urn:microsoft.com/office/officeart/2005/8/layout/orgChart1"/>
    <dgm:cxn modelId="{C29E4896-DD48-4DDA-B3CF-1DF965AAB0DA}" type="presOf" srcId="{94114057-4B42-4B42-9E3F-9B04B09A94E0}" destId="{48E9A4C8-F43F-45EB-98EE-13368B50D488}" srcOrd="1" destOrd="0" presId="urn:microsoft.com/office/officeart/2005/8/layout/orgChart1"/>
    <dgm:cxn modelId="{DF7803BF-49F5-487A-BC2A-E4E0E753DA1D}" srcId="{EB01F612-901B-42BE-B4A7-265C4DB679A9}" destId="{4F207330-BFDF-4BEE-B8DB-AAF182408945}" srcOrd="0" destOrd="0" parTransId="{7C98EB9C-41AE-4A44-9A38-EBD9153A8F7A}" sibTransId="{7A9BC70E-60A2-4D10-9B31-941B825F2368}"/>
    <dgm:cxn modelId="{C1ADBA1F-E0E2-4953-8939-B464985B98F8}" type="presParOf" srcId="{B202A731-2D82-4031-A1EF-CB57043B25A1}" destId="{86631F71-1762-437A-A241-B1AEE46384F7}" srcOrd="0" destOrd="0" presId="urn:microsoft.com/office/officeart/2005/8/layout/orgChart1"/>
    <dgm:cxn modelId="{48D88F71-E4C5-4858-841B-3F3DDD3FFFA9}" type="presParOf" srcId="{86631F71-1762-437A-A241-B1AEE46384F7}" destId="{2296EE3C-2474-404E-8759-3C7644793524}" srcOrd="0" destOrd="0" presId="urn:microsoft.com/office/officeart/2005/8/layout/orgChart1"/>
    <dgm:cxn modelId="{3B77414F-609D-4F2D-A3EF-520894CEBB94}" type="presParOf" srcId="{2296EE3C-2474-404E-8759-3C7644793524}" destId="{A8C0DC5E-F6C7-4130-8688-3ED9523ACBB6}" srcOrd="0" destOrd="0" presId="urn:microsoft.com/office/officeart/2005/8/layout/orgChart1"/>
    <dgm:cxn modelId="{ACD6994B-256C-4B16-8687-CF4C0993F7D8}" type="presParOf" srcId="{2296EE3C-2474-404E-8759-3C7644793524}" destId="{AC440DE8-912E-4DE7-8E57-DA64CC51A7B1}" srcOrd="1" destOrd="0" presId="urn:microsoft.com/office/officeart/2005/8/layout/orgChart1"/>
    <dgm:cxn modelId="{48AA7EC4-7B3C-40B9-8060-8505F3C3A2A0}" type="presParOf" srcId="{86631F71-1762-437A-A241-B1AEE46384F7}" destId="{60A5F203-72DC-4D83-9D75-9435F1E63E45}" srcOrd="1" destOrd="0" presId="urn:microsoft.com/office/officeart/2005/8/layout/orgChart1"/>
    <dgm:cxn modelId="{318A01F2-EF82-45AF-9BAA-81C438C8AAD3}" type="presParOf" srcId="{60A5F203-72DC-4D83-9D75-9435F1E63E45}" destId="{25FA6649-E498-4416-A47B-4EE12EA0AC69}" srcOrd="0" destOrd="0" presId="urn:microsoft.com/office/officeart/2005/8/layout/orgChart1"/>
    <dgm:cxn modelId="{9A195CA1-219D-4AB1-9539-1CD1ECA3F04A}" type="presParOf" srcId="{60A5F203-72DC-4D83-9D75-9435F1E63E45}" destId="{90436A00-D029-4903-9802-529D5B3EEDA3}" srcOrd="1" destOrd="0" presId="urn:microsoft.com/office/officeart/2005/8/layout/orgChart1"/>
    <dgm:cxn modelId="{0E2A1A3D-EDA3-4155-BC23-8001BEAF5E45}" type="presParOf" srcId="{90436A00-D029-4903-9802-529D5B3EEDA3}" destId="{0498771A-2B3A-4D3A-A1C3-B0C0B54B3F12}" srcOrd="0" destOrd="0" presId="urn:microsoft.com/office/officeart/2005/8/layout/orgChart1"/>
    <dgm:cxn modelId="{21B96E58-E7C0-448F-8557-B1CA7235F956}" type="presParOf" srcId="{0498771A-2B3A-4D3A-A1C3-B0C0B54B3F12}" destId="{E52A2C8A-FEE4-48D3-8FDB-9C0EB6704412}" srcOrd="0" destOrd="0" presId="urn:microsoft.com/office/officeart/2005/8/layout/orgChart1"/>
    <dgm:cxn modelId="{90A2016D-B683-4411-B578-D07F3CEC597A}" type="presParOf" srcId="{0498771A-2B3A-4D3A-A1C3-B0C0B54B3F12}" destId="{48E9A4C8-F43F-45EB-98EE-13368B50D488}" srcOrd="1" destOrd="0" presId="urn:microsoft.com/office/officeart/2005/8/layout/orgChart1"/>
    <dgm:cxn modelId="{B473A276-6467-42AE-88F4-8A11FE0746AF}" type="presParOf" srcId="{90436A00-D029-4903-9802-529D5B3EEDA3}" destId="{5B01D075-D0E2-45FD-83A8-A6E208E7B0E4}" srcOrd="1" destOrd="0" presId="urn:microsoft.com/office/officeart/2005/8/layout/orgChart1"/>
    <dgm:cxn modelId="{368DB5BE-094C-4460-9EE2-1C9E4976306F}" type="presParOf" srcId="{90436A00-D029-4903-9802-529D5B3EEDA3}" destId="{E56C234C-BF76-4526-BBFD-F44AE54B1EFC}" srcOrd="2" destOrd="0" presId="urn:microsoft.com/office/officeart/2005/8/layout/orgChart1"/>
    <dgm:cxn modelId="{326A8EF2-F764-4012-87E7-E9E82170D745}" type="presParOf" srcId="{60A5F203-72DC-4D83-9D75-9435F1E63E45}" destId="{12F2EC51-0BE5-4964-AEF0-4D4F6A5DD977}" srcOrd="2" destOrd="0" presId="urn:microsoft.com/office/officeart/2005/8/layout/orgChart1"/>
    <dgm:cxn modelId="{28A4B996-D3FF-4D9A-955F-5464B35818B1}" type="presParOf" srcId="{60A5F203-72DC-4D83-9D75-9435F1E63E45}" destId="{A14F1778-80E6-449F-9055-EC2C4200FB71}" srcOrd="3" destOrd="0" presId="urn:microsoft.com/office/officeart/2005/8/layout/orgChart1"/>
    <dgm:cxn modelId="{13972D12-36D4-4C9A-99EA-C3970EC49EC5}" type="presParOf" srcId="{A14F1778-80E6-449F-9055-EC2C4200FB71}" destId="{20769BD5-D074-4A18-A0BA-5F4D237FBA2D}" srcOrd="0" destOrd="0" presId="urn:microsoft.com/office/officeart/2005/8/layout/orgChart1"/>
    <dgm:cxn modelId="{D008D47A-9186-4AF9-921C-0769A513168F}" type="presParOf" srcId="{20769BD5-D074-4A18-A0BA-5F4D237FBA2D}" destId="{FC44D909-9095-4451-8C7C-FD49F3017467}" srcOrd="0" destOrd="0" presId="urn:microsoft.com/office/officeart/2005/8/layout/orgChart1"/>
    <dgm:cxn modelId="{FAED6580-8D15-456B-80C1-290ECEE528A3}" type="presParOf" srcId="{20769BD5-D074-4A18-A0BA-5F4D237FBA2D}" destId="{2AFD6661-03B2-45FC-A00E-9CC2CC36B961}" srcOrd="1" destOrd="0" presId="urn:microsoft.com/office/officeart/2005/8/layout/orgChart1"/>
    <dgm:cxn modelId="{1CCA58B3-B314-4B54-B4AB-2F1300019ACD}" type="presParOf" srcId="{A14F1778-80E6-449F-9055-EC2C4200FB71}" destId="{4CD379BB-1F90-4809-896A-EB72462B0586}" srcOrd="1" destOrd="0" presId="urn:microsoft.com/office/officeart/2005/8/layout/orgChart1"/>
    <dgm:cxn modelId="{A786FF41-37F7-45B7-9CE4-825399F62119}" type="presParOf" srcId="{A14F1778-80E6-449F-9055-EC2C4200FB71}" destId="{7C3B6C31-7405-4127-9F13-F3BA76D55B6A}" srcOrd="2" destOrd="0" presId="urn:microsoft.com/office/officeart/2005/8/layout/orgChart1"/>
    <dgm:cxn modelId="{EB5B470E-6FF1-4C4B-9F4C-C22CC11A3562}" type="presParOf" srcId="{86631F71-1762-437A-A241-B1AEE46384F7}" destId="{AF868B80-08DF-49CF-942F-CD526D24FA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DAB2D-35AE-4CDC-B519-ADD85C0BE4F8}">
      <dsp:nvSpPr>
        <dsp:cNvPr id="0" name=""/>
        <dsp:cNvSpPr/>
      </dsp:nvSpPr>
      <dsp:spPr>
        <a:xfrm>
          <a:off x="3661303" y="1072140"/>
          <a:ext cx="224896" cy="985259"/>
        </a:xfrm>
        <a:custGeom>
          <a:avLst/>
          <a:gdLst/>
          <a:ahLst/>
          <a:cxnLst/>
          <a:rect l="0" t="0" r="0" b="0"/>
          <a:pathLst>
            <a:path>
              <a:moveTo>
                <a:pt x="224896" y="0"/>
              </a:moveTo>
              <a:lnTo>
                <a:pt x="224896" y="985259"/>
              </a:lnTo>
              <a:lnTo>
                <a:pt x="0" y="985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F2EC51-0BE5-4964-AEF0-4D4F6A5DD977}">
      <dsp:nvSpPr>
        <dsp:cNvPr id="0" name=""/>
        <dsp:cNvSpPr/>
      </dsp:nvSpPr>
      <dsp:spPr>
        <a:xfrm>
          <a:off x="3886200" y="1072140"/>
          <a:ext cx="1295830" cy="1970519"/>
        </a:xfrm>
        <a:custGeom>
          <a:avLst/>
          <a:gdLst/>
          <a:ahLst/>
          <a:cxnLst/>
          <a:rect l="0" t="0" r="0" b="0"/>
          <a:pathLst>
            <a:path>
              <a:moveTo>
                <a:pt x="0" y="0"/>
              </a:moveTo>
              <a:lnTo>
                <a:pt x="0" y="1745623"/>
              </a:lnTo>
              <a:lnTo>
                <a:pt x="1295830" y="1745623"/>
              </a:lnTo>
              <a:lnTo>
                <a:pt x="1295830" y="1970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A6649-E498-4416-A47B-4EE12EA0AC69}">
      <dsp:nvSpPr>
        <dsp:cNvPr id="0" name=""/>
        <dsp:cNvSpPr/>
      </dsp:nvSpPr>
      <dsp:spPr>
        <a:xfrm>
          <a:off x="2590369" y="1072140"/>
          <a:ext cx="1295830" cy="1970519"/>
        </a:xfrm>
        <a:custGeom>
          <a:avLst/>
          <a:gdLst/>
          <a:ahLst/>
          <a:cxnLst/>
          <a:rect l="0" t="0" r="0" b="0"/>
          <a:pathLst>
            <a:path>
              <a:moveTo>
                <a:pt x="1295830" y="0"/>
              </a:moveTo>
              <a:lnTo>
                <a:pt x="1295830" y="1745623"/>
              </a:lnTo>
              <a:lnTo>
                <a:pt x="0" y="1745623"/>
              </a:lnTo>
              <a:lnTo>
                <a:pt x="0" y="19705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0DC5E-F6C7-4130-8688-3ED9523ACBB6}">
      <dsp:nvSpPr>
        <dsp:cNvPr id="0" name=""/>
        <dsp:cNvSpPr/>
      </dsp:nvSpPr>
      <dsp:spPr>
        <a:xfrm>
          <a:off x="2815265" y="1205"/>
          <a:ext cx="2141869" cy="10709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500" b="1" i="0" u="none" strike="noStrike" kern="1200" cap="none" normalizeH="0" baseline="0" dirty="0" smtClean="0">
              <a:ln>
                <a:noFill/>
              </a:ln>
              <a:solidFill>
                <a:schemeClr val="tx1"/>
              </a:solidFill>
              <a:effectLst/>
              <a:latin typeface="Times New Roman" pitchFamily="18" charset="0"/>
              <a:cs typeface="Times New Roman" pitchFamily="18" charset="0"/>
            </a:rPr>
            <a:t>1. Произвести экономическое благо</a:t>
          </a:r>
        </a:p>
      </dsp:txBody>
      <dsp:txXfrm>
        <a:off x="2815265" y="1205"/>
        <a:ext cx="2141869" cy="1070934"/>
      </dsp:txXfrm>
    </dsp:sp>
    <dsp:sp modelId="{E52A2C8A-FEE4-48D3-8FDB-9C0EB6704412}">
      <dsp:nvSpPr>
        <dsp:cNvPr id="0" name=""/>
        <dsp:cNvSpPr/>
      </dsp:nvSpPr>
      <dsp:spPr>
        <a:xfrm>
          <a:off x="1519434" y="3042659"/>
          <a:ext cx="2141869" cy="10709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500" kern="1200" dirty="0" smtClean="0"/>
            <a:t>Потребительной стоимостью (быть полезной)</a:t>
          </a:r>
          <a:endParaRPr kumimoji="0" lang="ru-RU" sz="1500" b="1" i="0" u="none" strike="noStrike" kern="1200" cap="none" normalizeH="0" baseline="0" dirty="0" smtClean="0">
            <a:ln>
              <a:noFill/>
            </a:ln>
            <a:solidFill>
              <a:schemeClr val="tx1"/>
            </a:solidFill>
            <a:effectLst/>
            <a:latin typeface="Arial" charset="0"/>
            <a:cs typeface="Arial" charset="0"/>
          </a:endParaRPr>
        </a:p>
      </dsp:txBody>
      <dsp:txXfrm>
        <a:off x="1519434" y="3042659"/>
        <a:ext cx="2141869" cy="1070934"/>
      </dsp:txXfrm>
    </dsp:sp>
    <dsp:sp modelId="{FC44D909-9095-4451-8C7C-FD49F3017467}">
      <dsp:nvSpPr>
        <dsp:cNvPr id="0" name=""/>
        <dsp:cNvSpPr/>
      </dsp:nvSpPr>
      <dsp:spPr>
        <a:xfrm>
          <a:off x="4111096" y="3042659"/>
          <a:ext cx="2141869" cy="10709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500" kern="1200" dirty="0" smtClean="0"/>
            <a:t>Меновой стоимостью(способность обмениваться на другие товары)</a:t>
          </a:r>
          <a:endParaRPr kumimoji="0" lang="ru-RU" sz="1500" b="1" i="0" u="none" strike="noStrike" kern="1200" cap="none" normalizeH="0" baseline="0" dirty="0" smtClean="0">
            <a:ln>
              <a:noFill/>
            </a:ln>
            <a:solidFill>
              <a:schemeClr val="tx1"/>
            </a:solidFill>
            <a:effectLst/>
            <a:latin typeface="Arial" charset="0"/>
            <a:cs typeface="Arial" charset="0"/>
          </a:endParaRPr>
        </a:p>
      </dsp:txBody>
      <dsp:txXfrm>
        <a:off x="4111096" y="3042659"/>
        <a:ext cx="2141869" cy="1070934"/>
      </dsp:txXfrm>
    </dsp:sp>
    <dsp:sp modelId="{0EBCA588-EB74-4C68-8A67-A2D3BB81200D}">
      <dsp:nvSpPr>
        <dsp:cNvPr id="0" name=""/>
        <dsp:cNvSpPr/>
      </dsp:nvSpPr>
      <dsp:spPr>
        <a:xfrm>
          <a:off x="1519434" y="1521932"/>
          <a:ext cx="2141869" cy="10709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latin typeface="Times New Roman" pitchFamily="18" charset="0"/>
              <a:cs typeface="Times New Roman" pitchFamily="18" charset="0"/>
            </a:rPr>
            <a:t>2. Товар должен обладать свойствами:</a:t>
          </a:r>
          <a:endParaRPr lang="ru-RU" sz="1500" b="1" kern="1200" dirty="0">
            <a:solidFill>
              <a:schemeClr val="tx1"/>
            </a:solidFill>
            <a:latin typeface="Times New Roman" pitchFamily="18" charset="0"/>
            <a:cs typeface="Times New Roman" pitchFamily="18" charset="0"/>
          </a:endParaRPr>
        </a:p>
      </dsp:txBody>
      <dsp:txXfrm>
        <a:off x="1519434" y="1521932"/>
        <a:ext cx="2141869" cy="1070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2EC51-0BE5-4964-AEF0-4D4F6A5DD977}">
      <dsp:nvSpPr>
        <dsp:cNvPr id="0" name=""/>
        <dsp:cNvSpPr/>
      </dsp:nvSpPr>
      <dsp:spPr>
        <a:xfrm>
          <a:off x="3886200" y="1700753"/>
          <a:ext cx="2054961" cy="713292"/>
        </a:xfrm>
        <a:custGeom>
          <a:avLst/>
          <a:gdLst/>
          <a:ahLst/>
          <a:cxnLst/>
          <a:rect l="0" t="0" r="0" b="0"/>
          <a:pathLst>
            <a:path>
              <a:moveTo>
                <a:pt x="0" y="0"/>
              </a:moveTo>
              <a:lnTo>
                <a:pt x="0" y="356646"/>
              </a:lnTo>
              <a:lnTo>
                <a:pt x="2054961" y="356646"/>
              </a:lnTo>
              <a:lnTo>
                <a:pt x="2054961" y="713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A6649-E498-4416-A47B-4EE12EA0AC69}">
      <dsp:nvSpPr>
        <dsp:cNvPr id="0" name=""/>
        <dsp:cNvSpPr/>
      </dsp:nvSpPr>
      <dsp:spPr>
        <a:xfrm>
          <a:off x="1831238" y="1700753"/>
          <a:ext cx="2054961" cy="713292"/>
        </a:xfrm>
        <a:custGeom>
          <a:avLst/>
          <a:gdLst/>
          <a:ahLst/>
          <a:cxnLst/>
          <a:rect l="0" t="0" r="0" b="0"/>
          <a:pathLst>
            <a:path>
              <a:moveTo>
                <a:pt x="2054961" y="0"/>
              </a:moveTo>
              <a:lnTo>
                <a:pt x="2054961" y="356646"/>
              </a:lnTo>
              <a:lnTo>
                <a:pt x="0" y="356646"/>
              </a:lnTo>
              <a:lnTo>
                <a:pt x="0" y="713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C0DC5E-F6C7-4130-8688-3ED9523ACBB6}">
      <dsp:nvSpPr>
        <dsp:cNvPr id="0" name=""/>
        <dsp:cNvSpPr/>
      </dsp:nvSpPr>
      <dsp:spPr>
        <a:xfrm>
          <a:off x="2187885" y="2438"/>
          <a:ext cx="3396629" cy="1698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dirty="0" smtClean="0">
              <a:ln>
                <a:noFill/>
              </a:ln>
              <a:solidFill>
                <a:schemeClr val="tx1"/>
              </a:solidFill>
              <a:effectLst/>
              <a:latin typeface="Arial" charset="0"/>
              <a:cs typeface="Arial" charset="0"/>
            </a:rPr>
            <a:t>Преимущества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dirty="0" smtClean="0">
              <a:ln>
                <a:noFill/>
              </a:ln>
              <a:solidFill>
                <a:schemeClr val="tx1"/>
              </a:solidFill>
              <a:effectLst/>
              <a:latin typeface="Arial" charset="0"/>
              <a:cs typeface="Arial" charset="0"/>
            </a:rPr>
            <a:t>обмена</a:t>
          </a:r>
        </a:p>
      </dsp:txBody>
      <dsp:txXfrm>
        <a:off x="2187885" y="2438"/>
        <a:ext cx="3396629" cy="1698314"/>
      </dsp:txXfrm>
    </dsp:sp>
    <dsp:sp modelId="{E52A2C8A-FEE4-48D3-8FDB-9C0EB6704412}">
      <dsp:nvSpPr>
        <dsp:cNvPr id="0" name=""/>
        <dsp:cNvSpPr/>
      </dsp:nvSpPr>
      <dsp:spPr>
        <a:xfrm>
          <a:off x="132923" y="2414046"/>
          <a:ext cx="3396629" cy="1698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smtClean="0">
              <a:ln>
                <a:noFill/>
              </a:ln>
              <a:solidFill>
                <a:schemeClr val="tx1"/>
              </a:solidFill>
              <a:effectLst/>
              <a:latin typeface="Arial" charset="0"/>
              <a:cs typeface="Arial" charset="0"/>
            </a:rPr>
            <a:t>Не надо все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smtClean="0">
              <a:ln>
                <a:noFill/>
              </a:ln>
              <a:solidFill>
                <a:schemeClr val="tx1"/>
              </a:solidFill>
              <a:effectLst/>
              <a:latin typeface="Arial" charset="0"/>
              <a:cs typeface="Arial" charset="0"/>
            </a:rPr>
            <a:t>необходимое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smtClean="0">
              <a:ln>
                <a:noFill/>
              </a:ln>
              <a:solidFill>
                <a:schemeClr val="tx1"/>
              </a:solidFill>
              <a:effectLst/>
              <a:latin typeface="Arial" charset="0"/>
              <a:cs typeface="Arial" charset="0"/>
            </a:rPr>
            <a:t>делать  самому</a:t>
          </a:r>
        </a:p>
      </dsp:txBody>
      <dsp:txXfrm>
        <a:off x="132923" y="2414046"/>
        <a:ext cx="3396629" cy="1698314"/>
      </dsp:txXfrm>
    </dsp:sp>
    <dsp:sp modelId="{FC44D909-9095-4451-8C7C-FD49F3017467}">
      <dsp:nvSpPr>
        <dsp:cNvPr id="0" name=""/>
        <dsp:cNvSpPr/>
      </dsp:nvSpPr>
      <dsp:spPr>
        <a:xfrm>
          <a:off x="4242846" y="2414046"/>
          <a:ext cx="3396629" cy="16983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smtClean="0">
              <a:ln>
                <a:noFill/>
              </a:ln>
              <a:solidFill>
                <a:schemeClr val="tx1"/>
              </a:solidFill>
              <a:effectLst/>
              <a:latin typeface="Arial" charset="0"/>
              <a:cs typeface="Arial" charset="0"/>
            </a:rPr>
            <a:t>Больший объем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smtClean="0">
              <a:ln>
                <a:noFill/>
              </a:ln>
              <a:solidFill>
                <a:schemeClr val="tx1"/>
              </a:solidFill>
              <a:effectLst/>
              <a:latin typeface="Arial" charset="0"/>
              <a:cs typeface="Arial" charset="0"/>
            </a:rPr>
            <a:t>разнообразных</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kern="1200" cap="none" normalizeH="0" baseline="0" smtClean="0">
              <a:ln>
                <a:noFill/>
              </a:ln>
              <a:solidFill>
                <a:schemeClr val="tx1"/>
              </a:solidFill>
              <a:effectLst/>
              <a:latin typeface="Arial" charset="0"/>
              <a:cs typeface="Arial" charset="0"/>
            </a:rPr>
            <a:t>благ</a:t>
          </a:r>
        </a:p>
      </dsp:txBody>
      <dsp:txXfrm>
        <a:off x="4242846" y="2414046"/>
        <a:ext cx="3396629" cy="16983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4653136"/>
            <a:ext cx="7776864" cy="1080120"/>
          </a:xfrm>
        </p:spPr>
        <p:txBody>
          <a:bodyPr/>
          <a:lstStyle>
            <a:lvl1pPr>
              <a:defRPr b="1">
                <a:solidFill>
                  <a:schemeClr val="bg1"/>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2915816" y="5636840"/>
            <a:ext cx="6048672" cy="11765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28CA67E7-AA2E-4590-A797-5C34CB46C10F}"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4148753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CA67E7-AA2E-4590-A797-5C34CB46C10F}"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142257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CA67E7-AA2E-4590-A797-5C34CB46C10F}"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268466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12954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719263"/>
            <a:ext cx="8229600" cy="4411662"/>
          </a:xfrm>
        </p:spPr>
        <p:txBody>
          <a:bodyPr/>
          <a:lstStyle/>
          <a:p>
            <a:pPr lvl="0"/>
            <a:endParaRPr lang="ru-RU" noProof="0" smtClean="0"/>
          </a:p>
        </p:txBody>
      </p:sp>
      <p:sp>
        <p:nvSpPr>
          <p:cNvPr id="4" name="Rectangle 5"/>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ru-RU" altLang="en-US"/>
          </a:p>
        </p:txBody>
      </p:sp>
      <p:sp>
        <p:nvSpPr>
          <p:cNvPr id="5"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ru-RU" altLang="en-US"/>
          </a:p>
        </p:txBody>
      </p:sp>
      <p:sp>
        <p:nvSpPr>
          <p:cNvPr id="6" name="Rectangle 7"/>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822888F6-BAA5-415F-8668-97622F08537B}" type="slidenum">
              <a:rPr lang="ru-RU" altLang="en-US"/>
              <a:pPr>
                <a:defRPr/>
              </a:pPr>
              <a:t>‹#›</a:t>
            </a:fld>
            <a:endParaRPr lang="ru-RU" altLang="en-US"/>
          </a:p>
        </p:txBody>
      </p:sp>
    </p:spTree>
    <p:extLst>
      <p:ext uri="{BB962C8B-B14F-4D97-AF65-F5344CB8AC3E}">
        <p14:creationId xmlns:p14="http://schemas.microsoft.com/office/powerpoint/2010/main" val="612057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076325"/>
            <a:ext cx="8229600" cy="5248275"/>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pPr>
              <a:defRPr/>
            </a:pPr>
            <a:fld id="{E72127A9-9265-4728-A4B4-5E8A66614CEB}" type="slidenum">
              <a:rPr lang="ru-RU" smtClean="0"/>
              <a:pPr>
                <a:defRPr/>
              </a:pPr>
              <a:t>‹#›</a:t>
            </a:fld>
            <a:endParaRPr lang="ru-RU"/>
          </a:p>
        </p:txBody>
      </p:sp>
    </p:spTree>
    <p:extLst>
      <p:ext uri="{BB962C8B-B14F-4D97-AF65-F5344CB8AC3E}">
        <p14:creationId xmlns:p14="http://schemas.microsoft.com/office/powerpoint/2010/main" val="176103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CA67E7-AA2E-4590-A797-5C34CB46C10F}"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21519534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CA67E7-AA2E-4590-A797-5C34CB46C10F}" type="datetimeFigureOut">
              <a:rPr lang="ru-RU" smtClean="0"/>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291987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CA67E7-AA2E-4590-A797-5C34CB46C10F}" type="datetimeFigureOut">
              <a:rPr lang="ru-RU" smtClean="0"/>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24989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CA67E7-AA2E-4590-A797-5C34CB46C10F}" type="datetimeFigureOut">
              <a:rPr lang="ru-RU" smtClean="0"/>
              <a:t>29.11.2022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302464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CA67E7-AA2E-4590-A797-5C34CB46C10F}" type="datetimeFigureOut">
              <a:rPr lang="ru-RU" smtClean="0"/>
              <a:t>29.11.2022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193123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CA67E7-AA2E-4590-A797-5C34CB46C10F}" type="datetimeFigureOut">
              <a:rPr lang="ru-RU" smtClean="0"/>
              <a:t>29.11.2022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286942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CA67E7-AA2E-4590-A797-5C34CB46C10F}" type="datetimeFigureOut">
              <a:rPr lang="ru-RU" smtClean="0"/>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198625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CA67E7-AA2E-4590-A797-5C34CB46C10F}" type="datetimeFigureOut">
              <a:rPr lang="ru-RU" smtClean="0"/>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07F8ED-AE47-4818-8845-9FE11C209244}" type="slidenum">
              <a:rPr lang="ru-RU" smtClean="0"/>
              <a:t>‹#›</a:t>
            </a:fld>
            <a:endParaRPr lang="ru-RU"/>
          </a:p>
        </p:txBody>
      </p:sp>
    </p:spTree>
    <p:extLst>
      <p:ext uri="{BB962C8B-B14F-4D97-AF65-F5344CB8AC3E}">
        <p14:creationId xmlns:p14="http://schemas.microsoft.com/office/powerpoint/2010/main" val="314868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912768"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A67E7-AA2E-4590-A797-5C34CB46C10F}" type="datetimeFigureOut">
              <a:rPr lang="ru-RU" smtClean="0"/>
              <a:t>29.11.2022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7F8ED-AE47-4818-8845-9FE11C209244}" type="slidenum">
              <a:rPr lang="ru-RU" smtClean="0"/>
              <a:t>‹#›</a:t>
            </a:fld>
            <a:endParaRPr lang="ru-RU"/>
          </a:p>
        </p:txBody>
      </p:sp>
    </p:spTree>
    <p:extLst>
      <p:ext uri="{BB962C8B-B14F-4D97-AF65-F5344CB8AC3E}">
        <p14:creationId xmlns:p14="http://schemas.microsoft.com/office/powerpoint/2010/main" val="204639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4653136"/>
            <a:ext cx="5975648" cy="1080120"/>
          </a:xfrm>
        </p:spPr>
        <p:txBody>
          <a:bodyPr>
            <a:noAutofit/>
          </a:bodyPr>
          <a:lstStyle/>
          <a:p>
            <a:r>
              <a:rPr lang="ru-RU" sz="2800" dirty="0">
                <a:effectLst/>
                <a:latin typeface="Times New Roman" pitchFamily="18" charset="0"/>
                <a:ea typeface="Ebrima" pitchFamily="2" charset="0"/>
                <a:cs typeface="Times New Roman" pitchFamily="18" charset="0"/>
              </a:rPr>
              <a:t>Урок по обществознанию на тему : «Обмен, торговля, реклама»</a:t>
            </a:r>
          </a:p>
        </p:txBody>
      </p:sp>
      <p:sp>
        <p:nvSpPr>
          <p:cNvPr id="3" name="Подзаголовок 2"/>
          <p:cNvSpPr>
            <a:spLocks noGrp="1"/>
          </p:cNvSpPr>
          <p:nvPr>
            <p:ph type="subTitle" idx="1"/>
          </p:nvPr>
        </p:nvSpPr>
        <p:spPr/>
        <p:txBody>
          <a:bodyPr>
            <a:normAutofit/>
          </a:bodyPr>
          <a:lstStyle/>
          <a:p>
            <a:r>
              <a:rPr lang="ru-RU" sz="1600" b="1" dirty="0" smtClean="0">
                <a:solidFill>
                  <a:schemeClr val="tx2">
                    <a:lumMod val="75000"/>
                  </a:schemeClr>
                </a:solidFill>
                <a:latin typeface="Times New Roman" pitchFamily="18" charset="0"/>
                <a:cs typeface="Times New Roman" pitchFamily="18" charset="0"/>
              </a:rPr>
              <a:t>Автор: учитель истории и обществознания </a:t>
            </a:r>
          </a:p>
          <a:p>
            <a:r>
              <a:rPr lang="ru-RU" sz="1600" b="1" dirty="0" smtClean="0">
                <a:solidFill>
                  <a:schemeClr val="tx2">
                    <a:lumMod val="75000"/>
                  </a:schemeClr>
                </a:solidFill>
                <a:latin typeface="Times New Roman" pitchFamily="18" charset="0"/>
                <a:cs typeface="Times New Roman" pitchFamily="18" charset="0"/>
              </a:rPr>
              <a:t>МБОУ «Кольчугинская школа №1 им. Авраамова Г.Н.  </a:t>
            </a:r>
            <a:r>
              <a:rPr lang="ru-RU" sz="1600" b="1" dirty="0" err="1" smtClean="0">
                <a:solidFill>
                  <a:schemeClr val="tx2">
                    <a:lumMod val="75000"/>
                  </a:schemeClr>
                </a:solidFill>
                <a:latin typeface="Times New Roman" pitchFamily="18" charset="0"/>
                <a:cs typeface="Times New Roman" pitchFamily="18" charset="0"/>
              </a:rPr>
              <a:t>Домарева</a:t>
            </a:r>
            <a:r>
              <a:rPr lang="ru-RU" sz="1600" b="1" dirty="0" smtClean="0">
                <a:solidFill>
                  <a:schemeClr val="tx2">
                    <a:lumMod val="75000"/>
                  </a:schemeClr>
                </a:solidFill>
                <a:latin typeface="Times New Roman" pitchFamily="18" charset="0"/>
                <a:cs typeface="Times New Roman" pitchFamily="18" charset="0"/>
              </a:rPr>
              <a:t> А.А.</a:t>
            </a:r>
            <a:r>
              <a:rPr lang="ru-RU" sz="2000" b="1" dirty="0" smtClean="0"/>
              <a:t>.</a:t>
            </a:r>
            <a:endParaRPr lang="ru-RU" sz="2000" b="1" dirty="0"/>
          </a:p>
        </p:txBody>
      </p:sp>
    </p:spTree>
    <p:extLst>
      <p:ext uri="{BB962C8B-B14F-4D97-AF65-F5344CB8AC3E}">
        <p14:creationId xmlns:p14="http://schemas.microsoft.com/office/powerpoint/2010/main" val="45565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4"/>
          <p:cNvSpPr>
            <a:spLocks noGrp="1" noChangeArrowheads="1"/>
          </p:cNvSpPr>
          <p:nvPr>
            <p:ph type="title"/>
          </p:nvPr>
        </p:nvSpPr>
        <p:spPr>
          <a:xfrm>
            <a:off x="2411760" y="381000"/>
            <a:ext cx="5436840" cy="1031776"/>
          </a:xfrm>
        </p:spPr>
        <p:txBody>
          <a:bodyPr>
            <a:normAutofit/>
          </a:bodyPr>
          <a:lstStyle/>
          <a:p>
            <a:r>
              <a:rPr lang="ru-RU" dirty="0" smtClean="0">
                <a:solidFill>
                  <a:srgbClr val="002060"/>
                </a:solidFill>
                <a:latin typeface="Times New Roman" pitchFamily="18" charset="0"/>
                <a:cs typeface="Times New Roman" pitchFamily="18" charset="0"/>
              </a:rPr>
              <a:t>Формы торговли</a:t>
            </a:r>
          </a:p>
        </p:txBody>
      </p:sp>
      <p:graphicFrame>
        <p:nvGraphicFramePr>
          <p:cNvPr id="30753" name="Group 33"/>
          <p:cNvGraphicFramePr>
            <a:graphicFrameLocks noGrp="1"/>
          </p:cNvGraphicFramePr>
          <p:nvPr>
            <p:ph type="tbl" idx="1"/>
            <p:extLst>
              <p:ext uri="{D42A27DB-BD31-4B8C-83A1-F6EECF244321}">
                <p14:modId xmlns:p14="http://schemas.microsoft.com/office/powerpoint/2010/main" val="570667750"/>
              </p:ext>
            </p:extLst>
          </p:nvPr>
        </p:nvGraphicFramePr>
        <p:xfrm>
          <a:off x="323528" y="1484784"/>
          <a:ext cx="8820472" cy="4716609"/>
        </p:xfrm>
        <a:graphic>
          <a:graphicData uri="http://schemas.openxmlformats.org/drawingml/2006/table">
            <a:tbl>
              <a:tblPr>
                <a:tableStyleId>{125E5076-3810-47DD-B79F-674D7AD40C01}</a:tableStyleId>
              </a:tblPr>
              <a:tblGrid>
                <a:gridCol w="2534809">
                  <a:extLst>
                    <a:ext uri="{9D8B030D-6E8A-4147-A177-3AD203B41FA5}">
                      <a16:colId xmlns:a16="http://schemas.microsoft.com/office/drawing/2014/main" xmlns="" val="20000"/>
                    </a:ext>
                  </a:extLst>
                </a:gridCol>
                <a:gridCol w="6285663">
                  <a:extLst>
                    <a:ext uri="{9D8B030D-6E8A-4147-A177-3AD203B41FA5}">
                      <a16:colId xmlns:a16="http://schemas.microsoft.com/office/drawing/2014/main" xmlns="" val="20001"/>
                    </a:ext>
                  </a:extLst>
                </a:gridCol>
              </a:tblGrid>
              <a:tr h="1179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cs typeface="Times New Roman" pitchFamily="18" charset="0"/>
                        </a:rPr>
                        <a:t>Оптовая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charset="0"/>
                      </a:endParaRPr>
                    </a:p>
                  </a:txBody>
                  <a:tcPr horzOverflow="overflow">
                    <a:noFill/>
                  </a:tcPr>
                </a:tc>
                <a:extLst>
                  <a:ext uri="{0D108BD9-81ED-4DB2-BD59-A6C34878D82A}">
                    <a16:rowId xmlns:a16="http://schemas.microsoft.com/office/drawing/2014/main" xmlns="" val="10000"/>
                  </a:ext>
                </a:extLst>
              </a:tr>
              <a:tr h="1178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cs typeface="Times New Roman" pitchFamily="18" charset="0"/>
                        </a:rPr>
                        <a:t>Розничная</a:t>
                      </a: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charset="0"/>
                      </a:endParaRPr>
                    </a:p>
                  </a:txBody>
                  <a:tcPr horzOverflow="overflow">
                    <a:noFill/>
                  </a:tcPr>
                </a:tc>
                <a:extLst>
                  <a:ext uri="{0D108BD9-81ED-4DB2-BD59-A6C34878D82A}">
                    <a16:rowId xmlns:a16="http://schemas.microsoft.com/office/drawing/2014/main" xmlns="" val="10001"/>
                  </a:ext>
                </a:extLst>
              </a:tr>
              <a:tr h="1180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cs typeface="Times New Roman" pitchFamily="18" charset="0"/>
                        </a:rPr>
                        <a:t>Внутренняя</a:t>
                      </a: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charset="0"/>
                      </a:endParaRPr>
                    </a:p>
                  </a:txBody>
                  <a:tcPr horzOverflow="overflow">
                    <a:noFill/>
                  </a:tcPr>
                </a:tc>
                <a:extLst>
                  <a:ext uri="{0D108BD9-81ED-4DB2-BD59-A6C34878D82A}">
                    <a16:rowId xmlns:a16="http://schemas.microsoft.com/office/drawing/2014/main" xmlns="" val="10002"/>
                  </a:ext>
                </a:extLst>
              </a:tr>
              <a:tr h="1178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solidFill>
                            <a:srgbClr val="002060"/>
                          </a:solidFill>
                          <a:effectLst/>
                          <a:latin typeface="Times New Roman" pitchFamily="18" charset="0"/>
                          <a:cs typeface="Times New Roman" pitchFamily="18" charset="0"/>
                        </a:rPr>
                        <a:t>Внешняя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charset="0"/>
                      </a:endParaRPr>
                    </a:p>
                  </a:txBody>
                  <a:tcPr horzOverflow="overflow">
                    <a:noFill/>
                  </a:tcPr>
                </a:tc>
                <a:extLst>
                  <a:ext uri="{0D108BD9-81ED-4DB2-BD59-A6C34878D82A}">
                    <a16:rowId xmlns:a16="http://schemas.microsoft.com/office/drawing/2014/main" xmlns="" val="10003"/>
                  </a:ext>
                </a:extLst>
              </a:tr>
            </a:tbl>
          </a:graphicData>
        </a:graphic>
      </p:graphicFrame>
      <p:sp>
        <p:nvSpPr>
          <p:cNvPr id="12311" name="TextBox 2"/>
          <p:cNvSpPr txBox="1">
            <a:spLocks noChangeArrowheads="1"/>
          </p:cNvSpPr>
          <p:nvPr/>
        </p:nvSpPr>
        <p:spPr bwMode="auto">
          <a:xfrm>
            <a:off x="3059832" y="1412776"/>
            <a:ext cx="5760640" cy="1200329"/>
          </a:xfrm>
          <a:prstGeom prst="rect">
            <a:avLst/>
          </a:prstGeom>
          <a:noFill/>
          <a:ln w="9525">
            <a:noFill/>
            <a:miter lim="800000"/>
            <a:headEnd/>
            <a:tailEnd/>
          </a:ln>
        </p:spPr>
        <p:txBody>
          <a:bodyPr wrap="square">
            <a:spAutoFit/>
          </a:bodyPr>
          <a:lstStyle/>
          <a:p>
            <a:r>
              <a:rPr lang="ru-RU" sz="2400" b="1" dirty="0">
                <a:latin typeface="Times New Roman" pitchFamily="18" charset="0"/>
                <a:cs typeface="Times New Roman" pitchFamily="18" charset="0"/>
              </a:rPr>
              <a:t>Продажа товаров большими партиями: покупка партии цветов магазином у тепличного хозяйства. </a:t>
            </a:r>
          </a:p>
        </p:txBody>
      </p:sp>
      <p:sp>
        <p:nvSpPr>
          <p:cNvPr id="12312" name="TextBox 3"/>
          <p:cNvSpPr txBox="1">
            <a:spLocks noChangeArrowheads="1"/>
          </p:cNvSpPr>
          <p:nvPr/>
        </p:nvSpPr>
        <p:spPr bwMode="auto">
          <a:xfrm>
            <a:off x="3059832" y="2636912"/>
            <a:ext cx="5688632" cy="1200329"/>
          </a:xfrm>
          <a:prstGeom prst="rect">
            <a:avLst/>
          </a:prstGeom>
          <a:noFill/>
          <a:ln w="9525">
            <a:noFill/>
            <a:miter lim="800000"/>
            <a:headEnd/>
            <a:tailEnd/>
          </a:ln>
        </p:spPr>
        <p:txBody>
          <a:bodyPr wrap="square">
            <a:spAutoFit/>
          </a:bodyPr>
          <a:lstStyle/>
          <a:p>
            <a:r>
              <a:rPr lang="ru-RU" sz="2400" b="1" dirty="0">
                <a:latin typeface="Times New Roman" pitchFamily="18" charset="0"/>
                <a:cs typeface="Times New Roman" pitchFamily="18" charset="0"/>
              </a:rPr>
              <a:t>Продажа единичных товаров или мелкими партиями: любая покупка в магазине. </a:t>
            </a:r>
          </a:p>
        </p:txBody>
      </p:sp>
      <p:sp>
        <p:nvSpPr>
          <p:cNvPr id="12313" name="TextBox 4"/>
          <p:cNvSpPr txBox="1">
            <a:spLocks noChangeArrowheads="1"/>
          </p:cNvSpPr>
          <p:nvPr/>
        </p:nvSpPr>
        <p:spPr bwMode="auto">
          <a:xfrm>
            <a:off x="3059832" y="3789040"/>
            <a:ext cx="5940152" cy="1200329"/>
          </a:xfrm>
          <a:prstGeom prst="rect">
            <a:avLst/>
          </a:prstGeom>
          <a:noFill/>
          <a:ln w="9525">
            <a:noFill/>
            <a:miter lim="800000"/>
            <a:headEnd/>
            <a:tailEnd/>
          </a:ln>
        </p:spPr>
        <p:txBody>
          <a:bodyPr wrap="square">
            <a:spAutoFit/>
          </a:bodyPr>
          <a:lstStyle/>
          <a:p>
            <a:r>
              <a:rPr lang="ru-RU" sz="2400" b="1" dirty="0">
                <a:latin typeface="Times New Roman" pitchFamily="18" charset="0"/>
                <a:cs typeface="Times New Roman" pitchFamily="18" charset="0"/>
              </a:rPr>
              <a:t>Торговля в пределах одной страны: продажа автомобилей ВАЗ на территории нашей страны. </a:t>
            </a:r>
          </a:p>
        </p:txBody>
      </p:sp>
      <p:sp>
        <p:nvSpPr>
          <p:cNvPr id="8" name="TextBox 4"/>
          <p:cNvSpPr txBox="1">
            <a:spLocks noChangeArrowheads="1"/>
          </p:cNvSpPr>
          <p:nvPr/>
        </p:nvSpPr>
        <p:spPr bwMode="auto">
          <a:xfrm>
            <a:off x="3203848" y="5209128"/>
            <a:ext cx="5940152" cy="461665"/>
          </a:xfrm>
          <a:prstGeom prst="rect">
            <a:avLst/>
          </a:prstGeom>
          <a:noFill/>
          <a:ln w="9525">
            <a:noFill/>
            <a:miter lim="800000"/>
            <a:headEnd/>
            <a:tailEnd/>
          </a:ln>
        </p:spPr>
        <p:txBody>
          <a:bodyPr wrap="square">
            <a:spAutoFit/>
          </a:bodyPr>
          <a:lstStyle/>
          <a:p>
            <a:r>
              <a:rPr lang="ru-RU" sz="2400" b="1" dirty="0">
                <a:latin typeface="Times New Roman" pitchFamily="18" charset="0"/>
                <a:cs typeface="Times New Roman" pitchFamily="18" charset="0"/>
              </a:rPr>
              <a:t>Торговля </a:t>
            </a:r>
            <a:r>
              <a:rPr lang="ru-RU" sz="2400" b="1" dirty="0" smtClean="0">
                <a:latin typeface="Times New Roman" pitchFamily="18" charset="0"/>
                <a:cs typeface="Times New Roman" pitchFamily="18" charset="0"/>
              </a:rPr>
              <a:t>с другими странами</a:t>
            </a:r>
            <a:endParaRPr lang="ru-RU" sz="2400" b="1" dirty="0">
              <a:latin typeface="Times New Roman" pitchFamily="18" charset="0"/>
              <a:cs typeface="Times New Roman" pitchFamily="18" charset="0"/>
            </a:endParaRPr>
          </a:p>
        </p:txBody>
      </p:sp>
      <p:pic>
        <p:nvPicPr>
          <p:cNvPr id="1026" name="Picture 2" descr="C:\Users\User\Desktop\png_clipart_man_pushing_cart_in_convenience_store_illustration_grocery_store_supermarket_cartoon_shopping_bag_supermarket_shopping_food_reta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068960"/>
            <a:ext cx="1074358"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kisspng-logistics-c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964463"/>
            <a:ext cx="1161667" cy="642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8861" y="4293096"/>
            <a:ext cx="1259185" cy="80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3958" y="5439960"/>
            <a:ext cx="1313727" cy="73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257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060848"/>
            <a:ext cx="8496944" cy="4320480"/>
          </a:xfrm>
        </p:spPr>
        <p:txBody>
          <a:bodyPr>
            <a:noAutofit/>
          </a:bodyPr>
          <a:lstStyle/>
          <a:p>
            <a:r>
              <a:rPr lang="ru-RU" sz="1800" dirty="0">
                <a:effectLst/>
                <a:latin typeface="Times New Roman" pitchFamily="18" charset="0"/>
                <a:cs typeface="Times New Roman" pitchFamily="18" charset="0"/>
              </a:rPr>
              <a:t> </a:t>
            </a:r>
            <a:r>
              <a:rPr lang="ru-RU" sz="1800" dirty="0" smtClean="0">
                <a:effectLst/>
                <a:latin typeface="Times New Roman" pitchFamily="18" charset="0"/>
                <a:cs typeface="Times New Roman" pitchFamily="18" charset="0"/>
              </a:rPr>
              <a:t/>
            </a:r>
            <a:br>
              <a:rPr lang="ru-RU" sz="1800" dirty="0" smtClean="0">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r>
              <a:rPr lang="ru-RU" sz="1800" dirty="0" smtClean="0">
                <a:effectLst/>
                <a:latin typeface="Times New Roman" pitchFamily="18" charset="0"/>
                <a:cs typeface="Times New Roman" pitchFamily="18" charset="0"/>
              </a:rPr>
              <a:t>«</a:t>
            </a:r>
            <a:r>
              <a:rPr lang="ru-RU" sz="1800" dirty="0">
                <a:effectLst/>
                <a:latin typeface="Times New Roman" pitchFamily="18" charset="0"/>
                <a:cs typeface="Times New Roman" pitchFamily="18" charset="0"/>
              </a:rPr>
              <a:t>Товары в магазине»</a:t>
            </a: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Продаются в магазине </a:t>
            </a:r>
            <a:r>
              <a:rPr lang="ru-RU" sz="1800" b="0" i="1" dirty="0">
                <a:effectLst/>
                <a:latin typeface="Times New Roman" pitchFamily="18" charset="0"/>
                <a:cs typeface="Times New Roman" pitchFamily="18" charset="0"/>
              </a:rPr>
              <a:t>(вытянуть руки перед собой, ладонями вверх)</a:t>
            </a: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Йогурт, молоко, кефир, </a:t>
            </a:r>
            <a:r>
              <a:rPr lang="ru-RU" sz="1800" b="0" i="1" dirty="0">
                <a:effectLst/>
                <a:latin typeface="Times New Roman" pitchFamily="18" charset="0"/>
                <a:cs typeface="Times New Roman" pitchFamily="18" charset="0"/>
              </a:rPr>
              <a:t>(соединять пальчики левой и правой руки)</a:t>
            </a: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Ряженка, сметана, сыр, (поочередно начиная с мизинцев, на слове </a:t>
            </a:r>
            <a:r>
              <a:rPr lang="ru-RU" sz="1800" b="0" i="1" dirty="0">
                <a:effectLst/>
                <a:latin typeface="Times New Roman" pitchFamily="18" charset="0"/>
                <a:cs typeface="Times New Roman" pitchFamily="18" charset="0"/>
              </a:rPr>
              <a:t>«сыр»</a:t>
            </a:r>
            <a:r>
              <a:rPr lang="ru-RU" sz="1800" b="0" dirty="0">
                <a:effectLst/>
                <a:latin typeface="Times New Roman" pitchFamily="18" charset="0"/>
                <a:cs typeface="Times New Roman" pitchFamily="18" charset="0"/>
              </a:rPr>
              <a:t> соединить ладошки хлопком)</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Чай, конфеты, шоколад, (разъединяем пальчики, поочередно начиная с больших</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пальчиков, при этом запястья обеих рук плотно прикасаются друг к другу)</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Яблоки и виноград.</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Детский мячик в магазине (крутят руки влево вправо упр. </a:t>
            </a:r>
            <a:r>
              <a:rPr lang="ru-RU" sz="1800" b="0" i="1" dirty="0">
                <a:effectLst/>
                <a:latin typeface="Times New Roman" pitchFamily="18" charset="0"/>
                <a:cs typeface="Times New Roman" pitchFamily="18" charset="0"/>
              </a:rPr>
              <a:t>«цветок»</a:t>
            </a:r>
            <a:r>
              <a:rPr lang="ru-RU" sz="1800" b="0" dirty="0">
                <a:effectLst/>
                <a:latin typeface="Times New Roman" pitchFamily="18" charset="0"/>
                <a:cs typeface="Times New Roman" pitchFamily="18" charset="0"/>
              </a:rPr>
              <a:t> - запястья вместе, ладони вверх, пальцы широко расставлены)</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Продают в большой корзине </a:t>
            </a:r>
            <a:r>
              <a:rPr lang="ru-RU" sz="1800" b="0" i="1" dirty="0">
                <a:effectLst/>
                <a:latin typeface="Times New Roman" pitchFamily="18" charset="0"/>
                <a:cs typeface="Times New Roman" pitchFamily="18" charset="0"/>
              </a:rPr>
              <a:t>(пальцы в замок и вытянуть перед собой)</a:t>
            </a: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Нужно важное купить, </a:t>
            </a:r>
            <a:r>
              <a:rPr lang="ru-RU" sz="1800" b="0" i="1" dirty="0">
                <a:effectLst/>
                <a:latin typeface="Times New Roman" pitchFamily="18" charset="0"/>
                <a:cs typeface="Times New Roman" pitchFamily="18" charset="0"/>
              </a:rPr>
              <a:t>(хлопнуть ладонью левой руки о правую и наоборот 4 раза в ритм)</a:t>
            </a:r>
            <a:r>
              <a:rPr lang="ru-RU" sz="1800" b="0" dirty="0">
                <a:effectLst/>
                <a:latin typeface="Times New Roman" pitchFamily="18" charset="0"/>
                <a:cs typeface="Times New Roman" pitchFamily="18" charset="0"/>
              </a:rPr>
              <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Чтобы экономным быть! </a:t>
            </a:r>
            <a:r>
              <a:rPr lang="ru-RU" sz="1800" b="0" i="1" dirty="0">
                <a:effectLst/>
                <a:latin typeface="Times New Roman" pitchFamily="18" charset="0"/>
                <a:cs typeface="Times New Roman" pitchFamily="18" charset="0"/>
              </a:rPr>
              <a:t>(потереть большим пальчиком другие пальцы, обеими руками одновременно)</a:t>
            </a:r>
            <a:r>
              <a:rPr lang="ru-RU" sz="1800" b="0" dirty="0">
                <a:effectLst/>
                <a:latin typeface="Times New Roman" pitchFamily="18" charset="0"/>
                <a:cs typeface="Times New Roman" pitchFamily="18" charset="0"/>
              </a:rPr>
              <a:t>.</a:t>
            </a:r>
            <a:r>
              <a:rPr lang="ru-RU" sz="2800" b="0" dirty="0">
                <a:effectLst/>
              </a:rPr>
              <a:t/>
            </a:r>
            <a:br>
              <a:rPr lang="ru-RU" sz="2800" b="0" dirty="0">
                <a:effectLst/>
              </a:rPr>
            </a:br>
            <a:endParaRPr lang="ru-RU" sz="2800" dirty="0">
              <a:solidFill>
                <a:srgbClr val="C00000"/>
              </a:solidFill>
              <a:effectLst/>
              <a:latin typeface="Times New Roman" pitchFamily="18" charset="0"/>
              <a:ea typeface="Ebrima" pitchFamily="2" charset="0"/>
              <a:cs typeface="Times New Roman" pitchFamily="18" charset="0"/>
            </a:endParaRPr>
          </a:p>
        </p:txBody>
      </p:sp>
      <p:sp>
        <p:nvSpPr>
          <p:cNvPr id="3" name="Прямоугольник 2"/>
          <p:cNvSpPr/>
          <p:nvPr/>
        </p:nvSpPr>
        <p:spPr>
          <a:xfrm>
            <a:off x="2555776" y="188640"/>
            <a:ext cx="6840760" cy="584775"/>
          </a:xfrm>
          <a:prstGeom prst="rect">
            <a:avLst/>
          </a:prstGeom>
        </p:spPr>
        <p:txBody>
          <a:bodyPr wrap="square">
            <a:spAutoFit/>
          </a:bodyPr>
          <a:lstStyle/>
          <a:p>
            <a:r>
              <a:rPr lang="ru-RU" sz="3200" b="1" dirty="0" smtClean="0">
                <a:solidFill>
                  <a:schemeClr val="accent2">
                    <a:lumMod val="20000"/>
                    <a:lumOff val="80000"/>
                  </a:schemeClr>
                </a:solidFill>
                <a:latin typeface="Times New Roman" pitchFamily="18" charset="0"/>
                <a:cs typeface="Times New Roman" pitchFamily="18" charset="0"/>
              </a:rPr>
              <a:t>Физминутка</a:t>
            </a:r>
            <a:endParaRPr lang="ru-RU" sz="3200" dirty="0">
              <a:solidFill>
                <a:schemeClr val="accent2">
                  <a:lumMod val="20000"/>
                  <a:lumOff val="80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6732240" y="0"/>
            <a:ext cx="2410192" cy="1469629"/>
          </a:xfrm>
          <a:prstGeom prst="rect">
            <a:avLst/>
          </a:prstGeom>
          <a:ln>
            <a:noFill/>
          </a:ln>
          <a:effectLst>
            <a:softEdge rad="112500"/>
          </a:effectLst>
        </p:spPr>
      </p:pic>
    </p:spTree>
    <p:extLst>
      <p:ext uri="{BB962C8B-B14F-4D97-AF65-F5344CB8AC3E}">
        <p14:creationId xmlns:p14="http://schemas.microsoft.com/office/powerpoint/2010/main" val="239954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28800"/>
            <a:ext cx="8496944" cy="3528392"/>
          </a:xfrm>
        </p:spPr>
        <p:txBody>
          <a:bodyPr>
            <a:noAutofit/>
          </a:bodyPr>
          <a:lstStyle/>
          <a:p>
            <a:pPr algn="ctr"/>
            <a:r>
              <a:rPr lang="ru-RU" sz="2800" dirty="0">
                <a:effectLst/>
                <a:latin typeface="Times New Roman" pitchFamily="18" charset="0"/>
                <a:cs typeface="Times New Roman" pitchFamily="18" charset="0"/>
              </a:rPr>
              <a:t>Существует несколько версий происхождения фразы "реклама — двигатель торговли". Согласно одной из них, автор знаменитого выражения — предприниматель Людвиг </a:t>
            </a:r>
            <a:r>
              <a:rPr lang="ru-RU" sz="2800" dirty="0" err="1">
                <a:effectLst/>
                <a:latin typeface="Times New Roman" pitchFamily="18" charset="0"/>
                <a:cs typeface="Times New Roman" pitchFamily="18" charset="0"/>
              </a:rPr>
              <a:t>Метцель</a:t>
            </a:r>
            <a:r>
              <a:rPr lang="ru-RU" sz="2800" dirty="0">
                <a:effectLst/>
                <a:latin typeface="Times New Roman" pitchFamily="18" charset="0"/>
                <a:cs typeface="Times New Roman" pitchFamily="18" charset="0"/>
              </a:rPr>
              <a:t>. Именно он в 1878 году основал первое в России рекламное бюро. Лозунгом новой конторы стало: «Объявление есть двигатель торговли». </a:t>
            </a:r>
            <a:endParaRPr lang="ru-RU" sz="2800" dirty="0">
              <a:solidFill>
                <a:srgbClr val="C00000"/>
              </a:solidFill>
              <a:effectLst/>
              <a:latin typeface="Times New Roman" pitchFamily="18" charset="0"/>
              <a:ea typeface="Ebrima" pitchFamily="2" charset="0"/>
              <a:cs typeface="Times New Roman" pitchFamily="18" charset="0"/>
            </a:endParaRPr>
          </a:p>
        </p:txBody>
      </p:sp>
      <p:sp>
        <p:nvSpPr>
          <p:cNvPr id="3" name="Прямоугольник 2"/>
          <p:cNvSpPr/>
          <p:nvPr/>
        </p:nvSpPr>
        <p:spPr>
          <a:xfrm>
            <a:off x="2297277" y="188640"/>
            <a:ext cx="6840760" cy="1077218"/>
          </a:xfrm>
          <a:prstGeom prst="rect">
            <a:avLst/>
          </a:prstGeom>
        </p:spPr>
        <p:txBody>
          <a:bodyPr wrap="square">
            <a:spAutoFit/>
          </a:bodyPr>
          <a:lstStyle/>
          <a:p>
            <a:r>
              <a:rPr lang="ru-RU" sz="3200" b="1" dirty="0">
                <a:solidFill>
                  <a:schemeClr val="accent2">
                    <a:lumMod val="20000"/>
                    <a:lumOff val="80000"/>
                  </a:schemeClr>
                </a:solidFill>
                <a:latin typeface="Times New Roman" pitchFamily="18" charset="0"/>
                <a:cs typeface="Times New Roman" pitchFamily="18" charset="0"/>
              </a:rPr>
              <a:t>Реклама – двигатель торговли. Почему так говорят?</a:t>
            </a:r>
            <a:endParaRPr lang="ru-RU" sz="3200" dirty="0">
              <a:solidFill>
                <a:schemeClr val="accent2">
                  <a:lumMod val="20000"/>
                  <a:lumOff val="80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108520" y="5048500"/>
            <a:ext cx="2520280" cy="1888074"/>
          </a:xfrm>
          <a:prstGeom prst="rect">
            <a:avLst/>
          </a:prstGeom>
        </p:spPr>
      </p:pic>
      <p:pic>
        <p:nvPicPr>
          <p:cNvPr id="5" name="Рисунок 4"/>
          <p:cNvPicPr>
            <a:picLocks noChangeAspect="1"/>
          </p:cNvPicPr>
          <p:nvPr/>
        </p:nvPicPr>
        <p:blipFill>
          <a:blip r:embed="rId2"/>
          <a:stretch>
            <a:fillRect/>
          </a:stretch>
        </p:blipFill>
        <p:spPr>
          <a:xfrm>
            <a:off x="8063880" y="726248"/>
            <a:ext cx="1080120" cy="809174"/>
          </a:xfrm>
          <a:prstGeom prst="rect">
            <a:avLst/>
          </a:prstGeom>
        </p:spPr>
      </p:pic>
    </p:spTree>
    <p:extLst>
      <p:ext uri="{BB962C8B-B14F-4D97-AF65-F5344CB8AC3E}">
        <p14:creationId xmlns:p14="http://schemas.microsoft.com/office/powerpoint/2010/main" val="2650621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886" y="3356992"/>
            <a:ext cx="8496944" cy="2727580"/>
          </a:xfrm>
        </p:spPr>
        <p:txBody>
          <a:bodyPr>
            <a:noAutofit/>
          </a:bodyPr>
          <a:lstStyle/>
          <a:p>
            <a:pPr algn="ctr"/>
            <a:r>
              <a:rPr lang="ru-RU" sz="2800" dirty="0" smtClean="0">
                <a:solidFill>
                  <a:srgbClr val="C00000"/>
                </a:solidFill>
                <a:effectLst/>
                <a:latin typeface="Times New Roman" pitchFamily="18" charset="0"/>
                <a:ea typeface="Ebrima" pitchFamily="2" charset="0"/>
                <a:cs typeface="Times New Roman" pitchFamily="18" charset="0"/>
              </a:rPr>
              <a:t/>
            </a:r>
            <a:br>
              <a:rPr lang="ru-RU" sz="2800" dirty="0" smtClean="0">
                <a:solidFill>
                  <a:srgbClr val="C00000"/>
                </a:solidFill>
                <a:effectLst/>
                <a:latin typeface="Times New Roman" pitchFamily="18" charset="0"/>
                <a:ea typeface="Ebrima" pitchFamily="2" charset="0"/>
                <a:cs typeface="Times New Roman" pitchFamily="18" charset="0"/>
              </a:rPr>
            </a:br>
            <a:r>
              <a:rPr lang="ru-RU" sz="2800" dirty="0">
                <a:solidFill>
                  <a:srgbClr val="C00000"/>
                </a:solidFill>
                <a:effectLst/>
                <a:latin typeface="Times New Roman" pitchFamily="18" charset="0"/>
                <a:ea typeface="Ebrima" pitchFamily="2" charset="0"/>
                <a:cs typeface="Times New Roman" pitchFamily="18" charset="0"/>
              </a:rPr>
              <a:t/>
            </a:r>
            <a:br>
              <a:rPr lang="ru-RU" sz="2800" dirty="0">
                <a:solidFill>
                  <a:srgbClr val="C00000"/>
                </a:solidFill>
                <a:effectLst/>
                <a:latin typeface="Times New Roman" pitchFamily="18" charset="0"/>
                <a:ea typeface="Ebrima" pitchFamily="2" charset="0"/>
                <a:cs typeface="Times New Roman" pitchFamily="18" charset="0"/>
              </a:rPr>
            </a:br>
            <a:r>
              <a:rPr lang="ru-RU" sz="2800" dirty="0" smtClean="0">
                <a:solidFill>
                  <a:srgbClr val="C00000"/>
                </a:solidFill>
                <a:effectLst/>
                <a:latin typeface="Times New Roman" pitchFamily="18" charset="0"/>
                <a:ea typeface="Ebrima" pitchFamily="2" charset="0"/>
                <a:cs typeface="Times New Roman" pitchFamily="18" charset="0"/>
              </a:rPr>
              <a:t>Самая дорогая реклама в мире</a:t>
            </a:r>
            <a:br>
              <a:rPr lang="ru-RU" sz="2800" dirty="0" smtClean="0">
                <a:solidFill>
                  <a:srgbClr val="C00000"/>
                </a:solidFill>
                <a:effectLst/>
                <a:latin typeface="Times New Roman" pitchFamily="18" charset="0"/>
                <a:ea typeface="Ebrima" pitchFamily="2" charset="0"/>
                <a:cs typeface="Times New Roman" pitchFamily="18" charset="0"/>
              </a:rPr>
            </a:br>
            <a:r>
              <a:rPr lang="ru-RU" sz="2800" b="0" dirty="0">
                <a:effectLst/>
                <a:latin typeface="Times New Roman" pitchFamily="18" charset="0"/>
                <a:cs typeface="Times New Roman" pitchFamily="18" charset="0"/>
              </a:rPr>
              <a:t>Самый дорогой рекламный ролик создан «Шанель». Его цена составляла 33 миллиона долларов, из которых 3 миллиона были отданы Николь </a:t>
            </a:r>
            <a:r>
              <a:rPr lang="ru-RU" sz="2800" b="0" dirty="0" err="1">
                <a:effectLst/>
                <a:latin typeface="Times New Roman" pitchFamily="18" charset="0"/>
                <a:cs typeface="Times New Roman" pitchFamily="18" charset="0"/>
              </a:rPr>
              <a:t>Кидман</a:t>
            </a:r>
            <a:r>
              <a:rPr lang="ru-RU" sz="2800" b="0" dirty="0">
                <a:effectLst/>
                <a:latin typeface="Times New Roman" pitchFamily="18" charset="0"/>
                <a:cs typeface="Times New Roman" pitchFamily="18" charset="0"/>
              </a:rPr>
              <a:t>, которая приняла участие в ролике</a:t>
            </a:r>
            <a:r>
              <a:rPr lang="ru-RU" sz="2800" b="0" dirty="0">
                <a:effectLst/>
              </a:rPr>
              <a:t>.</a:t>
            </a:r>
            <a:endParaRPr lang="ru-RU" sz="2800" dirty="0">
              <a:solidFill>
                <a:srgbClr val="C00000"/>
              </a:solidFill>
              <a:effectLst/>
              <a:latin typeface="Times New Roman" pitchFamily="18" charset="0"/>
              <a:ea typeface="Ebrima" pitchFamily="2" charset="0"/>
              <a:cs typeface="Times New Roman" pitchFamily="18" charset="0"/>
            </a:endParaRPr>
          </a:p>
        </p:txBody>
      </p:sp>
      <p:pic>
        <p:nvPicPr>
          <p:cNvPr id="3074" name="Picture 2" descr="C:\Users\User\Desktop\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536" y="59308"/>
            <a:ext cx="5276294" cy="3297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23488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effectLst/>
                <a:latin typeface="Times New Roman" pitchFamily="18" charset="0"/>
                <a:cs typeface="Times New Roman" pitchFamily="18" charset="0"/>
              </a:rPr>
              <a:t>Реклама (от лат. </a:t>
            </a:r>
            <a:r>
              <a:rPr lang="ru-RU" sz="2400" dirty="0" err="1">
                <a:effectLst/>
                <a:latin typeface="Times New Roman" pitchFamily="18" charset="0"/>
                <a:cs typeface="Times New Roman" pitchFamily="18" charset="0"/>
              </a:rPr>
              <a:t>Reclamo</a:t>
            </a:r>
            <a:r>
              <a:rPr lang="ru-RU" sz="2400" dirty="0">
                <a:effectLst/>
                <a:latin typeface="Times New Roman" pitchFamily="18" charset="0"/>
                <a:cs typeface="Times New Roman" pitchFamily="18" charset="0"/>
              </a:rPr>
              <a:t> – выкрикиваю) – информация о потребительских свойствах товара или услугах с целью продажи.</a:t>
            </a:r>
          </a:p>
        </p:txBody>
      </p:sp>
      <p:pic>
        <p:nvPicPr>
          <p:cNvPr id="3" name="Picture 3" descr="light_shadow_m"/>
          <p:cNvPicPr>
            <a:picLocks noChangeAspect="1" noChangeArrowheads="1"/>
          </p:cNvPicPr>
          <p:nvPr/>
        </p:nvPicPr>
        <p:blipFill>
          <a:blip r:embed="rId2" cstate="print">
            <a:lum bright="-48000" contrast="-24000"/>
          </a:blip>
          <a:srcRect/>
          <a:stretch>
            <a:fillRect/>
          </a:stretch>
        </p:blipFill>
        <p:spPr bwMode="auto">
          <a:xfrm rot="18481136">
            <a:off x="1345407" y="3423716"/>
            <a:ext cx="3255962" cy="441325"/>
          </a:xfrm>
          <a:prstGeom prst="rect">
            <a:avLst/>
          </a:prstGeom>
          <a:noFill/>
        </p:spPr>
      </p:pic>
      <p:sp>
        <p:nvSpPr>
          <p:cNvPr id="4" name="Freeform 4"/>
          <p:cNvSpPr>
            <a:spLocks/>
          </p:cNvSpPr>
          <p:nvPr/>
        </p:nvSpPr>
        <p:spPr bwMode="gray">
          <a:xfrm>
            <a:off x="1887538" y="2654573"/>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ru-RU"/>
          </a:p>
        </p:txBody>
      </p:sp>
      <p:sp>
        <p:nvSpPr>
          <p:cNvPr id="5" name="Freeform 5"/>
          <p:cNvSpPr>
            <a:spLocks/>
          </p:cNvSpPr>
          <p:nvPr/>
        </p:nvSpPr>
        <p:spPr bwMode="gray">
          <a:xfrm flipH="1">
            <a:off x="4979988" y="2700610"/>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ru-RU"/>
          </a:p>
        </p:txBody>
      </p:sp>
      <p:grpSp>
        <p:nvGrpSpPr>
          <p:cNvPr id="6" name="Group 6"/>
          <p:cNvGrpSpPr>
            <a:grpSpLocks/>
          </p:cNvGrpSpPr>
          <p:nvPr/>
        </p:nvGrpSpPr>
        <p:grpSpPr bwMode="auto">
          <a:xfrm>
            <a:off x="4202113" y="2649810"/>
            <a:ext cx="625475" cy="2103438"/>
            <a:chOff x="2687" y="1542"/>
            <a:chExt cx="398" cy="1542"/>
          </a:xfrm>
        </p:grpSpPr>
        <p:sp>
          <p:nvSpPr>
            <p:cNvPr id="7" name="Freeform 7"/>
            <p:cNvSpPr>
              <a:spLocks/>
            </p:cNvSpPr>
            <p:nvPr/>
          </p:nvSpPr>
          <p:spPr bwMode="gray">
            <a:xfrm>
              <a:off x="2687" y="1542"/>
              <a:ext cx="398" cy="1542"/>
            </a:xfrm>
            <a:custGeom>
              <a:avLst/>
              <a:gdLst/>
              <a:ahLst/>
              <a:cxnLst>
                <a:cxn ang="0">
                  <a:pos x="229" y="318"/>
                </a:cxn>
                <a:cxn ang="0">
                  <a:pos x="80" y="240"/>
                </a:cxn>
                <a:cxn ang="0">
                  <a:pos x="10" y="1542"/>
                </a:cxn>
                <a:cxn ang="0">
                  <a:pos x="362" y="1525"/>
                </a:cxn>
                <a:cxn ang="0">
                  <a:pos x="229" y="318"/>
                </a:cxn>
              </a:cxnLst>
              <a:rect l="0" t="0" r="r" b="b"/>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ru-RU"/>
            </a:p>
          </p:txBody>
        </p:sp>
        <p:sp>
          <p:nvSpPr>
            <p:cNvPr id="8" name="Freeform 8"/>
            <p:cNvSpPr>
              <a:spLocks/>
            </p:cNvSpPr>
            <p:nvPr/>
          </p:nvSpPr>
          <p:spPr bwMode="gray">
            <a:xfrm>
              <a:off x="2811" y="1889"/>
              <a:ext cx="34" cy="562"/>
            </a:xfrm>
            <a:custGeom>
              <a:avLst/>
              <a:gdLst/>
              <a:ahLst/>
              <a:cxnLst>
                <a:cxn ang="0">
                  <a:pos x="9" y="1"/>
                </a:cxn>
                <a:cxn ang="0">
                  <a:pos x="34" y="241"/>
                </a:cxn>
                <a:cxn ang="0">
                  <a:pos x="19" y="562"/>
                </a:cxn>
                <a:cxn ang="0">
                  <a:pos x="2" y="233"/>
                </a:cxn>
                <a:cxn ang="0">
                  <a:pos x="9" y="1"/>
                </a:cxn>
              </a:cxnLst>
              <a:rect l="0" t="0" r="r" b="b"/>
              <a:pathLst>
                <a:path w="34" h="562">
                  <a:moveTo>
                    <a:pt x="9" y="1"/>
                  </a:moveTo>
                  <a:cubicBezTo>
                    <a:pt x="14" y="2"/>
                    <a:pt x="32" y="148"/>
                    <a:pt x="34" y="241"/>
                  </a:cubicBezTo>
                  <a:cubicBezTo>
                    <a:pt x="29" y="338"/>
                    <a:pt x="14" y="562"/>
                    <a:pt x="19" y="562"/>
                  </a:cubicBezTo>
                  <a:cubicBezTo>
                    <a:pt x="13" y="561"/>
                    <a:pt x="4" y="326"/>
                    <a:pt x="2" y="233"/>
                  </a:cubicBezTo>
                  <a:cubicBezTo>
                    <a:pt x="0" y="140"/>
                    <a:pt x="4" y="0"/>
                    <a:pt x="9" y="1"/>
                  </a:cubicBezTo>
                  <a:close/>
                </a:path>
              </a:pathLst>
            </a:custGeom>
            <a:gradFill rotWithShape="1">
              <a:gsLst>
                <a:gs pos="0">
                  <a:srgbClr val="B2B2B2"/>
                </a:gs>
                <a:gs pos="50000">
                  <a:schemeClr val="tx1"/>
                </a:gs>
                <a:gs pos="100000">
                  <a:srgbClr val="B2B2B2"/>
                </a:gs>
              </a:gsLst>
              <a:lin ang="5400000" scaled="1"/>
            </a:gradFill>
            <a:ln w="9525" cap="flat" cmpd="sng">
              <a:noFill/>
              <a:prstDash val="solid"/>
              <a:round/>
              <a:headEnd/>
              <a:tailEnd/>
            </a:ln>
            <a:effectLst/>
          </p:spPr>
          <p:txBody>
            <a:bodyPr wrap="none" anchor="ctr"/>
            <a:lstStyle/>
            <a:p>
              <a:endParaRPr lang="ru-RU"/>
            </a:p>
          </p:txBody>
        </p:sp>
      </p:grpSp>
      <p:sp>
        <p:nvSpPr>
          <p:cNvPr id="9" name="Freeform 9"/>
          <p:cNvSpPr>
            <a:spLocks/>
          </p:cNvSpPr>
          <p:nvPr/>
        </p:nvSpPr>
        <p:spPr bwMode="gray">
          <a:xfrm>
            <a:off x="2386013" y="2884760"/>
            <a:ext cx="587375" cy="741363"/>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ru-RU"/>
          </a:p>
        </p:txBody>
      </p:sp>
      <p:sp>
        <p:nvSpPr>
          <p:cNvPr id="10" name="Freeform 10"/>
          <p:cNvSpPr>
            <a:spLocks/>
          </p:cNvSpPr>
          <p:nvPr/>
        </p:nvSpPr>
        <p:spPr bwMode="gray">
          <a:xfrm flipH="1">
            <a:off x="5995988" y="3000648"/>
            <a:ext cx="530225" cy="560387"/>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ru-RU"/>
          </a:p>
        </p:txBody>
      </p:sp>
      <p:sp>
        <p:nvSpPr>
          <p:cNvPr id="11" name="Oval 11"/>
          <p:cNvSpPr>
            <a:spLocks noChangeArrowheads="1"/>
          </p:cNvSpPr>
          <p:nvPr/>
        </p:nvSpPr>
        <p:spPr bwMode="gray">
          <a:xfrm>
            <a:off x="990600" y="4051573"/>
            <a:ext cx="1749425"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ru-RU"/>
          </a:p>
        </p:txBody>
      </p:sp>
      <p:sp>
        <p:nvSpPr>
          <p:cNvPr id="12" name="Oval 12"/>
          <p:cNvSpPr>
            <a:spLocks noChangeArrowheads="1"/>
          </p:cNvSpPr>
          <p:nvPr/>
        </p:nvSpPr>
        <p:spPr bwMode="gray">
          <a:xfrm>
            <a:off x="1065213" y="4130948"/>
            <a:ext cx="1595437"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ru-RU"/>
          </a:p>
        </p:txBody>
      </p:sp>
      <p:pic>
        <p:nvPicPr>
          <p:cNvPr id="13" name="Picture 13" descr="circuler_1"/>
          <p:cNvPicPr>
            <a:picLocks noChangeAspect="1" noChangeArrowheads="1"/>
          </p:cNvPicPr>
          <p:nvPr/>
        </p:nvPicPr>
        <p:blipFill>
          <a:blip r:embed="rId3" cstate="print"/>
          <a:srcRect/>
          <a:stretch>
            <a:fillRect/>
          </a:stretch>
        </p:blipFill>
        <p:spPr bwMode="gray">
          <a:xfrm>
            <a:off x="1122363" y="4188098"/>
            <a:ext cx="1492250" cy="1457325"/>
          </a:xfrm>
          <a:prstGeom prst="rect">
            <a:avLst/>
          </a:prstGeom>
          <a:noFill/>
        </p:spPr>
      </p:pic>
      <p:sp>
        <p:nvSpPr>
          <p:cNvPr id="14" name="Oval 14"/>
          <p:cNvSpPr>
            <a:spLocks noChangeArrowheads="1"/>
          </p:cNvSpPr>
          <p:nvPr/>
        </p:nvSpPr>
        <p:spPr bwMode="gray">
          <a:xfrm>
            <a:off x="1122363" y="4188098"/>
            <a:ext cx="1482725" cy="1460500"/>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endParaRPr lang="ru-RU" dirty="0"/>
          </a:p>
        </p:txBody>
      </p:sp>
      <p:sp>
        <p:nvSpPr>
          <p:cNvPr id="15" name="Freeform 15"/>
          <p:cNvSpPr>
            <a:spLocks/>
          </p:cNvSpPr>
          <p:nvPr/>
        </p:nvSpPr>
        <p:spPr bwMode="gray">
          <a:xfrm>
            <a:off x="1274763" y="4216673"/>
            <a:ext cx="1165225"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FF99">
                  <a:alpha val="17999"/>
                </a:srgbClr>
              </a:gs>
            </a:gsLst>
            <a:lin ang="5400000" scaled="1"/>
          </a:gradFill>
          <a:ln w="0">
            <a:noFill/>
            <a:prstDash val="solid"/>
            <a:round/>
            <a:headEnd/>
            <a:tailEnd/>
          </a:ln>
        </p:spPr>
        <p:txBody>
          <a:bodyPr/>
          <a:lstStyle/>
          <a:p>
            <a:endParaRPr lang="ru-RU"/>
          </a:p>
        </p:txBody>
      </p:sp>
      <p:sp>
        <p:nvSpPr>
          <p:cNvPr id="16" name="Oval 16"/>
          <p:cNvSpPr>
            <a:spLocks noChangeArrowheads="1"/>
          </p:cNvSpPr>
          <p:nvPr/>
        </p:nvSpPr>
        <p:spPr bwMode="gray">
          <a:xfrm>
            <a:off x="6083300" y="4051573"/>
            <a:ext cx="1747838"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ru-RU"/>
          </a:p>
        </p:txBody>
      </p:sp>
      <p:sp>
        <p:nvSpPr>
          <p:cNvPr id="17" name="Oval 17"/>
          <p:cNvSpPr>
            <a:spLocks noChangeArrowheads="1"/>
          </p:cNvSpPr>
          <p:nvPr/>
        </p:nvSpPr>
        <p:spPr bwMode="gray">
          <a:xfrm>
            <a:off x="6156325" y="4130948"/>
            <a:ext cx="1597025"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ru-RU"/>
          </a:p>
        </p:txBody>
      </p:sp>
      <p:pic>
        <p:nvPicPr>
          <p:cNvPr id="18" name="Picture 18" descr="circuler_1"/>
          <p:cNvPicPr>
            <a:picLocks noChangeAspect="1" noChangeArrowheads="1"/>
          </p:cNvPicPr>
          <p:nvPr/>
        </p:nvPicPr>
        <p:blipFill>
          <a:blip r:embed="rId3" cstate="print"/>
          <a:srcRect/>
          <a:stretch>
            <a:fillRect/>
          </a:stretch>
        </p:blipFill>
        <p:spPr bwMode="gray">
          <a:xfrm>
            <a:off x="6215063" y="4188098"/>
            <a:ext cx="1490662" cy="1457325"/>
          </a:xfrm>
          <a:prstGeom prst="rect">
            <a:avLst/>
          </a:prstGeom>
          <a:noFill/>
        </p:spPr>
      </p:pic>
      <p:sp>
        <p:nvSpPr>
          <p:cNvPr id="19" name="Oval 19"/>
          <p:cNvSpPr>
            <a:spLocks noChangeArrowheads="1"/>
          </p:cNvSpPr>
          <p:nvPr/>
        </p:nvSpPr>
        <p:spPr bwMode="gray">
          <a:xfrm>
            <a:off x="6215063" y="4188098"/>
            <a:ext cx="1481137" cy="146050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endParaRPr lang="ru-RU"/>
          </a:p>
        </p:txBody>
      </p:sp>
      <p:sp>
        <p:nvSpPr>
          <p:cNvPr id="20" name="Freeform 20"/>
          <p:cNvSpPr>
            <a:spLocks/>
          </p:cNvSpPr>
          <p:nvPr/>
        </p:nvSpPr>
        <p:spPr bwMode="gray">
          <a:xfrm>
            <a:off x="6367463" y="4216673"/>
            <a:ext cx="1163637"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FF">
                  <a:alpha val="17999"/>
                </a:srgbClr>
              </a:gs>
            </a:gsLst>
            <a:lin ang="5400000" scaled="1"/>
          </a:gradFill>
          <a:ln w="0">
            <a:noFill/>
            <a:prstDash val="solid"/>
            <a:round/>
            <a:headEnd/>
            <a:tailEnd/>
          </a:ln>
        </p:spPr>
        <p:txBody>
          <a:bodyPr/>
          <a:lstStyle/>
          <a:p>
            <a:endParaRPr lang="ru-RU"/>
          </a:p>
        </p:txBody>
      </p:sp>
      <p:grpSp>
        <p:nvGrpSpPr>
          <p:cNvPr id="21" name="Group 21"/>
          <p:cNvGrpSpPr>
            <a:grpSpLocks/>
          </p:cNvGrpSpPr>
          <p:nvPr/>
        </p:nvGrpSpPr>
        <p:grpSpPr bwMode="auto">
          <a:xfrm rot="-1297425" flipH="1" flipV="1">
            <a:off x="6327775" y="5327923"/>
            <a:ext cx="1293813" cy="309562"/>
            <a:chOff x="2532" y="1051"/>
            <a:chExt cx="893" cy="246"/>
          </a:xfrm>
        </p:grpSpPr>
        <p:grpSp>
          <p:nvGrpSpPr>
            <p:cNvPr id="22" name="Group 22"/>
            <p:cNvGrpSpPr>
              <a:grpSpLocks/>
            </p:cNvGrpSpPr>
            <p:nvPr/>
          </p:nvGrpSpPr>
          <p:grpSpPr bwMode="auto">
            <a:xfrm>
              <a:off x="2532" y="1051"/>
              <a:ext cx="743" cy="185"/>
              <a:chOff x="1565" y="2568"/>
              <a:chExt cx="1118" cy="279"/>
            </a:xfrm>
          </p:grpSpPr>
          <p:sp>
            <p:nvSpPr>
              <p:cNvPr id="28" name="AutoShape 2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9" name="AutoShape 2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0" name="AutoShape 2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1" name="AutoShape 2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3" name="Group 27"/>
            <p:cNvGrpSpPr>
              <a:grpSpLocks/>
            </p:cNvGrpSpPr>
            <p:nvPr/>
          </p:nvGrpSpPr>
          <p:grpSpPr bwMode="auto">
            <a:xfrm rot="1353540">
              <a:off x="2682" y="1111"/>
              <a:ext cx="743" cy="186"/>
              <a:chOff x="1565" y="2568"/>
              <a:chExt cx="1118" cy="279"/>
            </a:xfrm>
          </p:grpSpPr>
          <p:sp>
            <p:nvSpPr>
              <p:cNvPr id="24"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5"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6"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7"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32" name="Oval 32"/>
          <p:cNvSpPr>
            <a:spLocks noChangeArrowheads="1"/>
          </p:cNvSpPr>
          <p:nvPr/>
        </p:nvSpPr>
        <p:spPr bwMode="gray">
          <a:xfrm>
            <a:off x="3611563" y="4051573"/>
            <a:ext cx="1747837"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ru-RU"/>
          </a:p>
        </p:txBody>
      </p:sp>
      <p:sp>
        <p:nvSpPr>
          <p:cNvPr id="33" name="Oval 33"/>
          <p:cNvSpPr>
            <a:spLocks noChangeArrowheads="1"/>
          </p:cNvSpPr>
          <p:nvPr/>
        </p:nvSpPr>
        <p:spPr bwMode="gray">
          <a:xfrm>
            <a:off x="3684588" y="4130948"/>
            <a:ext cx="1597025"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ru-RU"/>
          </a:p>
        </p:txBody>
      </p:sp>
      <p:pic>
        <p:nvPicPr>
          <p:cNvPr id="34" name="Picture 34" descr="circuler_1"/>
          <p:cNvPicPr>
            <a:picLocks noChangeAspect="1" noChangeArrowheads="1"/>
          </p:cNvPicPr>
          <p:nvPr/>
        </p:nvPicPr>
        <p:blipFill>
          <a:blip r:embed="rId3" cstate="print"/>
          <a:srcRect/>
          <a:stretch>
            <a:fillRect/>
          </a:stretch>
        </p:blipFill>
        <p:spPr bwMode="gray">
          <a:xfrm>
            <a:off x="3743325" y="4188098"/>
            <a:ext cx="1490663" cy="1457325"/>
          </a:xfrm>
          <a:prstGeom prst="rect">
            <a:avLst/>
          </a:prstGeom>
          <a:noFill/>
        </p:spPr>
      </p:pic>
      <p:sp>
        <p:nvSpPr>
          <p:cNvPr id="35" name="Oval 35"/>
          <p:cNvSpPr>
            <a:spLocks noChangeArrowheads="1"/>
          </p:cNvSpPr>
          <p:nvPr/>
        </p:nvSpPr>
        <p:spPr bwMode="gray">
          <a:xfrm>
            <a:off x="3743325" y="4188098"/>
            <a:ext cx="1481138" cy="1460500"/>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headEnd/>
            <a:tailEnd/>
          </a:ln>
          <a:effectLst/>
        </p:spPr>
        <p:txBody>
          <a:bodyPr wrap="none" anchor="ctr"/>
          <a:lstStyle/>
          <a:p>
            <a:endParaRPr lang="ru-RU"/>
          </a:p>
        </p:txBody>
      </p:sp>
      <p:sp>
        <p:nvSpPr>
          <p:cNvPr id="36" name="Freeform 36"/>
          <p:cNvSpPr>
            <a:spLocks/>
          </p:cNvSpPr>
          <p:nvPr/>
        </p:nvSpPr>
        <p:spPr bwMode="gray">
          <a:xfrm>
            <a:off x="3895725" y="4216673"/>
            <a:ext cx="1163638"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FFCC">
                  <a:alpha val="17999"/>
                </a:srgbClr>
              </a:gs>
            </a:gsLst>
            <a:lin ang="5400000" scaled="1"/>
          </a:gradFill>
          <a:ln w="0">
            <a:noFill/>
            <a:prstDash val="solid"/>
            <a:round/>
            <a:headEnd/>
            <a:tailEnd/>
          </a:ln>
        </p:spPr>
        <p:txBody>
          <a:bodyPr/>
          <a:lstStyle/>
          <a:p>
            <a:endParaRPr lang="ru-RU"/>
          </a:p>
        </p:txBody>
      </p:sp>
      <p:grpSp>
        <p:nvGrpSpPr>
          <p:cNvPr id="37" name="Group 37"/>
          <p:cNvGrpSpPr>
            <a:grpSpLocks/>
          </p:cNvGrpSpPr>
          <p:nvPr/>
        </p:nvGrpSpPr>
        <p:grpSpPr bwMode="auto">
          <a:xfrm rot="-1297425" flipH="1" flipV="1">
            <a:off x="3856038" y="5327923"/>
            <a:ext cx="1293812" cy="309562"/>
            <a:chOff x="2532" y="1051"/>
            <a:chExt cx="893" cy="246"/>
          </a:xfrm>
        </p:grpSpPr>
        <p:grpSp>
          <p:nvGrpSpPr>
            <p:cNvPr id="38" name="Group 38"/>
            <p:cNvGrpSpPr>
              <a:grpSpLocks/>
            </p:cNvGrpSpPr>
            <p:nvPr/>
          </p:nvGrpSpPr>
          <p:grpSpPr bwMode="auto">
            <a:xfrm>
              <a:off x="2532" y="1051"/>
              <a:ext cx="743" cy="185"/>
              <a:chOff x="1565" y="2568"/>
              <a:chExt cx="1118" cy="279"/>
            </a:xfrm>
          </p:grpSpPr>
          <p:sp>
            <p:nvSpPr>
              <p:cNvPr id="44" name="AutoShape 3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5" name="AutoShape 4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6" name="AutoShape 4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7" name="AutoShape 4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39" name="Group 43"/>
            <p:cNvGrpSpPr>
              <a:grpSpLocks/>
            </p:cNvGrpSpPr>
            <p:nvPr/>
          </p:nvGrpSpPr>
          <p:grpSpPr bwMode="auto">
            <a:xfrm rot="1353540">
              <a:off x="2682" y="1111"/>
              <a:ext cx="743" cy="186"/>
              <a:chOff x="1565" y="2568"/>
              <a:chExt cx="1118" cy="279"/>
            </a:xfrm>
          </p:grpSpPr>
          <p:sp>
            <p:nvSpPr>
              <p:cNvPr id="40" name="AutoShape 4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1" name="AutoShape 4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2" name="AutoShape 4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3" name="AutoShape 4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pic>
        <p:nvPicPr>
          <p:cNvPr id="48" name="Picture 48" descr="light_shadow_m"/>
          <p:cNvPicPr>
            <a:picLocks noChangeAspect="1" noChangeArrowheads="1"/>
          </p:cNvPicPr>
          <p:nvPr/>
        </p:nvPicPr>
        <p:blipFill>
          <a:blip r:embed="rId2" cstate="print">
            <a:lum bright="-48000" contrast="-24000"/>
          </a:blip>
          <a:srcRect/>
          <a:stretch>
            <a:fillRect/>
          </a:stretch>
        </p:blipFill>
        <p:spPr bwMode="auto">
          <a:xfrm rot="3050435">
            <a:off x="4368007" y="3423716"/>
            <a:ext cx="3255962" cy="441325"/>
          </a:xfrm>
          <a:prstGeom prst="rect">
            <a:avLst/>
          </a:prstGeom>
          <a:noFill/>
        </p:spPr>
      </p:pic>
      <p:sp>
        <p:nvSpPr>
          <p:cNvPr id="49" name="Rectangle 49"/>
          <p:cNvSpPr>
            <a:spLocks noChangeArrowheads="1"/>
          </p:cNvSpPr>
          <p:nvPr/>
        </p:nvSpPr>
        <p:spPr bwMode="black">
          <a:xfrm>
            <a:off x="3712383" y="4592637"/>
            <a:ext cx="1619225" cy="338554"/>
          </a:xfrm>
          <a:prstGeom prst="rect">
            <a:avLst/>
          </a:prstGeom>
          <a:noFill/>
          <a:ln w="9525" algn="ctr">
            <a:noFill/>
            <a:miter lim="800000"/>
            <a:headEnd/>
            <a:tailEnd/>
          </a:ln>
          <a:effectLst/>
        </p:spPr>
        <p:txBody>
          <a:bodyPr wrap="none">
            <a:spAutoFit/>
          </a:bodyPr>
          <a:lstStyle/>
          <a:p>
            <a:pPr algn="ctr"/>
            <a:r>
              <a:rPr lang="ru-RU" sz="1400" b="1" dirty="0">
                <a:latin typeface="Times New Roman" pitchFamily="18" charset="0"/>
                <a:cs typeface="Times New Roman" pitchFamily="18" charset="0"/>
              </a:rPr>
              <a:t>психологическая</a:t>
            </a:r>
            <a:r>
              <a:rPr lang="ru-RU" sz="1600" dirty="0"/>
              <a:t> </a:t>
            </a:r>
            <a:endParaRPr lang="en-US" sz="1600" b="1" dirty="0">
              <a:solidFill>
                <a:srgbClr val="1C1C1C"/>
              </a:solidFill>
              <a:latin typeface="Arial" charset="0"/>
            </a:endParaRPr>
          </a:p>
        </p:txBody>
      </p:sp>
      <p:sp>
        <p:nvSpPr>
          <p:cNvPr id="50" name="Rectangle 50"/>
          <p:cNvSpPr>
            <a:spLocks noChangeArrowheads="1"/>
          </p:cNvSpPr>
          <p:nvPr/>
        </p:nvSpPr>
        <p:spPr bwMode="black">
          <a:xfrm>
            <a:off x="1112526" y="4655934"/>
            <a:ext cx="1543115" cy="338554"/>
          </a:xfrm>
          <a:prstGeom prst="rect">
            <a:avLst/>
          </a:prstGeom>
          <a:noFill/>
          <a:ln w="9525" algn="ctr">
            <a:noFill/>
            <a:miter lim="800000"/>
            <a:headEnd/>
            <a:tailEnd/>
          </a:ln>
          <a:effectLst/>
        </p:spPr>
        <p:txBody>
          <a:bodyPr wrap="none">
            <a:spAutoFit/>
          </a:bodyPr>
          <a:lstStyle/>
          <a:p>
            <a:pPr algn="ctr"/>
            <a:r>
              <a:rPr lang="ru-RU" sz="1400" b="1" dirty="0" smtClean="0">
                <a:latin typeface="Times New Roman" pitchFamily="18" charset="0"/>
                <a:cs typeface="Times New Roman" pitchFamily="18" charset="0"/>
              </a:rPr>
              <a:t>информативная</a:t>
            </a:r>
            <a:r>
              <a:rPr lang="ru-RU" sz="1600" dirty="0" smtClean="0"/>
              <a:t> </a:t>
            </a:r>
            <a:endParaRPr lang="en-US" sz="1600" b="1" dirty="0">
              <a:solidFill>
                <a:srgbClr val="1C1C1C"/>
              </a:solidFill>
              <a:latin typeface="Arial" charset="0"/>
            </a:endParaRPr>
          </a:p>
        </p:txBody>
      </p:sp>
      <p:sp>
        <p:nvSpPr>
          <p:cNvPr id="51" name="Rectangle 51"/>
          <p:cNvSpPr>
            <a:spLocks noChangeArrowheads="1"/>
          </p:cNvSpPr>
          <p:nvPr/>
        </p:nvSpPr>
        <p:spPr bwMode="black">
          <a:xfrm>
            <a:off x="6067888" y="4592637"/>
            <a:ext cx="1861215" cy="338554"/>
          </a:xfrm>
          <a:prstGeom prst="rect">
            <a:avLst/>
          </a:prstGeom>
          <a:noFill/>
          <a:ln w="9525" algn="ctr">
            <a:noFill/>
            <a:miter lim="800000"/>
            <a:headEnd/>
            <a:tailEnd/>
          </a:ln>
          <a:effectLst/>
        </p:spPr>
        <p:txBody>
          <a:bodyPr wrap="none">
            <a:spAutoFit/>
          </a:bodyPr>
          <a:lstStyle/>
          <a:p>
            <a:pPr algn="ctr"/>
            <a:r>
              <a:rPr lang="ru-RU" sz="1600" i="1" dirty="0" smtClean="0"/>
              <a:t> </a:t>
            </a:r>
            <a:r>
              <a:rPr lang="ru-RU" sz="1600" b="1" dirty="0">
                <a:latin typeface="Times New Roman" pitchFamily="18" charset="0"/>
                <a:cs typeface="Times New Roman" pitchFamily="18" charset="0"/>
              </a:rPr>
              <a:t>стимулирующая </a:t>
            </a:r>
            <a:r>
              <a:rPr lang="ru-RU" sz="1600" dirty="0"/>
              <a:t> </a:t>
            </a:r>
            <a:endParaRPr lang="en-US" sz="1600" b="1" dirty="0">
              <a:solidFill>
                <a:srgbClr val="1C1C1C"/>
              </a:solidFill>
              <a:latin typeface="Arial" charset="0"/>
            </a:endParaRPr>
          </a:p>
        </p:txBody>
      </p:sp>
      <p:grpSp>
        <p:nvGrpSpPr>
          <p:cNvPr id="53" name="Group 53"/>
          <p:cNvGrpSpPr>
            <a:grpSpLocks/>
          </p:cNvGrpSpPr>
          <p:nvPr/>
        </p:nvGrpSpPr>
        <p:grpSpPr bwMode="auto">
          <a:xfrm rot="-1297425" flipH="1" flipV="1">
            <a:off x="1223963" y="5327923"/>
            <a:ext cx="1293812" cy="309562"/>
            <a:chOff x="2532" y="1051"/>
            <a:chExt cx="893" cy="246"/>
          </a:xfrm>
        </p:grpSpPr>
        <p:grpSp>
          <p:nvGrpSpPr>
            <p:cNvPr id="54" name="Group 54"/>
            <p:cNvGrpSpPr>
              <a:grpSpLocks/>
            </p:cNvGrpSpPr>
            <p:nvPr/>
          </p:nvGrpSpPr>
          <p:grpSpPr bwMode="auto">
            <a:xfrm>
              <a:off x="2532" y="1051"/>
              <a:ext cx="743" cy="185"/>
              <a:chOff x="1565" y="2568"/>
              <a:chExt cx="1118" cy="279"/>
            </a:xfrm>
          </p:grpSpPr>
          <p:sp>
            <p:nvSpPr>
              <p:cNvPr id="60" name="AutoShape 5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1" name="AutoShape 5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 name="AutoShape 5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3" name="AutoShape 5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55" name="Group 59"/>
            <p:cNvGrpSpPr>
              <a:grpSpLocks/>
            </p:cNvGrpSpPr>
            <p:nvPr/>
          </p:nvGrpSpPr>
          <p:grpSpPr bwMode="auto">
            <a:xfrm rot="1353540">
              <a:off x="2682" y="1111"/>
              <a:ext cx="743" cy="186"/>
              <a:chOff x="1565" y="2568"/>
              <a:chExt cx="1118" cy="279"/>
            </a:xfrm>
          </p:grpSpPr>
          <p:sp>
            <p:nvSpPr>
              <p:cNvPr id="56"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7"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8"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9"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nvGrpSpPr>
          <p:cNvPr id="64" name="Group 64"/>
          <p:cNvGrpSpPr>
            <a:grpSpLocks/>
          </p:cNvGrpSpPr>
          <p:nvPr/>
        </p:nvGrpSpPr>
        <p:grpSpPr bwMode="auto">
          <a:xfrm>
            <a:off x="2036763" y="1533525"/>
            <a:ext cx="4516438" cy="617538"/>
            <a:chOff x="1283" y="924"/>
            <a:chExt cx="2845" cy="389"/>
          </a:xfrm>
        </p:grpSpPr>
        <p:grpSp>
          <p:nvGrpSpPr>
            <p:cNvPr id="65" name="Group 65"/>
            <p:cNvGrpSpPr>
              <a:grpSpLocks/>
            </p:cNvGrpSpPr>
            <p:nvPr/>
          </p:nvGrpSpPr>
          <p:grpSpPr bwMode="auto">
            <a:xfrm>
              <a:off x="1283" y="924"/>
              <a:ext cx="2845" cy="389"/>
              <a:chOff x="1453" y="1167"/>
              <a:chExt cx="2591" cy="389"/>
            </a:xfrm>
          </p:grpSpPr>
          <p:sp>
            <p:nvSpPr>
              <p:cNvPr id="67"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endParaRPr lang="ru-RU"/>
              </a:p>
            </p:txBody>
          </p:sp>
          <p:sp>
            <p:nvSpPr>
              <p:cNvPr id="68" name="AutoShape 67"/>
              <p:cNvSpPr>
                <a:spLocks noChangeArrowheads="1"/>
              </p:cNvSpPr>
              <p:nvPr/>
            </p:nvSpPr>
            <p:spPr bwMode="gray">
              <a:xfrm>
                <a:off x="1453" y="1200"/>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endParaRPr lang="ru-RU"/>
              </a:p>
            </p:txBody>
          </p:sp>
        </p:grpSp>
        <p:sp>
          <p:nvSpPr>
            <p:cNvPr id="66" name="Rectangle 68"/>
            <p:cNvSpPr>
              <a:spLocks noChangeArrowheads="1"/>
            </p:cNvSpPr>
            <p:nvPr/>
          </p:nvSpPr>
          <p:spPr bwMode="auto">
            <a:xfrm>
              <a:off x="1662" y="1047"/>
              <a:ext cx="2241" cy="171"/>
            </a:xfrm>
            <a:prstGeom prst="rect">
              <a:avLst/>
            </a:prstGeom>
            <a:noFill/>
            <a:ln w="9525">
              <a:noFill/>
              <a:miter lim="800000"/>
              <a:headEnd/>
              <a:tailEnd/>
            </a:ln>
            <a:effectLst/>
          </p:spPr>
          <p:txBody>
            <a:bodyPr>
              <a:spAutoFit/>
            </a:bodyPr>
            <a:lstStyle/>
            <a:p>
              <a:pPr algn="ctr">
                <a:lnSpc>
                  <a:spcPct val="60000"/>
                </a:lnSpc>
                <a:spcBef>
                  <a:spcPct val="50000"/>
                </a:spcBef>
              </a:pPr>
              <a:r>
                <a:rPr lang="ru-RU" b="1" dirty="0" smtClean="0">
                  <a:solidFill>
                    <a:srgbClr val="FF0000"/>
                  </a:solidFill>
                  <a:latin typeface="Times New Roman" pitchFamily="18" charset="0"/>
                  <a:cs typeface="Times New Roman" pitchFamily="18" charset="0"/>
                </a:rPr>
                <a:t>Функции рекламы</a:t>
              </a:r>
              <a:endParaRPr lang="en-US" b="1"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686190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3975" y="514628"/>
            <a:ext cx="6912768" cy="1143000"/>
          </a:xfrm>
        </p:spPr>
        <p:txBody>
          <a:bodyPr>
            <a:normAutofit fontScale="90000"/>
          </a:bodyPr>
          <a:lstStyle/>
          <a:p>
            <a:r>
              <a:rPr lang="ru-RU" sz="2700" dirty="0">
                <a:latin typeface="Times New Roman" pitchFamily="18" charset="0"/>
                <a:cs typeface="Times New Roman" pitchFamily="18" charset="0"/>
              </a:rPr>
              <a:t>Реклама (от латинского </a:t>
            </a:r>
            <a:r>
              <a:rPr lang="en-US" sz="2700" dirty="0" err="1">
                <a:latin typeface="Times New Roman" pitchFamily="18" charset="0"/>
                <a:cs typeface="Times New Roman" pitchFamily="18" charset="0"/>
              </a:rPr>
              <a:t>reklamo</a:t>
            </a:r>
            <a:r>
              <a:rPr lang="ru-RU" sz="2700" dirty="0">
                <a:latin typeface="Times New Roman" pitchFamily="18" charset="0"/>
                <a:cs typeface="Times New Roman" pitchFamily="18" charset="0"/>
              </a:rPr>
              <a:t> – выкрикиваю) –информация о потребительских свойствах товара или услуги с целью продажи</a:t>
            </a:r>
            <a:r>
              <a:rPr lang="ru-RU" dirty="0"/>
              <a:t/>
            </a:r>
            <a:br>
              <a:rPr lang="ru-RU" dirty="0"/>
            </a:br>
            <a:endParaRPr lang="ru-RU" dirty="0"/>
          </a:p>
        </p:txBody>
      </p:sp>
      <p:pic>
        <p:nvPicPr>
          <p:cNvPr id="3" name="Picture 3" descr="light_shadow_m"/>
          <p:cNvPicPr>
            <a:picLocks noChangeAspect="1" noChangeArrowheads="1"/>
          </p:cNvPicPr>
          <p:nvPr/>
        </p:nvPicPr>
        <p:blipFill>
          <a:blip r:embed="rId2" cstate="print">
            <a:lum bright="-48000" contrast="-24000"/>
          </a:blip>
          <a:srcRect/>
          <a:stretch>
            <a:fillRect/>
          </a:stretch>
        </p:blipFill>
        <p:spPr bwMode="auto">
          <a:xfrm rot="18481136">
            <a:off x="1345407" y="3423716"/>
            <a:ext cx="3255962" cy="441325"/>
          </a:xfrm>
          <a:prstGeom prst="rect">
            <a:avLst/>
          </a:prstGeom>
          <a:noFill/>
        </p:spPr>
      </p:pic>
      <p:sp>
        <p:nvSpPr>
          <p:cNvPr id="4" name="Freeform 4"/>
          <p:cNvSpPr>
            <a:spLocks/>
          </p:cNvSpPr>
          <p:nvPr/>
        </p:nvSpPr>
        <p:spPr bwMode="gray">
          <a:xfrm>
            <a:off x="1887538" y="2654573"/>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ru-RU"/>
          </a:p>
        </p:txBody>
      </p:sp>
      <p:sp>
        <p:nvSpPr>
          <p:cNvPr id="5" name="Freeform 5"/>
          <p:cNvSpPr>
            <a:spLocks/>
          </p:cNvSpPr>
          <p:nvPr/>
        </p:nvSpPr>
        <p:spPr bwMode="gray">
          <a:xfrm flipH="1">
            <a:off x="4979988" y="2700610"/>
            <a:ext cx="2097087" cy="2016125"/>
          </a:xfrm>
          <a:custGeom>
            <a:avLst/>
            <a:gdLst/>
            <a:ahLst/>
            <a:cxnLst>
              <a:cxn ang="0">
                <a:pos x="763" y="102"/>
              </a:cxn>
              <a:cxn ang="0">
                <a:pos x="1209" y="244"/>
              </a:cxn>
              <a:cxn ang="0">
                <a:pos x="1325" y="314"/>
              </a:cxn>
              <a:cxn ang="0">
                <a:pos x="843" y="267"/>
              </a:cxn>
              <a:cxn ang="0">
                <a:pos x="305" y="1479"/>
              </a:cxn>
              <a:cxn ang="0">
                <a:pos x="0" y="1303"/>
              </a:cxn>
              <a:cxn ang="0">
                <a:pos x="763" y="102"/>
              </a:cxn>
            </a:cxnLst>
            <a:rect l="0" t="0" r="r" b="b"/>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ru-RU"/>
          </a:p>
        </p:txBody>
      </p:sp>
      <p:grpSp>
        <p:nvGrpSpPr>
          <p:cNvPr id="6" name="Group 6"/>
          <p:cNvGrpSpPr>
            <a:grpSpLocks/>
          </p:cNvGrpSpPr>
          <p:nvPr/>
        </p:nvGrpSpPr>
        <p:grpSpPr bwMode="auto">
          <a:xfrm>
            <a:off x="4202113" y="2649810"/>
            <a:ext cx="625475" cy="2103438"/>
            <a:chOff x="2687" y="1542"/>
            <a:chExt cx="398" cy="1542"/>
          </a:xfrm>
        </p:grpSpPr>
        <p:sp>
          <p:nvSpPr>
            <p:cNvPr id="7" name="Freeform 7"/>
            <p:cNvSpPr>
              <a:spLocks/>
            </p:cNvSpPr>
            <p:nvPr/>
          </p:nvSpPr>
          <p:spPr bwMode="gray">
            <a:xfrm>
              <a:off x="2687" y="1542"/>
              <a:ext cx="398" cy="1542"/>
            </a:xfrm>
            <a:custGeom>
              <a:avLst/>
              <a:gdLst/>
              <a:ahLst/>
              <a:cxnLst>
                <a:cxn ang="0">
                  <a:pos x="229" y="318"/>
                </a:cxn>
                <a:cxn ang="0">
                  <a:pos x="80" y="240"/>
                </a:cxn>
                <a:cxn ang="0">
                  <a:pos x="10" y="1542"/>
                </a:cxn>
                <a:cxn ang="0">
                  <a:pos x="362" y="1525"/>
                </a:cxn>
                <a:cxn ang="0">
                  <a:pos x="229" y="318"/>
                </a:cxn>
              </a:cxnLst>
              <a:rect l="0" t="0" r="r" b="b"/>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B2B2B2">
                    <a:gamma/>
                    <a:shade val="0"/>
                    <a:invGamma/>
                  </a:srgbClr>
                </a:gs>
              </a:gsLst>
              <a:lin ang="0" scaled="1"/>
            </a:gradFill>
            <a:ln w="9525" cap="flat" cmpd="sng">
              <a:noFill/>
              <a:prstDash val="solid"/>
              <a:round/>
              <a:headEnd/>
              <a:tailEnd/>
            </a:ln>
            <a:effectLst/>
          </p:spPr>
          <p:txBody>
            <a:bodyPr wrap="none" anchor="ctr"/>
            <a:lstStyle/>
            <a:p>
              <a:endParaRPr lang="ru-RU"/>
            </a:p>
          </p:txBody>
        </p:sp>
        <p:sp>
          <p:nvSpPr>
            <p:cNvPr id="8" name="Freeform 8"/>
            <p:cNvSpPr>
              <a:spLocks/>
            </p:cNvSpPr>
            <p:nvPr/>
          </p:nvSpPr>
          <p:spPr bwMode="gray">
            <a:xfrm>
              <a:off x="2811" y="1889"/>
              <a:ext cx="34" cy="562"/>
            </a:xfrm>
            <a:custGeom>
              <a:avLst/>
              <a:gdLst/>
              <a:ahLst/>
              <a:cxnLst>
                <a:cxn ang="0">
                  <a:pos x="9" y="1"/>
                </a:cxn>
                <a:cxn ang="0">
                  <a:pos x="34" y="241"/>
                </a:cxn>
                <a:cxn ang="0">
                  <a:pos x="19" y="562"/>
                </a:cxn>
                <a:cxn ang="0">
                  <a:pos x="2" y="233"/>
                </a:cxn>
                <a:cxn ang="0">
                  <a:pos x="9" y="1"/>
                </a:cxn>
              </a:cxnLst>
              <a:rect l="0" t="0" r="r" b="b"/>
              <a:pathLst>
                <a:path w="34" h="562">
                  <a:moveTo>
                    <a:pt x="9" y="1"/>
                  </a:moveTo>
                  <a:cubicBezTo>
                    <a:pt x="14" y="2"/>
                    <a:pt x="32" y="148"/>
                    <a:pt x="34" y="241"/>
                  </a:cubicBezTo>
                  <a:cubicBezTo>
                    <a:pt x="29" y="338"/>
                    <a:pt x="14" y="562"/>
                    <a:pt x="19" y="562"/>
                  </a:cubicBezTo>
                  <a:cubicBezTo>
                    <a:pt x="13" y="561"/>
                    <a:pt x="4" y="326"/>
                    <a:pt x="2" y="233"/>
                  </a:cubicBezTo>
                  <a:cubicBezTo>
                    <a:pt x="0" y="140"/>
                    <a:pt x="4" y="0"/>
                    <a:pt x="9" y="1"/>
                  </a:cubicBezTo>
                  <a:close/>
                </a:path>
              </a:pathLst>
            </a:custGeom>
            <a:gradFill rotWithShape="1">
              <a:gsLst>
                <a:gs pos="0">
                  <a:srgbClr val="B2B2B2"/>
                </a:gs>
                <a:gs pos="50000">
                  <a:schemeClr val="tx1"/>
                </a:gs>
                <a:gs pos="100000">
                  <a:srgbClr val="B2B2B2"/>
                </a:gs>
              </a:gsLst>
              <a:lin ang="5400000" scaled="1"/>
            </a:gradFill>
            <a:ln w="9525" cap="flat" cmpd="sng">
              <a:noFill/>
              <a:prstDash val="solid"/>
              <a:round/>
              <a:headEnd/>
              <a:tailEnd/>
            </a:ln>
            <a:effectLst/>
          </p:spPr>
          <p:txBody>
            <a:bodyPr wrap="none" anchor="ctr"/>
            <a:lstStyle/>
            <a:p>
              <a:endParaRPr lang="ru-RU"/>
            </a:p>
          </p:txBody>
        </p:sp>
      </p:grpSp>
      <p:sp>
        <p:nvSpPr>
          <p:cNvPr id="9" name="Freeform 9"/>
          <p:cNvSpPr>
            <a:spLocks/>
          </p:cNvSpPr>
          <p:nvPr/>
        </p:nvSpPr>
        <p:spPr bwMode="gray">
          <a:xfrm>
            <a:off x="2386013" y="2884760"/>
            <a:ext cx="587375" cy="741363"/>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ru-RU"/>
          </a:p>
        </p:txBody>
      </p:sp>
      <p:sp>
        <p:nvSpPr>
          <p:cNvPr id="10" name="Freeform 10"/>
          <p:cNvSpPr>
            <a:spLocks/>
          </p:cNvSpPr>
          <p:nvPr/>
        </p:nvSpPr>
        <p:spPr bwMode="gray">
          <a:xfrm flipH="1">
            <a:off x="5995988" y="3000648"/>
            <a:ext cx="530225" cy="560387"/>
          </a:xfrm>
          <a:custGeom>
            <a:avLst/>
            <a:gdLst/>
            <a:ahLst/>
            <a:cxnLst>
              <a:cxn ang="0">
                <a:pos x="154" y="241"/>
              </a:cxn>
              <a:cxn ang="0">
                <a:pos x="366" y="9"/>
              </a:cxn>
              <a:cxn ang="0">
                <a:pos x="165" y="293"/>
              </a:cxn>
              <a:cxn ang="0">
                <a:pos x="60" y="507"/>
              </a:cxn>
              <a:cxn ang="0">
                <a:pos x="0" y="543"/>
              </a:cxn>
              <a:cxn ang="0">
                <a:pos x="154" y="241"/>
              </a:cxn>
            </a:cxnLst>
            <a:rect l="0" t="0" r="r" b="b"/>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w="9525" cap="flat" cmpd="sng">
            <a:noFill/>
            <a:prstDash val="solid"/>
            <a:round/>
            <a:headEnd/>
            <a:tailEnd/>
          </a:ln>
          <a:effectLst/>
        </p:spPr>
        <p:txBody>
          <a:bodyPr wrap="none" anchor="ctr"/>
          <a:lstStyle/>
          <a:p>
            <a:endParaRPr lang="ru-RU"/>
          </a:p>
        </p:txBody>
      </p:sp>
      <p:sp>
        <p:nvSpPr>
          <p:cNvPr id="11" name="Oval 11"/>
          <p:cNvSpPr>
            <a:spLocks noChangeArrowheads="1"/>
          </p:cNvSpPr>
          <p:nvPr/>
        </p:nvSpPr>
        <p:spPr bwMode="gray">
          <a:xfrm>
            <a:off x="990600" y="4051573"/>
            <a:ext cx="1749425"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ru-RU"/>
          </a:p>
        </p:txBody>
      </p:sp>
      <p:sp>
        <p:nvSpPr>
          <p:cNvPr id="12" name="Oval 12"/>
          <p:cNvSpPr>
            <a:spLocks noChangeArrowheads="1"/>
          </p:cNvSpPr>
          <p:nvPr/>
        </p:nvSpPr>
        <p:spPr bwMode="gray">
          <a:xfrm>
            <a:off x="1065213" y="4130948"/>
            <a:ext cx="1595437"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ru-RU"/>
          </a:p>
        </p:txBody>
      </p:sp>
      <p:pic>
        <p:nvPicPr>
          <p:cNvPr id="13" name="Picture 13" descr="circuler_1"/>
          <p:cNvPicPr>
            <a:picLocks noChangeAspect="1" noChangeArrowheads="1"/>
          </p:cNvPicPr>
          <p:nvPr/>
        </p:nvPicPr>
        <p:blipFill>
          <a:blip r:embed="rId3" cstate="print"/>
          <a:srcRect/>
          <a:stretch>
            <a:fillRect/>
          </a:stretch>
        </p:blipFill>
        <p:spPr bwMode="gray">
          <a:xfrm>
            <a:off x="1122363" y="4188098"/>
            <a:ext cx="1492250" cy="1457325"/>
          </a:xfrm>
          <a:prstGeom prst="rect">
            <a:avLst/>
          </a:prstGeom>
          <a:noFill/>
        </p:spPr>
      </p:pic>
      <p:sp>
        <p:nvSpPr>
          <p:cNvPr id="14" name="Oval 14"/>
          <p:cNvSpPr>
            <a:spLocks noChangeArrowheads="1"/>
          </p:cNvSpPr>
          <p:nvPr/>
        </p:nvSpPr>
        <p:spPr bwMode="gray">
          <a:xfrm>
            <a:off x="1122363" y="4225126"/>
            <a:ext cx="1482725" cy="1460500"/>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endParaRPr lang="ru-RU"/>
          </a:p>
        </p:txBody>
      </p:sp>
      <p:sp>
        <p:nvSpPr>
          <p:cNvPr id="15" name="Freeform 15"/>
          <p:cNvSpPr>
            <a:spLocks/>
          </p:cNvSpPr>
          <p:nvPr/>
        </p:nvSpPr>
        <p:spPr bwMode="gray">
          <a:xfrm>
            <a:off x="1274763" y="4216673"/>
            <a:ext cx="1165225"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FF99">
                  <a:alpha val="17999"/>
                </a:srgbClr>
              </a:gs>
            </a:gsLst>
            <a:lin ang="5400000" scaled="1"/>
          </a:gradFill>
          <a:ln w="0">
            <a:noFill/>
            <a:prstDash val="solid"/>
            <a:round/>
            <a:headEnd/>
            <a:tailEnd/>
          </a:ln>
        </p:spPr>
        <p:txBody>
          <a:bodyPr/>
          <a:lstStyle/>
          <a:p>
            <a:endParaRPr lang="ru-RU"/>
          </a:p>
        </p:txBody>
      </p:sp>
      <p:sp>
        <p:nvSpPr>
          <p:cNvPr id="16" name="Oval 16"/>
          <p:cNvSpPr>
            <a:spLocks noChangeArrowheads="1"/>
          </p:cNvSpPr>
          <p:nvPr/>
        </p:nvSpPr>
        <p:spPr bwMode="gray">
          <a:xfrm>
            <a:off x="6083300" y="4051573"/>
            <a:ext cx="1747838"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ru-RU"/>
          </a:p>
        </p:txBody>
      </p:sp>
      <p:sp>
        <p:nvSpPr>
          <p:cNvPr id="17" name="Oval 17"/>
          <p:cNvSpPr>
            <a:spLocks noChangeArrowheads="1"/>
          </p:cNvSpPr>
          <p:nvPr/>
        </p:nvSpPr>
        <p:spPr bwMode="gray">
          <a:xfrm>
            <a:off x="6156325" y="4130948"/>
            <a:ext cx="1597025"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ru-RU"/>
          </a:p>
        </p:txBody>
      </p:sp>
      <p:pic>
        <p:nvPicPr>
          <p:cNvPr id="18" name="Picture 18" descr="circuler_1"/>
          <p:cNvPicPr>
            <a:picLocks noChangeAspect="1" noChangeArrowheads="1"/>
          </p:cNvPicPr>
          <p:nvPr/>
        </p:nvPicPr>
        <p:blipFill>
          <a:blip r:embed="rId3" cstate="print"/>
          <a:srcRect/>
          <a:stretch>
            <a:fillRect/>
          </a:stretch>
        </p:blipFill>
        <p:spPr bwMode="gray">
          <a:xfrm>
            <a:off x="6215063" y="4188098"/>
            <a:ext cx="1490662" cy="1457325"/>
          </a:xfrm>
          <a:prstGeom prst="rect">
            <a:avLst/>
          </a:prstGeom>
          <a:noFill/>
        </p:spPr>
      </p:pic>
      <p:sp>
        <p:nvSpPr>
          <p:cNvPr id="19" name="Oval 19"/>
          <p:cNvSpPr>
            <a:spLocks noChangeArrowheads="1"/>
          </p:cNvSpPr>
          <p:nvPr/>
        </p:nvSpPr>
        <p:spPr bwMode="gray">
          <a:xfrm>
            <a:off x="6215063" y="4188098"/>
            <a:ext cx="1481137" cy="146050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endParaRPr lang="ru-RU"/>
          </a:p>
        </p:txBody>
      </p:sp>
      <p:sp>
        <p:nvSpPr>
          <p:cNvPr id="20" name="Freeform 20"/>
          <p:cNvSpPr>
            <a:spLocks/>
          </p:cNvSpPr>
          <p:nvPr/>
        </p:nvSpPr>
        <p:spPr bwMode="gray">
          <a:xfrm>
            <a:off x="6367463" y="4216673"/>
            <a:ext cx="1163637"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CCCCFF">
                  <a:alpha val="17999"/>
                </a:srgbClr>
              </a:gs>
            </a:gsLst>
            <a:lin ang="5400000" scaled="1"/>
          </a:gradFill>
          <a:ln w="0">
            <a:noFill/>
            <a:prstDash val="solid"/>
            <a:round/>
            <a:headEnd/>
            <a:tailEnd/>
          </a:ln>
        </p:spPr>
        <p:txBody>
          <a:bodyPr/>
          <a:lstStyle/>
          <a:p>
            <a:endParaRPr lang="ru-RU"/>
          </a:p>
        </p:txBody>
      </p:sp>
      <p:grpSp>
        <p:nvGrpSpPr>
          <p:cNvPr id="21" name="Group 21"/>
          <p:cNvGrpSpPr>
            <a:grpSpLocks/>
          </p:cNvGrpSpPr>
          <p:nvPr/>
        </p:nvGrpSpPr>
        <p:grpSpPr bwMode="auto">
          <a:xfrm rot="-1297425" flipH="1" flipV="1">
            <a:off x="6327775" y="5327923"/>
            <a:ext cx="1293813" cy="309562"/>
            <a:chOff x="2532" y="1051"/>
            <a:chExt cx="893" cy="246"/>
          </a:xfrm>
        </p:grpSpPr>
        <p:grpSp>
          <p:nvGrpSpPr>
            <p:cNvPr id="22" name="Group 22"/>
            <p:cNvGrpSpPr>
              <a:grpSpLocks/>
            </p:cNvGrpSpPr>
            <p:nvPr/>
          </p:nvGrpSpPr>
          <p:grpSpPr bwMode="auto">
            <a:xfrm>
              <a:off x="2532" y="1051"/>
              <a:ext cx="743" cy="185"/>
              <a:chOff x="1565" y="2568"/>
              <a:chExt cx="1118" cy="279"/>
            </a:xfrm>
          </p:grpSpPr>
          <p:sp>
            <p:nvSpPr>
              <p:cNvPr id="28" name="AutoShape 2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9" name="AutoShape 2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0" name="AutoShape 2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31" name="AutoShape 2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3" name="Group 27"/>
            <p:cNvGrpSpPr>
              <a:grpSpLocks/>
            </p:cNvGrpSpPr>
            <p:nvPr/>
          </p:nvGrpSpPr>
          <p:grpSpPr bwMode="auto">
            <a:xfrm rot="1353540">
              <a:off x="2682" y="1111"/>
              <a:ext cx="743" cy="186"/>
              <a:chOff x="1565" y="2568"/>
              <a:chExt cx="1118" cy="279"/>
            </a:xfrm>
          </p:grpSpPr>
          <p:sp>
            <p:nvSpPr>
              <p:cNvPr id="24" name="AutoShape 2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5" name="AutoShape 2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6" name="AutoShape 3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27" name="AutoShape 3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32" name="Oval 32"/>
          <p:cNvSpPr>
            <a:spLocks noChangeArrowheads="1"/>
          </p:cNvSpPr>
          <p:nvPr/>
        </p:nvSpPr>
        <p:spPr bwMode="gray">
          <a:xfrm>
            <a:off x="3611563" y="4051573"/>
            <a:ext cx="1747837" cy="1733550"/>
          </a:xfrm>
          <a:prstGeom prst="ellipse">
            <a:avLst/>
          </a:prstGeom>
          <a:gradFill rotWithShape="1">
            <a:gsLst>
              <a:gs pos="0">
                <a:srgbClr val="B2B2B2"/>
              </a:gs>
              <a:gs pos="100000">
                <a:srgbClr val="B2B2B2">
                  <a:gamma/>
                  <a:tint val="0"/>
                  <a:invGamma/>
                </a:srgbClr>
              </a:gs>
            </a:gsLst>
            <a:lin ang="5400000" scaled="1"/>
          </a:gradFill>
          <a:ln w="19050" algn="ctr">
            <a:noFill/>
            <a:round/>
            <a:headEnd/>
            <a:tailEnd/>
          </a:ln>
          <a:effectLst/>
        </p:spPr>
        <p:txBody>
          <a:bodyPr wrap="none" anchor="ctr"/>
          <a:lstStyle/>
          <a:p>
            <a:endParaRPr lang="ru-RU"/>
          </a:p>
        </p:txBody>
      </p:sp>
      <p:sp>
        <p:nvSpPr>
          <p:cNvPr id="33" name="Oval 33"/>
          <p:cNvSpPr>
            <a:spLocks noChangeArrowheads="1"/>
          </p:cNvSpPr>
          <p:nvPr/>
        </p:nvSpPr>
        <p:spPr bwMode="gray">
          <a:xfrm>
            <a:off x="3684588" y="4130948"/>
            <a:ext cx="1597025" cy="1582737"/>
          </a:xfrm>
          <a:prstGeom prst="ellipse">
            <a:avLst/>
          </a:prstGeom>
          <a:gradFill rotWithShape="1">
            <a:gsLst>
              <a:gs pos="0">
                <a:srgbClr val="DDDDDD"/>
              </a:gs>
              <a:gs pos="50000">
                <a:srgbClr val="DDDDDD">
                  <a:gamma/>
                  <a:tint val="26667"/>
                  <a:invGamma/>
                </a:srgbClr>
              </a:gs>
              <a:gs pos="100000">
                <a:srgbClr val="DDDDDD"/>
              </a:gs>
            </a:gsLst>
            <a:lin ang="5400000" scaled="1"/>
          </a:gradFill>
          <a:ln w="19050" algn="ctr">
            <a:noFill/>
            <a:round/>
            <a:headEnd/>
            <a:tailEnd/>
          </a:ln>
          <a:effectLst/>
        </p:spPr>
        <p:txBody>
          <a:bodyPr wrap="none" anchor="ctr"/>
          <a:lstStyle/>
          <a:p>
            <a:endParaRPr lang="ru-RU"/>
          </a:p>
        </p:txBody>
      </p:sp>
      <p:pic>
        <p:nvPicPr>
          <p:cNvPr id="34" name="Picture 34" descr="circuler_1"/>
          <p:cNvPicPr>
            <a:picLocks noChangeAspect="1" noChangeArrowheads="1"/>
          </p:cNvPicPr>
          <p:nvPr/>
        </p:nvPicPr>
        <p:blipFill>
          <a:blip r:embed="rId3" cstate="print"/>
          <a:srcRect/>
          <a:stretch>
            <a:fillRect/>
          </a:stretch>
        </p:blipFill>
        <p:spPr bwMode="gray">
          <a:xfrm>
            <a:off x="3743325" y="4188098"/>
            <a:ext cx="1490663" cy="1457325"/>
          </a:xfrm>
          <a:prstGeom prst="rect">
            <a:avLst/>
          </a:prstGeom>
          <a:noFill/>
        </p:spPr>
      </p:pic>
      <p:sp>
        <p:nvSpPr>
          <p:cNvPr id="35" name="Oval 35"/>
          <p:cNvSpPr>
            <a:spLocks noChangeArrowheads="1"/>
          </p:cNvSpPr>
          <p:nvPr/>
        </p:nvSpPr>
        <p:spPr bwMode="gray">
          <a:xfrm>
            <a:off x="3743325" y="4188098"/>
            <a:ext cx="1481138" cy="1460500"/>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headEnd/>
            <a:tailEnd/>
          </a:ln>
          <a:effectLst/>
        </p:spPr>
        <p:txBody>
          <a:bodyPr wrap="none" anchor="ctr"/>
          <a:lstStyle/>
          <a:p>
            <a:endParaRPr lang="ru-RU"/>
          </a:p>
        </p:txBody>
      </p:sp>
      <p:sp>
        <p:nvSpPr>
          <p:cNvPr id="36" name="Freeform 36"/>
          <p:cNvSpPr>
            <a:spLocks/>
          </p:cNvSpPr>
          <p:nvPr/>
        </p:nvSpPr>
        <p:spPr bwMode="gray">
          <a:xfrm>
            <a:off x="3895725" y="4216673"/>
            <a:ext cx="1163638" cy="508000"/>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99FFCC">
                  <a:alpha val="17999"/>
                </a:srgbClr>
              </a:gs>
            </a:gsLst>
            <a:lin ang="5400000" scaled="1"/>
          </a:gradFill>
          <a:ln w="0">
            <a:noFill/>
            <a:prstDash val="solid"/>
            <a:round/>
            <a:headEnd/>
            <a:tailEnd/>
          </a:ln>
        </p:spPr>
        <p:txBody>
          <a:bodyPr/>
          <a:lstStyle/>
          <a:p>
            <a:endParaRPr lang="ru-RU"/>
          </a:p>
        </p:txBody>
      </p:sp>
      <p:grpSp>
        <p:nvGrpSpPr>
          <p:cNvPr id="37" name="Group 37"/>
          <p:cNvGrpSpPr>
            <a:grpSpLocks/>
          </p:cNvGrpSpPr>
          <p:nvPr/>
        </p:nvGrpSpPr>
        <p:grpSpPr bwMode="auto">
          <a:xfrm rot="-1297425" flipH="1" flipV="1">
            <a:off x="3856038" y="5327923"/>
            <a:ext cx="1293812" cy="309562"/>
            <a:chOff x="2532" y="1051"/>
            <a:chExt cx="893" cy="246"/>
          </a:xfrm>
        </p:grpSpPr>
        <p:grpSp>
          <p:nvGrpSpPr>
            <p:cNvPr id="38" name="Group 38"/>
            <p:cNvGrpSpPr>
              <a:grpSpLocks/>
            </p:cNvGrpSpPr>
            <p:nvPr/>
          </p:nvGrpSpPr>
          <p:grpSpPr bwMode="auto">
            <a:xfrm>
              <a:off x="2532" y="1051"/>
              <a:ext cx="743" cy="185"/>
              <a:chOff x="1565" y="2568"/>
              <a:chExt cx="1118" cy="279"/>
            </a:xfrm>
          </p:grpSpPr>
          <p:sp>
            <p:nvSpPr>
              <p:cNvPr id="44" name="AutoShape 3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5" name="AutoShape 4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6" name="AutoShape 4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7" name="AutoShape 4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39" name="Group 43"/>
            <p:cNvGrpSpPr>
              <a:grpSpLocks/>
            </p:cNvGrpSpPr>
            <p:nvPr/>
          </p:nvGrpSpPr>
          <p:grpSpPr bwMode="auto">
            <a:xfrm rot="1353540">
              <a:off x="2682" y="1111"/>
              <a:ext cx="743" cy="186"/>
              <a:chOff x="1565" y="2568"/>
              <a:chExt cx="1118" cy="279"/>
            </a:xfrm>
          </p:grpSpPr>
          <p:sp>
            <p:nvSpPr>
              <p:cNvPr id="40" name="AutoShape 4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1" name="AutoShape 4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2" name="AutoShape 4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43" name="AutoShape 4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pic>
        <p:nvPicPr>
          <p:cNvPr id="48" name="Picture 48" descr="light_shadow_m"/>
          <p:cNvPicPr>
            <a:picLocks noChangeAspect="1" noChangeArrowheads="1"/>
          </p:cNvPicPr>
          <p:nvPr/>
        </p:nvPicPr>
        <p:blipFill>
          <a:blip r:embed="rId2" cstate="print">
            <a:lum bright="-48000" contrast="-24000"/>
          </a:blip>
          <a:srcRect/>
          <a:stretch>
            <a:fillRect/>
          </a:stretch>
        </p:blipFill>
        <p:spPr bwMode="auto">
          <a:xfrm rot="3050435">
            <a:off x="4368007" y="3423716"/>
            <a:ext cx="3255962" cy="441325"/>
          </a:xfrm>
          <a:prstGeom prst="rect">
            <a:avLst/>
          </a:prstGeom>
          <a:noFill/>
        </p:spPr>
      </p:pic>
      <p:sp>
        <p:nvSpPr>
          <p:cNvPr id="49" name="Rectangle 49"/>
          <p:cNvSpPr>
            <a:spLocks noChangeArrowheads="1"/>
          </p:cNvSpPr>
          <p:nvPr/>
        </p:nvSpPr>
        <p:spPr bwMode="black">
          <a:xfrm>
            <a:off x="3721134" y="4592637"/>
            <a:ext cx="1601721" cy="584775"/>
          </a:xfrm>
          <a:prstGeom prst="rect">
            <a:avLst/>
          </a:prstGeom>
          <a:noFill/>
          <a:ln w="9525" algn="ctr">
            <a:noFill/>
            <a:miter lim="800000"/>
            <a:headEnd/>
            <a:tailEnd/>
          </a:ln>
          <a:effectLst/>
        </p:spPr>
        <p:txBody>
          <a:bodyPr wrap="none">
            <a:spAutoFit/>
          </a:bodyPr>
          <a:lstStyle/>
          <a:p>
            <a:pPr algn="ctr"/>
            <a:r>
              <a:rPr lang="ru-RU" sz="1600" b="1" dirty="0">
                <a:latin typeface="Times New Roman" pitchFamily="18" charset="0"/>
                <a:cs typeface="Times New Roman" pitchFamily="18" charset="0"/>
              </a:rPr>
              <a:t>формирование </a:t>
            </a:r>
            <a:endParaRPr lang="ru-RU" sz="1600" b="1"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преимущества </a:t>
            </a:r>
            <a:endParaRPr lang="en-US" sz="1600" b="1" dirty="0">
              <a:solidFill>
                <a:srgbClr val="1C1C1C"/>
              </a:solidFill>
              <a:latin typeface="Times New Roman" pitchFamily="18" charset="0"/>
              <a:cs typeface="Times New Roman" pitchFamily="18" charset="0"/>
            </a:endParaRPr>
          </a:p>
        </p:txBody>
      </p:sp>
      <p:sp>
        <p:nvSpPr>
          <p:cNvPr id="50" name="Rectangle 50"/>
          <p:cNvSpPr>
            <a:spLocks noChangeArrowheads="1"/>
          </p:cNvSpPr>
          <p:nvPr/>
        </p:nvSpPr>
        <p:spPr bwMode="black">
          <a:xfrm>
            <a:off x="1175237" y="4655934"/>
            <a:ext cx="1417697" cy="338554"/>
          </a:xfrm>
          <a:prstGeom prst="rect">
            <a:avLst/>
          </a:prstGeom>
          <a:noFill/>
          <a:ln w="9525" algn="ctr">
            <a:noFill/>
            <a:miter lim="800000"/>
            <a:headEnd/>
            <a:tailEnd/>
          </a:ln>
          <a:effectLst/>
        </p:spPr>
        <p:txBody>
          <a:bodyPr wrap="none">
            <a:spAutoFit/>
          </a:bodyPr>
          <a:lstStyle/>
          <a:p>
            <a:pPr algn="ctr"/>
            <a:r>
              <a:rPr lang="ru-RU" sz="1600" b="1" dirty="0">
                <a:latin typeface="Times New Roman" pitchFamily="18" charset="0"/>
                <a:cs typeface="Times New Roman" pitchFamily="18" charset="0"/>
              </a:rPr>
              <a:t>информация </a:t>
            </a:r>
            <a:endParaRPr lang="en-US" sz="1600" b="1" dirty="0">
              <a:solidFill>
                <a:srgbClr val="1C1C1C"/>
              </a:solidFill>
              <a:latin typeface="Times New Roman" pitchFamily="18" charset="0"/>
              <a:cs typeface="Times New Roman" pitchFamily="18" charset="0"/>
            </a:endParaRPr>
          </a:p>
        </p:txBody>
      </p:sp>
      <p:sp>
        <p:nvSpPr>
          <p:cNvPr id="51" name="Rectangle 51"/>
          <p:cNvSpPr>
            <a:spLocks noChangeArrowheads="1"/>
          </p:cNvSpPr>
          <p:nvPr/>
        </p:nvSpPr>
        <p:spPr bwMode="black">
          <a:xfrm>
            <a:off x="6265761" y="4592637"/>
            <a:ext cx="1465465" cy="338554"/>
          </a:xfrm>
          <a:prstGeom prst="rect">
            <a:avLst/>
          </a:prstGeom>
          <a:noFill/>
          <a:ln w="9525" algn="ctr">
            <a:noFill/>
            <a:miter lim="800000"/>
            <a:headEnd/>
            <a:tailEnd/>
          </a:ln>
          <a:effectLst/>
        </p:spPr>
        <p:txBody>
          <a:bodyPr wrap="none">
            <a:spAutoFit/>
          </a:bodyPr>
          <a:lstStyle/>
          <a:p>
            <a:pPr algn="ctr"/>
            <a:r>
              <a:rPr lang="ru-RU" sz="1600" b="1" dirty="0">
                <a:latin typeface="Times New Roman" pitchFamily="18" charset="0"/>
                <a:cs typeface="Times New Roman" pitchFamily="18" charset="0"/>
              </a:rPr>
              <a:t>напоминание </a:t>
            </a:r>
            <a:endParaRPr lang="en-US" sz="1600" b="1" dirty="0">
              <a:solidFill>
                <a:srgbClr val="1C1C1C"/>
              </a:solidFill>
              <a:latin typeface="Times New Roman" pitchFamily="18" charset="0"/>
              <a:cs typeface="Times New Roman" pitchFamily="18" charset="0"/>
            </a:endParaRPr>
          </a:p>
        </p:txBody>
      </p:sp>
      <p:sp>
        <p:nvSpPr>
          <p:cNvPr id="52" name="Rectangle 52"/>
          <p:cNvSpPr>
            <a:spLocks noChangeArrowheads="1"/>
          </p:cNvSpPr>
          <p:nvPr/>
        </p:nvSpPr>
        <p:spPr bwMode="auto">
          <a:xfrm>
            <a:off x="1633538" y="2060848"/>
            <a:ext cx="6196012" cy="369332"/>
          </a:xfrm>
          <a:prstGeom prst="rect">
            <a:avLst/>
          </a:prstGeom>
          <a:noFill/>
          <a:ln w="9525" algn="ctr">
            <a:noFill/>
            <a:miter lim="800000"/>
            <a:headEnd/>
            <a:tailEnd/>
          </a:ln>
          <a:effectLst/>
        </p:spPr>
        <p:txBody>
          <a:bodyPr>
            <a:spAutoFit/>
          </a:bodyPr>
          <a:lstStyle/>
          <a:p>
            <a:pPr eaLnBrk="0" hangingPunct="0"/>
            <a:endParaRPr lang="en-US" dirty="0">
              <a:latin typeface="Arial" charset="0"/>
            </a:endParaRPr>
          </a:p>
        </p:txBody>
      </p:sp>
      <p:grpSp>
        <p:nvGrpSpPr>
          <p:cNvPr id="53" name="Group 53"/>
          <p:cNvGrpSpPr>
            <a:grpSpLocks/>
          </p:cNvGrpSpPr>
          <p:nvPr/>
        </p:nvGrpSpPr>
        <p:grpSpPr bwMode="auto">
          <a:xfrm rot="-1297425" flipH="1" flipV="1">
            <a:off x="1223963" y="5327923"/>
            <a:ext cx="1293812" cy="309562"/>
            <a:chOff x="2532" y="1051"/>
            <a:chExt cx="893" cy="246"/>
          </a:xfrm>
        </p:grpSpPr>
        <p:grpSp>
          <p:nvGrpSpPr>
            <p:cNvPr id="54" name="Group 54"/>
            <p:cNvGrpSpPr>
              <a:grpSpLocks/>
            </p:cNvGrpSpPr>
            <p:nvPr/>
          </p:nvGrpSpPr>
          <p:grpSpPr bwMode="auto">
            <a:xfrm>
              <a:off x="2532" y="1051"/>
              <a:ext cx="743" cy="185"/>
              <a:chOff x="1565" y="2568"/>
              <a:chExt cx="1118" cy="279"/>
            </a:xfrm>
          </p:grpSpPr>
          <p:sp>
            <p:nvSpPr>
              <p:cNvPr id="60" name="AutoShape 5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1" name="AutoShape 5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 name="AutoShape 5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3" name="AutoShape 5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55" name="Group 59"/>
            <p:cNvGrpSpPr>
              <a:grpSpLocks/>
            </p:cNvGrpSpPr>
            <p:nvPr/>
          </p:nvGrpSpPr>
          <p:grpSpPr bwMode="auto">
            <a:xfrm rot="1353540">
              <a:off x="2682" y="1111"/>
              <a:ext cx="743" cy="186"/>
              <a:chOff x="1565" y="2568"/>
              <a:chExt cx="1118" cy="279"/>
            </a:xfrm>
          </p:grpSpPr>
          <p:sp>
            <p:nvSpPr>
              <p:cNvPr id="56" name="AutoShape 6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7" name="AutoShape 6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8" name="AutoShape 6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59" name="AutoShape 6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nvGrpSpPr>
          <p:cNvPr id="64" name="Group 64"/>
          <p:cNvGrpSpPr>
            <a:grpSpLocks/>
          </p:cNvGrpSpPr>
          <p:nvPr/>
        </p:nvGrpSpPr>
        <p:grpSpPr bwMode="auto">
          <a:xfrm>
            <a:off x="2286000" y="1533525"/>
            <a:ext cx="4267200" cy="617538"/>
            <a:chOff x="1440" y="924"/>
            <a:chExt cx="2688" cy="389"/>
          </a:xfrm>
        </p:grpSpPr>
        <p:grpSp>
          <p:nvGrpSpPr>
            <p:cNvPr id="65" name="Group 65"/>
            <p:cNvGrpSpPr>
              <a:grpSpLocks/>
            </p:cNvGrpSpPr>
            <p:nvPr/>
          </p:nvGrpSpPr>
          <p:grpSpPr bwMode="auto">
            <a:xfrm>
              <a:off x="1440" y="924"/>
              <a:ext cx="2688" cy="389"/>
              <a:chOff x="1596" y="1167"/>
              <a:chExt cx="2448" cy="389"/>
            </a:xfrm>
          </p:grpSpPr>
          <p:sp>
            <p:nvSpPr>
              <p:cNvPr id="67"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endParaRPr lang="ru-RU"/>
              </a:p>
            </p:txBody>
          </p:sp>
          <p:sp>
            <p:nvSpPr>
              <p:cNvPr id="68" name="AutoShape 67"/>
              <p:cNvSpPr>
                <a:spLocks noChangeArrowheads="1"/>
              </p:cNvSpPr>
              <p:nvPr/>
            </p:nvSpPr>
            <p:spPr bwMode="gray">
              <a:xfrm>
                <a:off x="1632" y="1200"/>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endParaRPr lang="ru-RU"/>
              </a:p>
            </p:txBody>
          </p:sp>
        </p:grpSp>
        <p:sp>
          <p:nvSpPr>
            <p:cNvPr id="66" name="Rectangle 68"/>
            <p:cNvSpPr>
              <a:spLocks noChangeArrowheads="1"/>
            </p:cNvSpPr>
            <p:nvPr/>
          </p:nvSpPr>
          <p:spPr bwMode="auto">
            <a:xfrm>
              <a:off x="1662" y="1047"/>
              <a:ext cx="2241" cy="233"/>
            </a:xfrm>
            <a:prstGeom prst="rect">
              <a:avLst/>
            </a:prstGeom>
            <a:noFill/>
            <a:ln w="9525">
              <a:noFill/>
              <a:miter lim="800000"/>
              <a:headEnd/>
              <a:tailEnd/>
            </a:ln>
            <a:effectLst/>
          </p:spPr>
          <p:txBody>
            <a:bodyPr>
              <a:spAutoFit/>
            </a:bodyPr>
            <a:lstStyle/>
            <a:p>
              <a:pPr algn="ctr"/>
              <a:endParaRPr lang="ru-RU" dirty="0"/>
            </a:p>
          </p:txBody>
        </p:sp>
      </p:grpSp>
      <p:sp>
        <p:nvSpPr>
          <p:cNvPr id="69" name="Прямоугольник 68"/>
          <p:cNvSpPr/>
          <p:nvPr/>
        </p:nvSpPr>
        <p:spPr>
          <a:xfrm>
            <a:off x="3557117" y="1657628"/>
            <a:ext cx="2250937" cy="461665"/>
          </a:xfrm>
          <a:prstGeom prst="rect">
            <a:avLst/>
          </a:prstGeom>
        </p:spPr>
        <p:txBody>
          <a:bodyPr wrap="none">
            <a:spAutoFit/>
          </a:bodyPr>
          <a:lstStyle/>
          <a:p>
            <a:r>
              <a:rPr lang="ru-RU" sz="2400" b="1" dirty="0" smtClean="0">
                <a:solidFill>
                  <a:srgbClr val="FF0000"/>
                </a:solidFill>
                <a:latin typeface="Times New Roman" pitchFamily="18" charset="0"/>
                <a:cs typeface="Times New Roman" pitchFamily="18" charset="0"/>
              </a:rPr>
              <a:t>Цели рекламы</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6460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Классификация рекламы</a:t>
            </a:r>
            <a:endParaRPr lang="ru-RU" sz="3600" dirty="0">
              <a:latin typeface="Times New Roman" pitchFamily="18" charset="0"/>
              <a:cs typeface="Times New Roman" pitchFamily="18" charset="0"/>
            </a:endParaRPr>
          </a:p>
        </p:txBody>
      </p:sp>
      <p:sp>
        <p:nvSpPr>
          <p:cNvPr id="3" name="Rectangle 3"/>
          <p:cNvSpPr>
            <a:spLocks noChangeArrowheads="1"/>
          </p:cNvSpPr>
          <p:nvPr/>
        </p:nvSpPr>
        <p:spPr bwMode="gray">
          <a:xfrm rot="3419336">
            <a:off x="7265987" y="1560513"/>
            <a:ext cx="923925" cy="1003300"/>
          </a:xfrm>
          <a:prstGeom prst="rect">
            <a:avLst/>
          </a:prstGeom>
          <a:gradFill rotWithShape="1">
            <a:gsLst>
              <a:gs pos="0">
                <a:schemeClr val="accent1"/>
              </a:gs>
              <a:gs pos="100000">
                <a:schemeClr val="accent1">
                  <a:gamma/>
                  <a:shade val="46275"/>
                  <a:invGamma/>
                </a:schemeClr>
              </a:gs>
            </a:gsLst>
            <a:lin ang="5400000" scaled="1"/>
          </a:gra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ru-RU"/>
          </a:p>
        </p:txBody>
      </p:sp>
      <p:sp>
        <p:nvSpPr>
          <p:cNvPr id="5" name="Rectangle 5"/>
          <p:cNvSpPr>
            <a:spLocks noChangeArrowheads="1"/>
          </p:cNvSpPr>
          <p:nvPr/>
        </p:nvSpPr>
        <p:spPr bwMode="gray">
          <a:xfrm rot="3419336">
            <a:off x="1403241" y="2264170"/>
            <a:ext cx="940017" cy="992846"/>
          </a:xfrm>
          <a:prstGeom prst="rect">
            <a:avLst/>
          </a:prstGeom>
          <a:gradFill rotWithShape="1">
            <a:gsLst>
              <a:gs pos="0">
                <a:schemeClr val="folHlink"/>
              </a:gs>
              <a:gs pos="100000">
                <a:schemeClr val="folHlink">
                  <a:gamma/>
                  <a:shade val="46275"/>
                  <a:invGamma/>
                </a:schemeClr>
              </a:gs>
            </a:gsLst>
            <a:lin ang="5400000" scaled="1"/>
          </a:gra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pPr>
              <a:defRPr/>
            </a:pPr>
            <a:r>
              <a:rPr lang="ru-RU" b="1" dirty="0">
                <a:latin typeface="Times New Roman" pitchFamily="18" charset="0"/>
                <a:cs typeface="Times New Roman" pitchFamily="18" charset="0"/>
              </a:rPr>
              <a:t>Информативная реклама </a:t>
            </a:r>
            <a:endParaRPr lang="ru-RU" dirty="0">
              <a:latin typeface="Times New Roman" pitchFamily="18" charset="0"/>
              <a:cs typeface="Times New Roman" pitchFamily="18" charset="0"/>
            </a:endParaRPr>
          </a:p>
        </p:txBody>
      </p:sp>
      <p:sp>
        <p:nvSpPr>
          <p:cNvPr id="7" name="Rectangle 7"/>
          <p:cNvSpPr>
            <a:spLocks noChangeArrowheads="1"/>
          </p:cNvSpPr>
          <p:nvPr/>
        </p:nvSpPr>
        <p:spPr bwMode="gray">
          <a:xfrm rot="3419336">
            <a:off x="2846387" y="4173538"/>
            <a:ext cx="923925" cy="1003300"/>
          </a:xfrm>
          <a:prstGeom prst="rect">
            <a:avLst/>
          </a:prstGeom>
          <a:gradFill rotWithShape="1">
            <a:gsLst>
              <a:gs pos="0">
                <a:schemeClr val="hlink"/>
              </a:gs>
              <a:gs pos="100000">
                <a:schemeClr val="hlink">
                  <a:gamma/>
                  <a:shade val="46275"/>
                  <a:invGamma/>
                </a:schemeClr>
              </a:gs>
            </a:gsLst>
            <a:lin ang="5400000" scaled="1"/>
          </a:gra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ru-RU"/>
          </a:p>
        </p:txBody>
      </p:sp>
      <p:sp>
        <p:nvSpPr>
          <p:cNvPr id="8" name="Text Box 8"/>
          <p:cNvSpPr txBox="1">
            <a:spLocks noChangeArrowheads="1"/>
          </p:cNvSpPr>
          <p:nvPr/>
        </p:nvSpPr>
        <p:spPr bwMode="gray">
          <a:xfrm rot="19539407">
            <a:off x="2940050" y="4532313"/>
            <a:ext cx="2624949" cy="369332"/>
          </a:xfrm>
          <a:prstGeom prst="rect">
            <a:avLst/>
          </a:prstGeom>
          <a:noFill/>
          <a:ln w="9525" algn="ctr">
            <a:noFill/>
            <a:miter lim="800000"/>
            <a:headEnd/>
            <a:tailEnd/>
          </a:ln>
          <a:effectLst/>
        </p:spPr>
        <p:txBody>
          <a:bodyPr wrap="none">
            <a:spAutoFit/>
          </a:bodyPr>
          <a:lstStyle/>
          <a:p>
            <a:pPr eaLnBrk="0" hangingPunct="0"/>
            <a:r>
              <a:rPr lang="ru-RU" dirty="0">
                <a:latin typeface="Times New Roman" pitchFamily="18" charset="0"/>
                <a:cs typeface="Times New Roman" pitchFamily="18" charset="0"/>
              </a:rPr>
              <a:t>Увещевательная реклама</a:t>
            </a:r>
            <a:endParaRPr lang="en-US" b="1" dirty="0">
              <a:solidFill>
                <a:srgbClr val="FFFFFF"/>
              </a:solidFill>
              <a:latin typeface="Arial" charset="0"/>
            </a:endParaRPr>
          </a:p>
        </p:txBody>
      </p:sp>
      <p:sp>
        <p:nvSpPr>
          <p:cNvPr id="9" name="Rectangle 9"/>
          <p:cNvSpPr>
            <a:spLocks noChangeArrowheads="1"/>
          </p:cNvSpPr>
          <p:nvPr/>
        </p:nvSpPr>
        <p:spPr bwMode="gray">
          <a:xfrm rot="3419336">
            <a:off x="4916487" y="3021013"/>
            <a:ext cx="923925" cy="1003300"/>
          </a:xfrm>
          <a:prstGeom prst="rect">
            <a:avLst/>
          </a:prstGeom>
          <a:gradFill rotWithShape="1">
            <a:gsLst>
              <a:gs pos="0">
                <a:schemeClr val="accent2"/>
              </a:gs>
              <a:gs pos="100000">
                <a:schemeClr val="accent2">
                  <a:gamma/>
                  <a:shade val="46275"/>
                  <a:invGamma/>
                </a:schemeClr>
              </a:gs>
            </a:gsLst>
            <a:lin ang="5400000" scaled="1"/>
          </a:gradFill>
          <a:ln w="38100">
            <a:solidFill>
              <a:srgbClr val="FFFFFF"/>
            </a:solidFill>
            <a:miter lim="800000"/>
            <a:headEnd/>
            <a:tailEnd/>
          </a:ln>
          <a:effectLst>
            <a:outerShdw dist="77251" dir="567739" algn="ctr" rotWithShape="0">
              <a:srgbClr val="000000">
                <a:alpha val="50000"/>
              </a:srgbClr>
            </a:outerShdw>
          </a:effectLst>
        </p:spPr>
        <p:txBody>
          <a:bodyPr wrap="none" anchor="ctr"/>
          <a:lstStyle/>
          <a:p>
            <a:endParaRPr lang="ru-RU"/>
          </a:p>
        </p:txBody>
      </p:sp>
      <p:sp>
        <p:nvSpPr>
          <p:cNvPr id="10" name="Text Box 10"/>
          <p:cNvSpPr txBox="1">
            <a:spLocks noChangeArrowheads="1"/>
          </p:cNvSpPr>
          <p:nvPr/>
        </p:nvSpPr>
        <p:spPr bwMode="gray">
          <a:xfrm rot="19713598">
            <a:off x="4918590" y="3459123"/>
            <a:ext cx="2809359" cy="369332"/>
          </a:xfrm>
          <a:prstGeom prst="rect">
            <a:avLst/>
          </a:prstGeom>
          <a:noFill/>
          <a:ln w="9525" algn="ctr">
            <a:noFill/>
            <a:miter lim="800000"/>
            <a:headEnd/>
            <a:tailEnd/>
          </a:ln>
          <a:effectLst/>
        </p:spPr>
        <p:txBody>
          <a:bodyPr wrap="none">
            <a:spAutoFit/>
          </a:bodyPr>
          <a:lstStyle/>
          <a:p>
            <a:pPr eaLnBrk="0" hangingPunct="0"/>
            <a:r>
              <a:rPr lang="ru-RU" b="1" dirty="0" smtClean="0">
                <a:latin typeface="Times New Roman" pitchFamily="18" charset="0"/>
                <a:cs typeface="Times New Roman" pitchFamily="18" charset="0"/>
              </a:rPr>
              <a:t>Напоминающая реклама</a:t>
            </a:r>
            <a:endParaRPr lang="en-US" b="1" dirty="0">
              <a:latin typeface="Times New Roman" pitchFamily="18" charset="0"/>
              <a:cs typeface="Times New Roman" pitchFamily="18" charset="0"/>
            </a:endParaRPr>
          </a:p>
        </p:txBody>
      </p:sp>
      <p:sp>
        <p:nvSpPr>
          <p:cNvPr id="11" name="Text Box 11"/>
          <p:cNvSpPr txBox="1">
            <a:spLocks noChangeArrowheads="1"/>
          </p:cNvSpPr>
          <p:nvPr/>
        </p:nvSpPr>
        <p:spPr bwMode="gray">
          <a:xfrm>
            <a:off x="7104150" y="1892886"/>
            <a:ext cx="1296144" cy="338554"/>
          </a:xfrm>
          <a:prstGeom prst="rect">
            <a:avLst/>
          </a:prstGeom>
          <a:noFill/>
          <a:ln w="9525" algn="ctr">
            <a:noFill/>
            <a:miter lim="800000"/>
            <a:headEnd/>
            <a:tailEnd/>
          </a:ln>
          <a:effectLst/>
        </p:spPr>
        <p:txBody>
          <a:bodyPr wrap="square">
            <a:spAutoFit/>
          </a:bodyPr>
          <a:lstStyle/>
          <a:p>
            <a:pPr eaLnBrk="0" hangingPunct="0"/>
            <a:r>
              <a:rPr lang="ru-RU" sz="1600" b="1" dirty="0" smtClean="0">
                <a:solidFill>
                  <a:srgbClr val="FFFFFF"/>
                </a:solidFill>
                <a:latin typeface="Times New Roman" pitchFamily="18" charset="0"/>
                <a:cs typeface="Times New Roman" pitchFamily="18" charset="0"/>
              </a:rPr>
              <a:t>РЕКЛАМА</a:t>
            </a:r>
            <a:endParaRPr lang="en-US" sz="1600" b="1" dirty="0">
              <a:solidFill>
                <a:srgbClr val="FFFFFF"/>
              </a:solidFill>
              <a:latin typeface="Times New Roman" pitchFamily="18" charset="0"/>
              <a:cs typeface="Times New Roman" pitchFamily="18" charset="0"/>
            </a:endParaRPr>
          </a:p>
        </p:txBody>
      </p:sp>
      <p:sp>
        <p:nvSpPr>
          <p:cNvPr id="12" name="Line 12"/>
          <p:cNvSpPr>
            <a:spLocks noChangeShapeType="1"/>
          </p:cNvSpPr>
          <p:nvPr/>
        </p:nvSpPr>
        <p:spPr bwMode="auto">
          <a:xfrm>
            <a:off x="2209800" y="3222625"/>
            <a:ext cx="762000" cy="1066800"/>
          </a:xfrm>
          <a:prstGeom prst="line">
            <a:avLst/>
          </a:prstGeom>
          <a:noFill/>
          <a:ln w="57150" cap="rnd">
            <a:solidFill>
              <a:srgbClr val="808080"/>
            </a:solidFill>
            <a:prstDash val="sysDot"/>
            <a:round/>
            <a:headEnd/>
            <a:tailEnd/>
          </a:ln>
          <a:effectLst/>
        </p:spPr>
        <p:txBody>
          <a:bodyPr wrap="none" anchor="ctr"/>
          <a:lstStyle/>
          <a:p>
            <a:endParaRPr lang="ru-RU"/>
          </a:p>
        </p:txBody>
      </p:sp>
      <p:sp>
        <p:nvSpPr>
          <p:cNvPr id="13" name="Line 13"/>
          <p:cNvSpPr>
            <a:spLocks noChangeShapeType="1"/>
          </p:cNvSpPr>
          <p:nvPr/>
        </p:nvSpPr>
        <p:spPr bwMode="auto">
          <a:xfrm flipV="1">
            <a:off x="3810000" y="3756025"/>
            <a:ext cx="1066800" cy="609600"/>
          </a:xfrm>
          <a:prstGeom prst="line">
            <a:avLst/>
          </a:prstGeom>
          <a:noFill/>
          <a:ln w="57150" cap="rnd">
            <a:solidFill>
              <a:srgbClr val="808080"/>
            </a:solidFill>
            <a:prstDash val="sysDot"/>
            <a:round/>
            <a:headEnd/>
            <a:tailEnd/>
          </a:ln>
          <a:effectLst/>
        </p:spPr>
        <p:txBody>
          <a:bodyPr wrap="none" anchor="ctr"/>
          <a:lstStyle/>
          <a:p>
            <a:endParaRPr lang="ru-RU"/>
          </a:p>
        </p:txBody>
      </p:sp>
      <p:sp>
        <p:nvSpPr>
          <p:cNvPr id="14" name="Line 14"/>
          <p:cNvSpPr>
            <a:spLocks noChangeShapeType="1"/>
          </p:cNvSpPr>
          <p:nvPr/>
        </p:nvSpPr>
        <p:spPr bwMode="auto">
          <a:xfrm flipV="1">
            <a:off x="5943600" y="2371725"/>
            <a:ext cx="1295400" cy="774700"/>
          </a:xfrm>
          <a:prstGeom prst="line">
            <a:avLst/>
          </a:prstGeom>
          <a:noFill/>
          <a:ln w="57150" cap="rnd">
            <a:solidFill>
              <a:srgbClr val="808080"/>
            </a:solidFill>
            <a:prstDash val="sysDot"/>
            <a:round/>
            <a:headEnd/>
            <a:tailEnd/>
          </a:ln>
          <a:effectLst/>
        </p:spPr>
        <p:txBody>
          <a:bodyPr wrap="none" anchor="ctr"/>
          <a:lstStyle/>
          <a:p>
            <a:endParaRPr lang="ru-RU"/>
          </a:p>
        </p:txBody>
      </p:sp>
      <p:pic>
        <p:nvPicPr>
          <p:cNvPr id="19" name="Picture 3"/>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209673" y="3457617"/>
            <a:ext cx="1559179" cy="14324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452" y="4014502"/>
            <a:ext cx="2179739" cy="13304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392301" y="5517232"/>
            <a:ext cx="1963676" cy="1204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8678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584" y="1700808"/>
            <a:ext cx="7488064" cy="3970318"/>
          </a:xfrm>
          <a:prstGeom prst="rect">
            <a:avLst/>
          </a:prstGeom>
        </p:spPr>
        <p:txBody>
          <a:bodyPr wrap="square">
            <a:spAutoFit/>
          </a:bodyPr>
          <a:lstStyle/>
          <a:p>
            <a:pPr>
              <a:buFont typeface="Wingdings" pitchFamily="2" charset="2"/>
              <a:buNone/>
              <a:defRPr/>
            </a:pPr>
            <a:r>
              <a:rPr lang="ru-RU" altLang="ru-RU" sz="2800" b="1" dirty="0" smtClean="0">
                <a:solidFill>
                  <a:srgbClr val="00B050"/>
                </a:solidFill>
                <a:latin typeface="Times New Roman" panose="02020603050405020304" pitchFamily="18" charset="0"/>
                <a:cs typeface="Times New Roman" panose="02020603050405020304" pitchFamily="18" charset="0"/>
              </a:rPr>
              <a:t>По </a:t>
            </a:r>
            <a:r>
              <a:rPr lang="ru-RU" altLang="ru-RU" sz="2800" b="1" dirty="0">
                <a:solidFill>
                  <a:srgbClr val="00B050"/>
                </a:solidFill>
                <a:latin typeface="Times New Roman" panose="02020603050405020304" pitchFamily="18" charset="0"/>
                <a:cs typeface="Times New Roman" panose="02020603050405020304" pitchFamily="18" charset="0"/>
              </a:rPr>
              <a:t>объекту рекламы</a:t>
            </a:r>
            <a:r>
              <a:rPr lang="ru-RU" altLang="ru-RU" sz="2800" dirty="0">
                <a:solidFill>
                  <a:srgbClr val="00B050"/>
                </a:solidFill>
                <a:latin typeface="Times New Roman" panose="02020603050405020304" pitchFamily="18" charset="0"/>
                <a:cs typeface="Times New Roman" panose="02020603050405020304" pitchFamily="18" charset="0"/>
              </a:rPr>
              <a:t> </a:t>
            </a:r>
            <a:r>
              <a:rPr lang="ru-RU" altLang="ru-RU" sz="2800" dirty="0">
                <a:latin typeface="Times New Roman" panose="02020603050405020304" pitchFamily="18" charset="0"/>
                <a:cs typeface="Times New Roman" panose="02020603050405020304" pitchFamily="18" charset="0"/>
              </a:rPr>
              <a:t>принято различать:</a:t>
            </a:r>
          </a:p>
          <a:p>
            <a:pPr>
              <a:buFont typeface="Wingdings" pitchFamily="2" charset="2"/>
              <a:buNone/>
              <a:defRPr/>
            </a:pPr>
            <a:endParaRPr lang="ru-RU" alt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defRPr/>
            </a:pPr>
            <a:r>
              <a:rPr lang="ru-RU" altLang="ru-RU" sz="2800" dirty="0">
                <a:latin typeface="Times New Roman" panose="02020603050405020304" pitchFamily="18" charset="0"/>
                <a:cs typeface="Times New Roman" panose="02020603050405020304" pitchFamily="18" charset="0"/>
              </a:rPr>
              <a:t>коммерческую рекламу</a:t>
            </a:r>
            <a:r>
              <a:rPr lang="ru-RU" altLang="ru-RU" sz="2800" dirty="0" smtClean="0">
                <a:latin typeface="Times New Roman" panose="02020603050405020304" pitchFamily="18" charset="0"/>
                <a:cs typeface="Times New Roman" panose="02020603050405020304" pitchFamily="18" charset="0"/>
              </a:rPr>
              <a:t>;</a:t>
            </a:r>
            <a:endParaRPr lang="ru-RU" altLang="ru-RU"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defRPr/>
            </a:pPr>
            <a:r>
              <a:rPr lang="ru-RU" altLang="ru-RU" sz="2800" dirty="0">
                <a:latin typeface="Times New Roman" panose="02020603050405020304" pitchFamily="18" charset="0"/>
                <a:cs typeface="Times New Roman" panose="02020603050405020304" pitchFamily="18" charset="0"/>
              </a:rPr>
              <a:t>социальную рекламу, направленную на достижение благотворительных и иных общественно полезных целей, а также обеспечение интересов государства</a:t>
            </a:r>
            <a:r>
              <a:rPr lang="ru-RU" altLang="ru-RU" sz="2800" dirty="0" smtClean="0">
                <a:latin typeface="Times New Roman" panose="02020603050405020304" pitchFamily="18" charset="0"/>
                <a:cs typeface="Times New Roman" panose="02020603050405020304" pitchFamily="18" charset="0"/>
              </a:rPr>
              <a:t>;</a:t>
            </a:r>
            <a:endParaRPr lang="ru-RU" alt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defRPr/>
            </a:pPr>
            <a:r>
              <a:rPr lang="ru-RU" altLang="ru-RU" sz="2800" dirty="0">
                <a:latin typeface="Times New Roman" panose="02020603050405020304" pitchFamily="18" charset="0"/>
                <a:cs typeface="Times New Roman" panose="02020603050405020304" pitchFamily="18" charset="0"/>
              </a:rPr>
              <a:t>политическую рекламу (в том   числе, предвыборную).</a:t>
            </a:r>
          </a:p>
        </p:txBody>
      </p:sp>
      <p:pic>
        <p:nvPicPr>
          <p:cNvPr id="2" name="Рисунок 1"/>
          <p:cNvPicPr>
            <a:picLocks noChangeAspect="1"/>
          </p:cNvPicPr>
          <p:nvPr/>
        </p:nvPicPr>
        <p:blipFill>
          <a:blip r:embed="rId2"/>
          <a:stretch>
            <a:fillRect/>
          </a:stretch>
        </p:blipFill>
        <p:spPr>
          <a:xfrm>
            <a:off x="6714293" y="0"/>
            <a:ext cx="2419430" cy="1556792"/>
          </a:xfrm>
          <a:prstGeom prst="rect">
            <a:avLst/>
          </a:prstGeom>
        </p:spPr>
      </p:pic>
    </p:spTree>
    <p:extLst>
      <p:ext uri="{BB962C8B-B14F-4D97-AF65-F5344CB8AC3E}">
        <p14:creationId xmlns:p14="http://schemas.microsoft.com/office/powerpoint/2010/main" val="1812284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988840"/>
            <a:ext cx="7920112" cy="3046988"/>
          </a:xfrm>
          <a:prstGeom prst="rect">
            <a:avLst/>
          </a:prstGeom>
        </p:spPr>
        <p:txBody>
          <a:bodyPr wrap="square">
            <a:spAutoFit/>
          </a:bodyPr>
          <a:lstStyle/>
          <a:p>
            <a:r>
              <a:rPr lang="ru-RU"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ru-RU" b="1" dirty="0">
                <a:latin typeface="Times New Roman" pitchFamily="18" charset="0"/>
                <a:cs typeface="Times New Roman" pitchFamily="18" charset="0"/>
              </a:rPr>
              <a:t>Заполнить схему «Роль рекламы в современной экономике».</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Существительное: </a:t>
            </a:r>
            <a:r>
              <a:rPr lang="ru-RU" b="1" dirty="0">
                <a:latin typeface="Times New Roman" pitchFamily="18" charset="0"/>
                <a:cs typeface="Times New Roman" pitchFamily="18" charset="0"/>
              </a:rPr>
              <a:t>Деньги</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2. Описание темы: </a:t>
            </a:r>
            <a:r>
              <a:rPr lang="ru-RU" b="1" dirty="0">
                <a:latin typeface="Times New Roman" pitchFamily="18" charset="0"/>
                <a:cs typeface="Times New Roman" pitchFamily="18" charset="0"/>
              </a:rPr>
              <a:t>2 прилагательных</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__________________________________</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3.Описание действия: </a:t>
            </a:r>
            <a:r>
              <a:rPr lang="ru-RU" b="1" dirty="0">
                <a:latin typeface="Times New Roman" pitchFamily="18" charset="0"/>
                <a:cs typeface="Times New Roman" pitchFamily="18" charset="0"/>
              </a:rPr>
              <a:t>3 глагола</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______________________________________</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4. Отношение к теме: </a:t>
            </a:r>
            <a:r>
              <a:rPr lang="ru-RU" b="1" dirty="0">
                <a:latin typeface="Times New Roman" pitchFamily="18" charset="0"/>
                <a:cs typeface="Times New Roman" pitchFamily="18" charset="0"/>
              </a:rPr>
              <a:t>фраза из 5 слов (предложение, цитата</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_____________</a:t>
            </a:r>
            <a:endParaRPr lang="ru-RU" dirty="0">
              <a:latin typeface="Times New Roman" pitchFamily="18" charset="0"/>
              <a:cs typeface="Times New Roman" pitchFamily="18" charset="0"/>
            </a:endParaRPr>
          </a:p>
          <a:p>
            <a:r>
              <a:rPr lang="ru-RU" dirty="0" smtClean="0">
                <a:latin typeface="Times New Roman" pitchFamily="18" charset="0"/>
                <a:cs typeface="Times New Roman" pitchFamily="18" charset="0"/>
              </a:rPr>
              <a:t>___________________________________________________________________</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5. Суть темы: </a:t>
            </a:r>
            <a:r>
              <a:rPr lang="ru-RU" b="1" dirty="0">
                <a:latin typeface="Times New Roman" pitchFamily="18" charset="0"/>
                <a:cs typeface="Times New Roman" pitchFamily="18" charset="0"/>
              </a:rPr>
              <a:t>1 слово (синоним)</a:t>
            </a:r>
            <a:r>
              <a:rPr lang="ru-RU" dirty="0">
                <a:latin typeface="Times New Roman" pitchFamily="18" charset="0"/>
                <a:cs typeface="Times New Roman" pitchFamily="18" charset="0"/>
              </a:rPr>
              <a:t>_____________________________________________</a:t>
            </a:r>
          </a:p>
          <a:p>
            <a:r>
              <a:rPr lang="ru-RU" sz="3200" dirty="0"/>
              <a:t> </a:t>
            </a:r>
          </a:p>
        </p:txBody>
      </p:sp>
      <p:sp>
        <p:nvSpPr>
          <p:cNvPr id="2" name="Прямоугольник 1"/>
          <p:cNvSpPr/>
          <p:nvPr/>
        </p:nvSpPr>
        <p:spPr>
          <a:xfrm>
            <a:off x="2627784" y="332656"/>
            <a:ext cx="5687864" cy="1200329"/>
          </a:xfrm>
          <a:prstGeom prst="rect">
            <a:avLst/>
          </a:prstGeom>
        </p:spPr>
        <p:txBody>
          <a:bodyPr wrap="square">
            <a:spAutoFit/>
          </a:bodyPr>
          <a:lstStyle/>
          <a:p>
            <a:r>
              <a:rPr lang="ru-RU" sz="2400" b="1" dirty="0">
                <a:solidFill>
                  <a:schemeClr val="accent2">
                    <a:lumMod val="20000"/>
                    <a:lumOff val="80000"/>
                  </a:schemeClr>
                </a:solidFill>
                <a:latin typeface="Times New Roman" pitchFamily="18" charset="0"/>
                <a:cs typeface="Times New Roman" pitchFamily="18" charset="0"/>
              </a:rPr>
              <a:t>Заполнение синквейна:</a:t>
            </a:r>
            <a:endParaRPr lang="ru-RU" sz="2400" dirty="0">
              <a:solidFill>
                <a:schemeClr val="accent2">
                  <a:lumMod val="20000"/>
                  <a:lumOff val="80000"/>
                </a:schemeClr>
              </a:solidFill>
              <a:latin typeface="Times New Roman" pitchFamily="18" charset="0"/>
              <a:cs typeface="Times New Roman" pitchFamily="18" charset="0"/>
            </a:endParaRPr>
          </a:p>
          <a:p>
            <a:r>
              <a:rPr lang="ru-RU" sz="2400" b="1" dirty="0">
                <a:solidFill>
                  <a:schemeClr val="accent2">
                    <a:lumMod val="20000"/>
                    <a:lumOff val="80000"/>
                  </a:schemeClr>
                </a:solidFill>
                <a:latin typeface="Times New Roman" pitchFamily="18" charset="0"/>
                <a:cs typeface="Times New Roman" pitchFamily="18" charset="0"/>
              </a:rPr>
              <a:t>Синквейн – это анализ информации в лаконичной форме.</a:t>
            </a:r>
            <a:endParaRPr lang="ru-RU" sz="2400" dirty="0">
              <a:solidFill>
                <a:schemeClr val="accent2">
                  <a:lumMod val="20000"/>
                  <a:lumOff val="80000"/>
                </a:schemeClr>
              </a:solidFill>
              <a:latin typeface="Times New Roman" pitchFamily="18" charset="0"/>
              <a:cs typeface="Times New Roman" pitchFamily="18" charset="0"/>
            </a:endParaRPr>
          </a:p>
        </p:txBody>
      </p:sp>
      <p:pic>
        <p:nvPicPr>
          <p:cNvPr id="3" name="Рисунок 2"/>
          <p:cNvPicPr>
            <a:picLocks noChangeAspect="1"/>
          </p:cNvPicPr>
          <p:nvPr/>
        </p:nvPicPr>
        <p:blipFill>
          <a:blip r:embed="rId2"/>
          <a:stretch>
            <a:fillRect/>
          </a:stretch>
        </p:blipFill>
        <p:spPr>
          <a:xfrm>
            <a:off x="-108520" y="4697572"/>
            <a:ext cx="2232248" cy="2232248"/>
          </a:xfrm>
          <a:prstGeom prst="rect">
            <a:avLst/>
          </a:prstGeom>
          <a:ln>
            <a:noFill/>
          </a:ln>
          <a:effectLst>
            <a:softEdge rad="112500"/>
          </a:effectLst>
        </p:spPr>
      </p:pic>
    </p:spTree>
    <p:extLst>
      <p:ext uri="{BB962C8B-B14F-4D97-AF65-F5344CB8AC3E}">
        <p14:creationId xmlns:p14="http://schemas.microsoft.com/office/powerpoint/2010/main" val="2787008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404664"/>
            <a:ext cx="6912768" cy="1143000"/>
          </a:xfrm>
        </p:spPr>
        <p:txBody>
          <a:bodyPr>
            <a:noAutofit/>
          </a:bodyPr>
          <a:lstStyle/>
          <a:p>
            <a:pPr algn="ctr"/>
            <a:r>
              <a:rPr lang="ru-RU" sz="2800" dirty="0" smtClean="0">
                <a:solidFill>
                  <a:srgbClr val="00B0F0"/>
                </a:solidFill>
                <a:effectLst/>
                <a:latin typeface="Times New Roman" pitchFamily="18" charset="0"/>
                <a:cs typeface="Times New Roman" pitchFamily="18" charset="0"/>
              </a:rPr>
              <a:t>                                             </a:t>
            </a:r>
            <a:br>
              <a:rPr lang="ru-RU" sz="2800" dirty="0" smtClean="0">
                <a:solidFill>
                  <a:srgbClr val="00B0F0"/>
                </a:solidFill>
                <a:effectLst/>
                <a:latin typeface="Times New Roman" pitchFamily="18" charset="0"/>
                <a:cs typeface="Times New Roman" pitchFamily="18" charset="0"/>
              </a:rPr>
            </a:br>
            <a:r>
              <a:rPr lang="ru-RU" sz="2800" dirty="0">
                <a:solidFill>
                  <a:srgbClr val="00B0F0"/>
                </a:solidFill>
                <a:effectLst/>
                <a:latin typeface="Times New Roman" pitchFamily="18" charset="0"/>
                <a:cs typeface="Times New Roman" pitchFamily="18" charset="0"/>
              </a:rPr>
              <a:t/>
            </a:r>
            <a:br>
              <a:rPr lang="ru-RU" sz="2800" dirty="0">
                <a:solidFill>
                  <a:srgbClr val="00B0F0"/>
                </a:solidFill>
                <a:effectLst/>
                <a:latin typeface="Times New Roman" pitchFamily="18" charset="0"/>
                <a:cs typeface="Times New Roman" pitchFamily="18" charset="0"/>
              </a:rPr>
            </a:br>
            <a:r>
              <a:rPr lang="ru-RU" sz="2800" dirty="0" smtClean="0">
                <a:solidFill>
                  <a:srgbClr val="00B0F0"/>
                </a:solidFill>
                <a:effectLst/>
                <a:latin typeface="Times New Roman" pitchFamily="18" charset="0"/>
                <a:cs typeface="Times New Roman" pitchFamily="18" charset="0"/>
              </a:rPr>
              <a:t/>
            </a:r>
            <a:br>
              <a:rPr lang="ru-RU" sz="2800" dirty="0" smtClean="0">
                <a:solidFill>
                  <a:srgbClr val="00B0F0"/>
                </a:solidFill>
                <a:effectLst/>
                <a:latin typeface="Times New Roman" pitchFamily="18" charset="0"/>
                <a:cs typeface="Times New Roman" pitchFamily="18" charset="0"/>
              </a:rPr>
            </a:br>
            <a:r>
              <a:rPr lang="ru-RU" sz="2800" dirty="0">
                <a:solidFill>
                  <a:srgbClr val="00B0F0"/>
                </a:solidFill>
                <a:effectLst/>
                <a:latin typeface="Times New Roman" pitchFamily="18" charset="0"/>
                <a:cs typeface="Times New Roman" pitchFamily="18" charset="0"/>
              </a:rPr>
              <a:t/>
            </a:r>
            <a:br>
              <a:rPr lang="ru-RU" sz="2800" dirty="0">
                <a:solidFill>
                  <a:srgbClr val="00B0F0"/>
                </a:solidFill>
                <a:effectLst/>
                <a:latin typeface="Times New Roman" pitchFamily="18" charset="0"/>
                <a:cs typeface="Times New Roman" pitchFamily="18" charset="0"/>
              </a:rPr>
            </a:br>
            <a:r>
              <a:rPr lang="ru-RU" sz="2800" dirty="0" smtClean="0">
                <a:solidFill>
                  <a:srgbClr val="00B0F0"/>
                </a:solidFill>
                <a:effectLst/>
                <a:latin typeface="Times New Roman" pitchFamily="18" charset="0"/>
                <a:cs typeface="Times New Roman" pitchFamily="18" charset="0"/>
              </a:rPr>
              <a:t/>
            </a:r>
            <a:br>
              <a:rPr lang="ru-RU" sz="2800" dirty="0" smtClean="0">
                <a:solidFill>
                  <a:srgbClr val="00B0F0"/>
                </a:solidFill>
                <a:effectLst/>
                <a:latin typeface="Times New Roman" pitchFamily="18" charset="0"/>
                <a:cs typeface="Times New Roman" pitchFamily="18" charset="0"/>
              </a:rPr>
            </a:br>
            <a:r>
              <a:rPr lang="ru-RU" sz="2800" dirty="0">
                <a:solidFill>
                  <a:srgbClr val="00B0F0"/>
                </a:solidFill>
                <a:effectLst/>
                <a:latin typeface="Times New Roman" pitchFamily="18" charset="0"/>
                <a:cs typeface="Times New Roman" pitchFamily="18" charset="0"/>
              </a:rPr>
              <a:t/>
            </a:r>
            <a:br>
              <a:rPr lang="ru-RU" sz="2800" dirty="0">
                <a:solidFill>
                  <a:srgbClr val="00B0F0"/>
                </a:solidFill>
                <a:effectLst/>
                <a:latin typeface="Times New Roman" pitchFamily="18" charset="0"/>
                <a:cs typeface="Times New Roman" pitchFamily="18" charset="0"/>
              </a:rPr>
            </a:br>
            <a:r>
              <a:rPr lang="ru-RU" sz="2800" dirty="0" smtClean="0">
                <a:solidFill>
                  <a:srgbClr val="00B0F0"/>
                </a:solidFill>
                <a:effectLst/>
                <a:latin typeface="Times New Roman" pitchFamily="18" charset="0"/>
                <a:cs typeface="Times New Roman" pitchFamily="18" charset="0"/>
              </a:rPr>
              <a:t/>
            </a:r>
            <a:br>
              <a:rPr lang="ru-RU" sz="2800" dirty="0" smtClean="0">
                <a:solidFill>
                  <a:srgbClr val="00B0F0"/>
                </a:solidFill>
                <a:effectLst/>
                <a:latin typeface="Times New Roman" pitchFamily="18" charset="0"/>
                <a:cs typeface="Times New Roman" pitchFamily="18" charset="0"/>
              </a:rPr>
            </a:br>
            <a:r>
              <a:rPr lang="ru-RU" sz="2800" dirty="0">
                <a:solidFill>
                  <a:srgbClr val="00B0F0"/>
                </a:solidFill>
                <a:effectLst/>
                <a:latin typeface="Times New Roman" pitchFamily="18" charset="0"/>
                <a:cs typeface="Times New Roman" pitchFamily="18" charset="0"/>
              </a:rPr>
              <a:t/>
            </a:r>
            <a:br>
              <a:rPr lang="ru-RU" sz="2800" dirty="0">
                <a:solidFill>
                  <a:srgbClr val="00B0F0"/>
                </a:solidFill>
                <a:effectLst/>
                <a:latin typeface="Times New Roman" pitchFamily="18" charset="0"/>
                <a:cs typeface="Times New Roman" pitchFamily="18" charset="0"/>
              </a:rPr>
            </a:br>
            <a:r>
              <a:rPr lang="ru-RU" sz="2800" dirty="0" smtClean="0">
                <a:solidFill>
                  <a:srgbClr val="00B0F0"/>
                </a:solidFill>
                <a:effectLst/>
                <a:latin typeface="Times New Roman" pitchFamily="18" charset="0"/>
                <a:cs typeface="Times New Roman" pitchFamily="18" charset="0"/>
              </a:rPr>
              <a:t/>
            </a:r>
            <a:br>
              <a:rPr lang="ru-RU" sz="2800" dirty="0" smtClean="0">
                <a:solidFill>
                  <a:srgbClr val="00B0F0"/>
                </a:solidFill>
                <a:effectLst/>
                <a:latin typeface="Times New Roman" pitchFamily="18" charset="0"/>
                <a:cs typeface="Times New Roman" pitchFamily="18" charset="0"/>
              </a:rPr>
            </a:b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endParaRPr lang="ru-RU" sz="2800" dirty="0">
              <a:solidFill>
                <a:srgbClr val="C00000"/>
              </a:solidFill>
              <a:effectLst/>
              <a:latin typeface="Times New Roman" pitchFamily="18" charset="0"/>
              <a:ea typeface="Ebrima" pitchFamily="2" charset="0"/>
              <a:cs typeface="Times New Roman" pitchFamily="18" charset="0"/>
            </a:endParaRPr>
          </a:p>
        </p:txBody>
      </p:sp>
      <p:sp>
        <p:nvSpPr>
          <p:cNvPr id="3" name="Прямоугольник 2"/>
          <p:cNvSpPr/>
          <p:nvPr/>
        </p:nvSpPr>
        <p:spPr>
          <a:xfrm>
            <a:off x="323528" y="1988840"/>
            <a:ext cx="8352928" cy="1384995"/>
          </a:xfrm>
          <a:prstGeom prst="rect">
            <a:avLst/>
          </a:prstGeom>
        </p:spPr>
        <p:txBody>
          <a:bodyPr wrap="square">
            <a:spAutoFit/>
          </a:bodyPr>
          <a:lstStyle/>
          <a:p>
            <a:r>
              <a:rPr lang="ru-RU" sz="2800" dirty="0">
                <a:latin typeface="Times New Roman" pitchFamily="18" charset="0"/>
                <a:cs typeface="Times New Roman" pitchFamily="18" charset="0"/>
              </a:rPr>
              <a:t>Проверим, насколько хорошо вы усвоили новые знания. Выполните задания 3-5 рубрики «В классе и дома» на с. 104 учебника.</a:t>
            </a:r>
          </a:p>
        </p:txBody>
      </p:sp>
      <p:sp>
        <p:nvSpPr>
          <p:cNvPr id="4" name="Прямоугольник 3"/>
          <p:cNvSpPr/>
          <p:nvPr/>
        </p:nvSpPr>
        <p:spPr>
          <a:xfrm>
            <a:off x="2771800" y="260648"/>
            <a:ext cx="5760640" cy="1231106"/>
          </a:xfrm>
          <a:prstGeom prst="rect">
            <a:avLst/>
          </a:prstGeom>
        </p:spPr>
        <p:txBody>
          <a:bodyPr wrap="square">
            <a:spAutoFit/>
          </a:bodyPr>
          <a:lstStyle/>
          <a:p>
            <a:r>
              <a:rPr lang="ru-RU" b="1" dirty="0"/>
              <a:t> </a:t>
            </a:r>
            <a:endParaRPr lang="ru-RU" dirty="0"/>
          </a:p>
          <a:p>
            <a:r>
              <a:rPr lang="en-US" sz="2800" b="1" dirty="0">
                <a:solidFill>
                  <a:srgbClr val="0000FF"/>
                </a:solidFill>
                <a:latin typeface="Times New Roman" pitchFamily="18" charset="0"/>
                <a:cs typeface="Times New Roman" pitchFamily="18" charset="0"/>
              </a:rPr>
              <a:t>V</a:t>
            </a:r>
            <a:r>
              <a:rPr lang="ru-RU" sz="2800" b="1" dirty="0">
                <a:solidFill>
                  <a:srgbClr val="0000FF"/>
                </a:solidFill>
                <a:latin typeface="Times New Roman" pitchFamily="18" charset="0"/>
                <a:cs typeface="Times New Roman" pitchFamily="18" charset="0"/>
              </a:rPr>
              <a:t>. Первичная проверка понимания</a:t>
            </a:r>
          </a:p>
        </p:txBody>
      </p:sp>
      <p:pic>
        <p:nvPicPr>
          <p:cNvPr id="5" name="Рисунок 4"/>
          <p:cNvPicPr>
            <a:picLocks noChangeAspect="1"/>
          </p:cNvPicPr>
          <p:nvPr/>
        </p:nvPicPr>
        <p:blipFill>
          <a:blip r:embed="rId2"/>
          <a:stretch>
            <a:fillRect/>
          </a:stretch>
        </p:blipFill>
        <p:spPr>
          <a:xfrm>
            <a:off x="-180528" y="3645024"/>
            <a:ext cx="3311450" cy="3311450"/>
          </a:xfrm>
          <a:prstGeom prst="rect">
            <a:avLst/>
          </a:prstGeom>
        </p:spPr>
      </p:pic>
    </p:spTree>
    <p:extLst>
      <p:ext uri="{BB962C8B-B14F-4D97-AF65-F5344CB8AC3E}">
        <p14:creationId xmlns:p14="http://schemas.microsoft.com/office/powerpoint/2010/main" val="1970085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a:xfrm>
            <a:off x="251520" y="-603448"/>
            <a:ext cx="8784976" cy="5256584"/>
          </a:xfrm>
        </p:spPr>
        <p:txBody>
          <a:bodyPr>
            <a:normAutofit fontScale="90000"/>
          </a:bodyPr>
          <a:lstStyle/>
          <a:p>
            <a:pPr lvl="0"/>
            <a:r>
              <a:rPr lang="ru-RU" sz="4000" dirty="0" smtClean="0">
                <a:solidFill>
                  <a:srgbClr val="00B0F0"/>
                </a:solidFill>
                <a:latin typeface="Times New Roman" pitchFamily="18" charset="0"/>
                <a:cs typeface="Times New Roman" pitchFamily="18" charset="0"/>
              </a:rPr>
              <a:t>     </a:t>
            </a:r>
            <a:br>
              <a:rPr lang="ru-RU" sz="4000" dirty="0" smtClean="0">
                <a:solidFill>
                  <a:srgbClr val="00B0F0"/>
                </a:solidFill>
                <a:latin typeface="Times New Roman" pitchFamily="18" charset="0"/>
                <a:cs typeface="Times New Roman" pitchFamily="18" charset="0"/>
              </a:rPr>
            </a:br>
            <a:r>
              <a:rPr lang="ru-RU" sz="4000" dirty="0">
                <a:solidFill>
                  <a:srgbClr val="00B0F0"/>
                </a:solidFill>
                <a:latin typeface="Times New Roman" pitchFamily="18" charset="0"/>
                <a:cs typeface="Times New Roman" pitchFamily="18" charset="0"/>
              </a:rPr>
              <a:t/>
            </a:r>
            <a:br>
              <a:rPr lang="ru-RU" sz="4000" dirty="0">
                <a:solidFill>
                  <a:srgbClr val="00B0F0"/>
                </a:solidFill>
                <a:latin typeface="Times New Roman" pitchFamily="18" charset="0"/>
                <a:cs typeface="Times New Roman" pitchFamily="18" charset="0"/>
              </a:rPr>
            </a:br>
            <a:r>
              <a:rPr lang="ru-RU" sz="2200" dirty="0" smtClean="0">
                <a:solidFill>
                  <a:srgbClr val="002060"/>
                </a:solidFill>
                <a:latin typeface="Times New Roman" pitchFamily="18" charset="0"/>
                <a:cs typeface="Times New Roman" pitchFamily="18" charset="0"/>
              </a:rPr>
              <a:t>     </a:t>
            </a:r>
            <a:r>
              <a:rPr lang="en-US" sz="2200" dirty="0" smtClean="0">
                <a:solidFill>
                  <a:srgbClr val="0000FF"/>
                </a:solidFill>
                <a:effectLst/>
                <a:latin typeface="Times New Roman" pitchFamily="18" charset="0"/>
                <a:cs typeface="Times New Roman" pitchFamily="18" charset="0"/>
              </a:rPr>
              <a:t>I</a:t>
            </a:r>
            <a:r>
              <a:rPr lang="ru-RU" sz="2200" dirty="0">
                <a:solidFill>
                  <a:srgbClr val="0000FF"/>
                </a:solidFill>
                <a:effectLst/>
                <a:latin typeface="Times New Roman" pitchFamily="18" charset="0"/>
                <a:cs typeface="Times New Roman" pitchFamily="18" charset="0"/>
              </a:rPr>
              <a:t>. Организационный этап</a:t>
            </a:r>
            <a:r>
              <a:rPr lang="ru-RU" sz="2200" dirty="0" smtClean="0">
                <a:solidFill>
                  <a:srgbClr val="0000FF"/>
                </a:solidFill>
                <a:effectLst/>
                <a:latin typeface="Times New Roman" pitchFamily="18" charset="0"/>
                <a:cs typeface="Times New Roman" pitchFamily="18" charset="0"/>
              </a:rPr>
              <a:t>. </a:t>
            </a:r>
            <a:br>
              <a:rPr lang="ru-RU" sz="2200" dirty="0" smtClean="0">
                <a:solidFill>
                  <a:srgbClr val="0000FF"/>
                </a:solidFill>
                <a:effectLst/>
                <a:latin typeface="Times New Roman" pitchFamily="18" charset="0"/>
                <a:cs typeface="Times New Roman" pitchFamily="18" charset="0"/>
              </a:rPr>
            </a:br>
            <a:r>
              <a:rPr lang="ru-RU" sz="2200" dirty="0" smtClean="0">
                <a:solidFill>
                  <a:srgbClr val="0000FF"/>
                </a:solidFill>
                <a:effectLst/>
                <a:latin typeface="Times New Roman" pitchFamily="18" charset="0"/>
                <a:cs typeface="Times New Roman" pitchFamily="18" charset="0"/>
              </a:rPr>
              <a:t>                        </a:t>
            </a:r>
            <a:r>
              <a:rPr lang="en-US" sz="2200" dirty="0" smtClean="0">
                <a:solidFill>
                  <a:srgbClr val="0000FF"/>
                </a:solidFill>
                <a:effectLst/>
                <a:latin typeface="Times New Roman" pitchFamily="18" charset="0"/>
                <a:cs typeface="Times New Roman" pitchFamily="18" charset="0"/>
              </a:rPr>
              <a:t>II</a:t>
            </a:r>
            <a:r>
              <a:rPr lang="ru-RU" sz="2200" dirty="0">
                <a:solidFill>
                  <a:srgbClr val="0000FF"/>
                </a:solidFill>
                <a:effectLst/>
                <a:latin typeface="Times New Roman" pitchFamily="18" charset="0"/>
                <a:cs typeface="Times New Roman" pitchFamily="18" charset="0"/>
              </a:rPr>
              <a:t>. Постановка цели и задач урока. Мотивация учебной деятельности учащихся. </a:t>
            </a:r>
            <a:r>
              <a:rPr lang="ru-RU" sz="2700" dirty="0">
                <a:solidFill>
                  <a:srgbClr val="0000FF"/>
                </a:solidFill>
                <a:effectLst/>
                <a:latin typeface="Times New Roman" pitchFamily="18" charset="0"/>
                <a:cs typeface="Times New Roman" pitchFamily="18" charset="0"/>
              </a:rPr>
              <a:t/>
            </a:r>
            <a:br>
              <a:rPr lang="ru-RU" sz="2700" dirty="0">
                <a:solidFill>
                  <a:srgbClr val="0000FF"/>
                </a:solidFill>
                <a:effectLst/>
                <a:latin typeface="Times New Roman" pitchFamily="18" charset="0"/>
                <a:cs typeface="Times New Roman" pitchFamily="18" charset="0"/>
              </a:rPr>
            </a:br>
            <a:r>
              <a:rPr lang="ru-RU" sz="2700" dirty="0" smtClean="0">
                <a:solidFill>
                  <a:srgbClr val="0000FF"/>
                </a:solidFill>
                <a:effectLst/>
                <a:latin typeface="Times New Roman" pitchFamily="18" charset="0"/>
                <a:cs typeface="Times New Roman" pitchFamily="18" charset="0"/>
              </a:rPr>
              <a:t/>
            </a:r>
            <a:br>
              <a:rPr lang="ru-RU" sz="2700" dirty="0" smtClean="0">
                <a:solidFill>
                  <a:srgbClr val="0000FF"/>
                </a:solidFill>
                <a:effectLst/>
                <a:latin typeface="Times New Roman" pitchFamily="18" charset="0"/>
                <a:cs typeface="Times New Roman" pitchFamily="18" charset="0"/>
              </a:rPr>
            </a:br>
            <a:r>
              <a:rPr lang="ru-RU" sz="1800" b="0" dirty="0" smtClean="0">
                <a:effectLst/>
                <a:latin typeface="Times New Roman" pitchFamily="18" charset="0"/>
                <a:cs typeface="Times New Roman" pitchFamily="18" charset="0"/>
              </a:rPr>
              <a:t>В </a:t>
            </a:r>
            <a:r>
              <a:rPr lang="ru-RU" sz="1800" b="0" dirty="0">
                <a:effectLst/>
                <a:latin typeface="Times New Roman" pitchFamily="18" charset="0"/>
                <a:cs typeface="Times New Roman" pitchFamily="18" charset="0"/>
              </a:rPr>
              <a:t>1920-х гг. крупная обувная компания в целях расширения рынка сбыта решила отправить своего старейшего агента в одну отсталую африканскую страну.</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Агент был поражен — большинство африканцев ходили босиком. Немного поразмыслив, он пришел к выводу, что из-за особых климатических условий и материального положения люди не испытывают потребности в приобретении обуви. В телеграмме, адресованной руководству компании, он написал: «Забирайте меня отсюда, здесь все ходят босиком».</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Через некоторое время совет директоров обувной компании предпринял еще одну попытку расширить рынок сбыта. Но на этот раз решено было направить новичка, не имеющего практически никакого опыта в торговле, но обладающего огромным энтузиазмом.</a:t>
            </a:r>
            <a:br>
              <a:rPr lang="ru-RU" sz="1800" b="0" dirty="0">
                <a:effectLst/>
                <a:latin typeface="Times New Roman" pitchFamily="18" charset="0"/>
                <a:cs typeface="Times New Roman" pitchFamily="18" charset="0"/>
              </a:rPr>
            </a:br>
            <a:r>
              <a:rPr lang="ru-RU" sz="1800" b="0" dirty="0">
                <a:effectLst/>
                <a:latin typeface="Times New Roman" pitchFamily="18" charset="0"/>
                <a:cs typeface="Times New Roman" pitchFamily="18" charset="0"/>
              </a:rPr>
              <a:t>Через некоторое время руководство компании получило телеграмму: «Высылайте все, что у вас есть, здесь все ходят босиком».</a:t>
            </a:r>
            <a:r>
              <a:rPr lang="ru-RU" sz="2800" b="0" dirty="0">
                <a:effectLst/>
              </a:rPr>
              <a:t/>
            </a:r>
            <a:br>
              <a:rPr lang="ru-RU" sz="2800" b="0" dirty="0">
                <a:effectLst/>
              </a:rPr>
            </a:br>
            <a:r>
              <a:rPr lang="ru-RU" sz="1600" dirty="0">
                <a:effectLst/>
                <a:latin typeface="Times New Roman" pitchFamily="18" charset="0"/>
                <a:cs typeface="Times New Roman" pitchFamily="18" charset="0"/>
              </a:rPr>
              <a:t>О чем эта история</a:t>
            </a:r>
            <a:r>
              <a:rPr lang="ru-RU" sz="1600" dirty="0" smtClean="0">
                <a:effectLst/>
                <a:latin typeface="Times New Roman" pitchFamily="18" charset="0"/>
                <a:cs typeface="Times New Roman" pitchFamily="18" charset="0"/>
              </a:rPr>
              <a:t>?- </a:t>
            </a:r>
            <a:r>
              <a:rPr lang="ru-RU" sz="1600" dirty="0">
                <a:effectLst/>
                <a:latin typeface="Times New Roman" pitchFamily="18" charset="0"/>
                <a:cs typeface="Times New Roman" pitchFamily="18" charset="0"/>
              </a:rPr>
              <a:t>Какие экономические действия вы здесь увидели?</a:t>
            </a:r>
            <a:br>
              <a:rPr lang="ru-RU" sz="1600" dirty="0">
                <a:effectLst/>
                <a:latin typeface="Times New Roman" pitchFamily="18" charset="0"/>
                <a:cs typeface="Times New Roman" pitchFamily="18" charset="0"/>
              </a:rPr>
            </a:br>
            <a:endParaRPr lang="ru-RU" sz="3100" dirty="0">
              <a:effectLst/>
              <a:latin typeface="Times New Roman" pitchFamily="18" charset="0"/>
              <a:cs typeface="Times New Roman"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58994"/>
            <a:ext cx="2555776" cy="1807013"/>
          </a:xfrm>
          <a:prstGeom prst="rect">
            <a:avLst/>
          </a:prstGeom>
          <a:ln>
            <a:noFill/>
          </a:ln>
          <a:effectLst>
            <a:softEdge rad="112500"/>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4504910"/>
            <a:ext cx="2592288" cy="2377188"/>
          </a:xfrm>
          <a:prstGeom prst="rect">
            <a:avLst/>
          </a:prstGeom>
          <a:ln>
            <a:noFill/>
          </a:ln>
          <a:effectLst>
            <a:softEdge rad="112500"/>
          </a:effectLst>
        </p:spPr>
      </p:pic>
    </p:spTree>
    <p:extLst>
      <p:ext uri="{BB962C8B-B14F-4D97-AF65-F5344CB8AC3E}">
        <p14:creationId xmlns:p14="http://schemas.microsoft.com/office/powerpoint/2010/main" val="1215805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rgbClr val="0000FF"/>
                </a:solidFill>
                <a:effectLst/>
                <a:latin typeface="Times New Roman" pitchFamily="18" charset="0"/>
                <a:cs typeface="Times New Roman" pitchFamily="18" charset="0"/>
              </a:rPr>
              <a:t>VI</a:t>
            </a:r>
            <a:r>
              <a:rPr lang="ru-RU" dirty="0">
                <a:solidFill>
                  <a:srgbClr val="0000FF"/>
                </a:solidFill>
                <a:effectLst/>
                <a:latin typeface="Times New Roman" pitchFamily="18" charset="0"/>
                <a:cs typeface="Times New Roman" pitchFamily="18" charset="0"/>
              </a:rPr>
              <a:t>. Первичное закрепление.</a:t>
            </a:r>
            <a:endParaRPr lang="ru-RU" dirty="0">
              <a:solidFill>
                <a:srgbClr val="0000FF"/>
              </a:solidFill>
            </a:endParaRPr>
          </a:p>
        </p:txBody>
      </p:sp>
      <p:sp>
        <p:nvSpPr>
          <p:cNvPr id="3" name="Содержимое 2"/>
          <p:cNvSpPr>
            <a:spLocks noGrp="1"/>
          </p:cNvSpPr>
          <p:nvPr>
            <p:ph idx="1"/>
          </p:nvPr>
        </p:nvSpPr>
        <p:spPr/>
        <p:txBody>
          <a:bodyPr>
            <a:normAutofit fontScale="85000" lnSpcReduction="20000"/>
          </a:bodyPr>
          <a:lstStyle/>
          <a:p>
            <a:r>
              <a:rPr lang="ru-RU" dirty="0" smtClean="0">
                <a:latin typeface="Times New Roman" pitchFamily="18" charset="0"/>
                <a:cs typeface="Times New Roman" pitchFamily="18" charset="0"/>
              </a:rPr>
              <a:t>Заполните </a:t>
            </a:r>
            <a:r>
              <a:rPr lang="ru-RU" dirty="0">
                <a:latin typeface="Times New Roman" pitchFamily="18" charset="0"/>
                <a:cs typeface="Times New Roman" pitchFamily="18" charset="0"/>
              </a:rPr>
              <a:t>пропуски:</a:t>
            </a:r>
          </a:p>
          <a:p>
            <a:r>
              <a:rPr lang="ru-RU" dirty="0">
                <a:latin typeface="Times New Roman" pitchFamily="18" charset="0"/>
                <a:cs typeface="Times New Roman" pitchFamily="18" charset="0"/>
              </a:rPr>
              <a:t>Любая продукция, чтобы </a:t>
            </a:r>
            <a:r>
              <a:rPr lang="ru-RU" dirty="0" smtClean="0">
                <a:latin typeface="Times New Roman" pitchFamily="18" charset="0"/>
                <a:cs typeface="Times New Roman" pitchFamily="18" charset="0"/>
              </a:rPr>
              <a:t>стать___________, </a:t>
            </a:r>
            <a:r>
              <a:rPr lang="ru-RU" dirty="0">
                <a:latin typeface="Times New Roman" pitchFamily="18" charset="0"/>
                <a:cs typeface="Times New Roman" pitchFamily="18" charset="0"/>
              </a:rPr>
              <a:t>должна обладать потребительной и </a:t>
            </a:r>
            <a:r>
              <a:rPr lang="ru-RU" dirty="0" smtClean="0">
                <a:latin typeface="Times New Roman" pitchFamily="18" charset="0"/>
                <a:cs typeface="Times New Roman" pitchFamily="18" charset="0"/>
              </a:rPr>
              <a:t>меновой_____________. При </a:t>
            </a:r>
            <a:r>
              <a:rPr lang="ru-RU" dirty="0">
                <a:latin typeface="Times New Roman" pitchFamily="18" charset="0"/>
                <a:cs typeface="Times New Roman" pitchFamily="18" charset="0"/>
              </a:rPr>
              <a:t>обмене люди не всегда могут сказать, что он был равным, справедливым. Помочь им может определение стоимости товара,  </a:t>
            </a:r>
            <a:r>
              <a:rPr lang="ru-RU" dirty="0" smtClean="0">
                <a:latin typeface="Times New Roman" pitchFamily="18" charset="0"/>
                <a:cs typeface="Times New Roman" pitchFamily="18" charset="0"/>
              </a:rPr>
              <a:t>______________, </a:t>
            </a:r>
            <a:r>
              <a:rPr lang="ru-RU" dirty="0">
                <a:latin typeface="Times New Roman" pitchFamily="18" charset="0"/>
                <a:cs typeface="Times New Roman" pitchFamily="18" charset="0"/>
              </a:rPr>
              <a:t>выраженной в денежной форме. В прошлом человечества обмен был основан </a:t>
            </a:r>
            <a:r>
              <a:rPr lang="ru-RU" dirty="0" smtClean="0">
                <a:latin typeface="Times New Roman" pitchFamily="18" charset="0"/>
                <a:cs typeface="Times New Roman" pitchFamily="18" charset="0"/>
              </a:rPr>
              <a:t>на__________, </a:t>
            </a:r>
            <a:r>
              <a:rPr lang="ru-RU" dirty="0">
                <a:latin typeface="Times New Roman" pitchFamily="18" charset="0"/>
                <a:cs typeface="Times New Roman" pitchFamily="18" charset="0"/>
              </a:rPr>
              <a:t>господствовали натуральные отношения.  С развитием экономики и переходом       на товарное хозяйство обмен стал совершаться с  помощью </a:t>
            </a:r>
            <a:r>
              <a:rPr lang="ru-RU" dirty="0" smtClean="0">
                <a:latin typeface="Times New Roman" pitchFamily="18" charset="0"/>
                <a:cs typeface="Times New Roman" pitchFamily="18" charset="0"/>
              </a:rPr>
              <a:t>__________________</a:t>
            </a:r>
            <a:endParaRPr lang="ru-RU" dirty="0">
              <a:latin typeface="Times New Roman" pitchFamily="18" charset="0"/>
              <a:cs typeface="Times New Roman" pitchFamily="18" charset="0"/>
            </a:endParaRPr>
          </a:p>
          <a:p>
            <a:endParaRPr lang="ru-RU" dirty="0" smtClean="0"/>
          </a:p>
        </p:txBody>
      </p:sp>
      <p:pic>
        <p:nvPicPr>
          <p:cNvPr id="4" name="Рисунок 3"/>
          <p:cNvPicPr>
            <a:picLocks noChangeAspect="1"/>
          </p:cNvPicPr>
          <p:nvPr/>
        </p:nvPicPr>
        <p:blipFill>
          <a:blip r:embed="rId2"/>
          <a:stretch>
            <a:fillRect/>
          </a:stretch>
        </p:blipFill>
        <p:spPr>
          <a:xfrm>
            <a:off x="-108519" y="5589240"/>
            <a:ext cx="1390322" cy="1390322"/>
          </a:xfrm>
          <a:prstGeom prst="rect">
            <a:avLst/>
          </a:prstGeom>
        </p:spPr>
      </p:pic>
    </p:spTree>
    <p:extLst>
      <p:ext uri="{BB962C8B-B14F-4D97-AF65-F5344CB8AC3E}">
        <p14:creationId xmlns:p14="http://schemas.microsoft.com/office/powerpoint/2010/main" val="853371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912768" cy="1570186"/>
          </a:xfrm>
        </p:spPr>
        <p:txBody>
          <a:bodyPr>
            <a:noAutofit/>
          </a:bodyPr>
          <a:lstStyle/>
          <a:p>
            <a:r>
              <a:rPr lang="en-US" sz="2800" dirty="0">
                <a:solidFill>
                  <a:srgbClr val="0000FF"/>
                </a:solidFill>
                <a:effectLst/>
                <a:latin typeface="Times New Roman" pitchFamily="18" charset="0"/>
                <a:cs typeface="Times New Roman" pitchFamily="18" charset="0"/>
              </a:rPr>
              <a:t>VII</a:t>
            </a:r>
            <a:r>
              <a:rPr lang="ru-RU" sz="2800" dirty="0">
                <a:solidFill>
                  <a:srgbClr val="0000FF"/>
                </a:solidFill>
                <a:effectLst/>
                <a:latin typeface="Times New Roman" pitchFamily="18" charset="0"/>
                <a:cs typeface="Times New Roman" pitchFamily="18" charset="0"/>
              </a:rPr>
              <a:t>. Информация о домашнем задании, инструктаж по его выполнению</a:t>
            </a:r>
          </a:p>
        </p:txBody>
      </p:sp>
      <p:sp>
        <p:nvSpPr>
          <p:cNvPr id="3" name="Содержимое 2"/>
          <p:cNvSpPr>
            <a:spLocks noGrp="1"/>
          </p:cNvSpPr>
          <p:nvPr>
            <p:ph idx="1"/>
          </p:nvPr>
        </p:nvSpPr>
        <p:spPr>
          <a:xfrm>
            <a:off x="971600" y="2116040"/>
            <a:ext cx="7355160" cy="2692896"/>
          </a:xfrm>
        </p:spPr>
        <p:txBody>
          <a:bodyPr>
            <a:normAutofit/>
          </a:bodyPr>
          <a:lstStyle/>
          <a:p>
            <a:r>
              <a:rPr lang="ru-RU" dirty="0" smtClean="0"/>
              <a:t>  </a:t>
            </a:r>
            <a:r>
              <a:rPr lang="ru-RU" dirty="0">
                <a:latin typeface="Times New Roman" pitchFamily="18" charset="0"/>
                <a:cs typeface="Times New Roman" pitchFamily="18" charset="0"/>
              </a:rPr>
              <a:t>читать, пересказывать §5 стр. 41-49</a:t>
            </a:r>
            <a:r>
              <a:rPr lang="ru-RU" dirty="0" smtClean="0">
                <a:latin typeface="Times New Roman" pitchFamily="18" charset="0"/>
                <a:cs typeface="Times New Roman" pitchFamily="18" charset="0"/>
              </a:rPr>
              <a:t>, учить термины; </a:t>
            </a:r>
            <a:r>
              <a:rPr lang="ru-RU" dirty="0">
                <a:latin typeface="Times New Roman" pitchFamily="18" charset="0"/>
                <a:cs typeface="Times New Roman" pitchFamily="18" charset="0"/>
              </a:rPr>
              <a:t>гр. II </a:t>
            </a:r>
            <a:r>
              <a:rPr lang="ru-RU" dirty="0" smtClean="0">
                <a:latin typeface="Times New Roman" pitchFamily="18" charset="0"/>
                <a:cs typeface="Times New Roman" pitchFamily="18" charset="0"/>
              </a:rPr>
              <a:t>дополнительно: </a:t>
            </a:r>
            <a:r>
              <a:rPr lang="ru-RU" dirty="0">
                <a:latin typeface="Times New Roman" pitchFamily="18" charset="0"/>
                <a:cs typeface="Times New Roman" pitchFamily="18" charset="0"/>
              </a:rPr>
              <a:t>выполнить задания рубрики "В классе и дома" стр. 48 </a:t>
            </a:r>
            <a:r>
              <a:rPr lang="ru-RU" dirty="0" smtClean="0">
                <a:latin typeface="Times New Roman" pitchFamily="18" charset="0"/>
                <a:cs typeface="Times New Roman" pitchFamily="18" charset="0"/>
              </a:rPr>
              <a:t>Учить термины</a:t>
            </a:r>
          </a:p>
          <a:p>
            <a:endParaRPr lang="ru-RU" dirty="0" smtClean="0"/>
          </a:p>
        </p:txBody>
      </p:sp>
      <p:pic>
        <p:nvPicPr>
          <p:cNvPr id="4" name="Рисунок 3"/>
          <p:cNvPicPr>
            <a:picLocks noChangeAspect="1"/>
          </p:cNvPicPr>
          <p:nvPr/>
        </p:nvPicPr>
        <p:blipFill>
          <a:blip r:embed="rId2"/>
          <a:stretch>
            <a:fillRect/>
          </a:stretch>
        </p:blipFill>
        <p:spPr>
          <a:xfrm>
            <a:off x="0" y="4808936"/>
            <a:ext cx="3076600" cy="20490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34410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912768" cy="1570186"/>
          </a:xfrm>
        </p:spPr>
        <p:txBody>
          <a:bodyPr>
            <a:noAutofit/>
          </a:bodyPr>
          <a:lstStyle/>
          <a:p>
            <a:r>
              <a:rPr lang="en-US" sz="3600" dirty="0">
                <a:solidFill>
                  <a:srgbClr val="0000FF"/>
                </a:solidFill>
                <a:latin typeface="Times New Roman" pitchFamily="18" charset="0"/>
                <a:cs typeface="Times New Roman" pitchFamily="18" charset="0"/>
              </a:rPr>
              <a:t>VIII</a:t>
            </a:r>
            <a:r>
              <a:rPr lang="ru-RU" sz="3600" dirty="0">
                <a:solidFill>
                  <a:srgbClr val="0000FF"/>
                </a:solidFill>
                <a:latin typeface="Times New Roman" pitchFamily="18" charset="0"/>
                <a:cs typeface="Times New Roman" pitchFamily="18" charset="0"/>
              </a:rPr>
              <a:t>. Подведение итогов урока</a:t>
            </a:r>
          </a:p>
        </p:txBody>
      </p:sp>
      <p:sp>
        <p:nvSpPr>
          <p:cNvPr id="3" name="Содержимое 2"/>
          <p:cNvSpPr>
            <a:spLocks noGrp="1"/>
          </p:cNvSpPr>
          <p:nvPr>
            <p:ph idx="1"/>
          </p:nvPr>
        </p:nvSpPr>
        <p:spPr>
          <a:xfrm>
            <a:off x="251520" y="2060848"/>
            <a:ext cx="8003232" cy="4104456"/>
          </a:xfrm>
        </p:spPr>
        <p:txBody>
          <a:bodyPr>
            <a:normAutofit fontScale="92500" lnSpcReduction="20000"/>
          </a:bodyPr>
          <a:lstStyle/>
          <a:p>
            <a:r>
              <a:rPr lang="ru-RU" b="1" dirty="0" smtClean="0">
                <a:latin typeface="Times New Roman" pitchFamily="18" charset="0"/>
                <a:cs typeface="Times New Roman" pitchFamily="18" charset="0"/>
              </a:rPr>
              <a:t>Время </a:t>
            </a:r>
            <a:r>
              <a:rPr lang="ru-RU" b="1" dirty="0">
                <a:latin typeface="Times New Roman" pitchFamily="18" charset="0"/>
                <a:cs typeface="Times New Roman" pitchFamily="18" charset="0"/>
              </a:rPr>
              <a:t>подвести итоги нашего урока. </a:t>
            </a:r>
            <a:r>
              <a:rPr lang="ru-RU" sz="2800" b="1" dirty="0">
                <a:latin typeface="Times New Roman" pitchFamily="18" charset="0"/>
                <a:cs typeface="Times New Roman" pitchFamily="18" charset="0"/>
              </a:rPr>
              <a:t>Подведем итоги</a:t>
            </a:r>
            <a:br>
              <a:rPr lang="ru-RU" sz="2800" b="1" dirty="0">
                <a:latin typeface="Times New Roman" pitchFamily="18" charset="0"/>
                <a:cs typeface="Times New Roman" pitchFamily="18" charset="0"/>
              </a:rPr>
            </a:br>
            <a:r>
              <a:rPr lang="ru-RU" b="1" dirty="0">
                <a:solidFill>
                  <a:schemeClr val="accent5">
                    <a:lumMod val="75000"/>
                  </a:schemeClr>
                </a:solidFill>
                <a:latin typeface="Times New Roman" pitchFamily="18" charset="0"/>
                <a:cs typeface="Times New Roman" pitchFamily="18" charset="0"/>
              </a:rPr>
              <a:t>Как и почему взаимосвязаны  понятия обмен, реклама, торговля в экономической жизни общества?</a:t>
            </a: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r>
              <a:rPr lang="ru-RU" b="1" dirty="0" smtClean="0">
                <a:latin typeface="Times New Roman" pitchFamily="18" charset="0"/>
                <a:cs typeface="Times New Roman" pitchFamily="18" charset="0"/>
              </a:rPr>
              <a:t>Оценка </a:t>
            </a:r>
            <a:r>
              <a:rPr lang="ru-RU" b="1" dirty="0">
                <a:latin typeface="Times New Roman" pitchFamily="18" charset="0"/>
                <a:cs typeface="Times New Roman" pitchFamily="18" charset="0"/>
              </a:rPr>
              <a:t>работы класса и отдельных учащихся. Аргументация выставленных отметок, замечания по уроку, предложения о возможных изменениях на последующих уроках. </a:t>
            </a:r>
          </a:p>
          <a:p>
            <a:endParaRPr lang="ru-RU" dirty="0" smtClean="0"/>
          </a:p>
        </p:txBody>
      </p:sp>
    </p:spTree>
    <p:extLst>
      <p:ext uri="{BB962C8B-B14F-4D97-AF65-F5344CB8AC3E}">
        <p14:creationId xmlns:p14="http://schemas.microsoft.com/office/powerpoint/2010/main" val="210035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IX</a:t>
            </a:r>
            <a:r>
              <a:rPr lang="ru-RU" dirty="0">
                <a:solidFill>
                  <a:srgbClr val="0000FF"/>
                </a:solidFill>
                <a:latin typeface="Times New Roman" pitchFamily="18" charset="0"/>
                <a:cs typeface="Times New Roman" pitchFamily="18" charset="0"/>
              </a:rPr>
              <a:t>. Рефлексия (подведение итогов занятия)</a:t>
            </a:r>
          </a:p>
        </p:txBody>
      </p:sp>
      <p:sp>
        <p:nvSpPr>
          <p:cNvPr id="3" name="Содержимое 2"/>
          <p:cNvSpPr>
            <a:spLocks noGrp="1"/>
          </p:cNvSpPr>
          <p:nvPr>
            <p:ph idx="1"/>
          </p:nvPr>
        </p:nvSpPr>
        <p:spPr/>
        <p:txBody>
          <a:bodyPr>
            <a:normAutofit/>
          </a:bodyPr>
          <a:lstStyle/>
          <a:p>
            <a:pPr marL="0" indent="0">
              <a:buNone/>
            </a:pPr>
            <a:r>
              <a:rPr lang="ru-RU" dirty="0"/>
              <a:t>•	</a:t>
            </a:r>
            <a:r>
              <a:rPr lang="ru-RU" b="1" dirty="0">
                <a:solidFill>
                  <a:srgbClr val="00421E"/>
                </a:solidFill>
                <a:latin typeface="Times New Roman" pitchFamily="18" charset="0"/>
                <a:cs typeface="Times New Roman" pitchFamily="18" charset="0"/>
              </a:rPr>
              <a:t>Как бы вы назвали урок? • Что было самым важным на уроке?</a:t>
            </a:r>
          </a:p>
          <a:p>
            <a:pPr marL="0" indent="0">
              <a:buNone/>
            </a:pPr>
            <a:r>
              <a:rPr lang="ru-RU" b="1" dirty="0">
                <a:solidFill>
                  <a:srgbClr val="00421E"/>
                </a:solidFill>
                <a:latin typeface="Times New Roman" pitchFamily="18" charset="0"/>
                <a:cs typeface="Times New Roman" pitchFamily="18" charset="0"/>
              </a:rPr>
              <a:t>• Какова тема сегодняшнего урока? • Какова цель урока?</a:t>
            </a:r>
          </a:p>
          <a:p>
            <a:pPr marL="0" indent="0">
              <a:buNone/>
            </a:pPr>
            <a:r>
              <a:rPr lang="ru-RU" b="1" dirty="0">
                <a:solidFill>
                  <a:srgbClr val="00421E"/>
                </a:solidFill>
                <a:latin typeface="Times New Roman" pitchFamily="18" charset="0"/>
                <a:cs typeface="Times New Roman" pitchFamily="18" charset="0"/>
              </a:rPr>
              <a:t>• Что было для вас легко (трудно)? • Довольны ли вы своей работой?</a:t>
            </a:r>
          </a:p>
          <a:p>
            <a:pPr marL="0" indent="0">
              <a:buNone/>
            </a:pPr>
            <a:r>
              <a:rPr lang="ru-RU" b="1" dirty="0">
                <a:solidFill>
                  <a:srgbClr val="00421E"/>
                </a:solidFill>
                <a:latin typeface="Times New Roman" pitchFamily="18" charset="0"/>
                <a:cs typeface="Times New Roman" pitchFamily="18" charset="0"/>
              </a:rPr>
              <a:t>• За что бы вы хотели похвалить себя или одного из своих одноклассников?</a:t>
            </a:r>
            <a:endParaRPr lang="ru-RU" b="1" dirty="0">
              <a:solidFill>
                <a:srgbClr val="00421E"/>
              </a:solidFill>
              <a:latin typeface="Times New Roman" pitchFamily="18" charset="0"/>
              <a:cs typeface="Times New Roman" pitchFamily="18" charset="0"/>
            </a:endParaRPr>
          </a:p>
        </p:txBody>
      </p:sp>
    </p:spTree>
    <p:extLst>
      <p:ext uri="{BB962C8B-B14F-4D97-AF65-F5344CB8AC3E}">
        <p14:creationId xmlns:p14="http://schemas.microsoft.com/office/powerpoint/2010/main" val="103386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656" y="2420888"/>
            <a:ext cx="5371056" cy="2298378"/>
          </a:xfrm>
        </p:spPr>
        <p:txBody>
          <a:bodyPr>
            <a:noAutofit/>
          </a:bodyPr>
          <a:lstStyle/>
          <a:p>
            <a:pPr algn="ctr">
              <a:lnSpc>
                <a:spcPct val="250000"/>
              </a:lnSpc>
            </a:pPr>
            <a:r>
              <a:rPr lang="ru-RU" sz="2400" i="1" dirty="0" smtClean="0">
                <a:solidFill>
                  <a:srgbClr val="C00000"/>
                </a:solidFill>
                <a:latin typeface="Times New Roman" pitchFamily="18" charset="0"/>
                <a:ea typeface="Ebrima" pitchFamily="2" charset="0"/>
                <a:cs typeface="Times New Roman" pitchFamily="18" charset="0"/>
              </a:rPr>
              <a:t>СПАСИБО ЗА ВНИМАНИЕ И ВАШУ АКТИВНУЮ РАБОТУ НА УРОКЕ!</a:t>
            </a:r>
            <a:endParaRPr lang="ru-RU" sz="2400" i="1" dirty="0">
              <a:solidFill>
                <a:srgbClr val="C00000"/>
              </a:solidFill>
              <a:latin typeface="Times New Roman" pitchFamily="18" charset="0"/>
              <a:ea typeface="Ebrima" pitchFamily="2" charset="0"/>
              <a:cs typeface="Times New Roman" pitchFamily="18" charset="0"/>
            </a:endParaRPr>
          </a:p>
        </p:txBody>
      </p:sp>
      <p:pic>
        <p:nvPicPr>
          <p:cNvPr id="7" name="Рисунок 6"/>
          <p:cNvPicPr>
            <a:picLocks noChangeAspect="1"/>
          </p:cNvPicPr>
          <p:nvPr/>
        </p:nvPicPr>
        <p:blipFill>
          <a:blip r:embed="rId2"/>
          <a:stretch>
            <a:fillRect/>
          </a:stretch>
        </p:blipFill>
        <p:spPr>
          <a:xfrm>
            <a:off x="-108520" y="3545590"/>
            <a:ext cx="2232176" cy="3355464"/>
          </a:xfrm>
          <a:prstGeom prst="rect">
            <a:avLst/>
          </a:prstGeom>
          <a:ln>
            <a:noFill/>
          </a:ln>
          <a:effectLst>
            <a:softEdge rad="112500"/>
          </a:effectLst>
        </p:spPr>
      </p:pic>
      <p:pic>
        <p:nvPicPr>
          <p:cNvPr id="8" name="Рисунок 7"/>
          <p:cNvPicPr>
            <a:picLocks noChangeAspect="1"/>
          </p:cNvPicPr>
          <p:nvPr/>
        </p:nvPicPr>
        <p:blipFill>
          <a:blip r:embed="rId3"/>
          <a:stretch>
            <a:fillRect/>
          </a:stretch>
        </p:blipFill>
        <p:spPr>
          <a:xfrm>
            <a:off x="7330444" y="369154"/>
            <a:ext cx="1813556" cy="2720333"/>
          </a:xfrm>
          <a:prstGeom prst="rect">
            <a:avLst/>
          </a:prstGeom>
          <a:ln>
            <a:noFill/>
          </a:ln>
          <a:effectLst>
            <a:softEdge rad="112500"/>
          </a:effectLst>
        </p:spPr>
      </p:pic>
      <p:pic>
        <p:nvPicPr>
          <p:cNvPr id="9" name="Рисунок 8"/>
          <p:cNvPicPr>
            <a:picLocks noChangeAspect="1"/>
          </p:cNvPicPr>
          <p:nvPr/>
        </p:nvPicPr>
        <p:blipFill>
          <a:blip r:embed="rId4"/>
          <a:stretch>
            <a:fillRect/>
          </a:stretch>
        </p:blipFill>
        <p:spPr>
          <a:xfrm>
            <a:off x="4283968" y="345071"/>
            <a:ext cx="3168352" cy="2075817"/>
          </a:xfrm>
          <a:prstGeom prst="rect">
            <a:avLst/>
          </a:prstGeom>
          <a:ln>
            <a:noFill/>
          </a:ln>
          <a:effectLst>
            <a:softEdge rad="112500"/>
          </a:effectLst>
        </p:spPr>
      </p:pic>
      <p:pic>
        <p:nvPicPr>
          <p:cNvPr id="10" name="Рисунок 9"/>
          <p:cNvPicPr>
            <a:picLocks noChangeAspect="1"/>
          </p:cNvPicPr>
          <p:nvPr/>
        </p:nvPicPr>
        <p:blipFill>
          <a:blip r:embed="rId5"/>
          <a:stretch>
            <a:fillRect/>
          </a:stretch>
        </p:blipFill>
        <p:spPr>
          <a:xfrm>
            <a:off x="2051720" y="5010790"/>
            <a:ext cx="2520352" cy="1890264"/>
          </a:xfrm>
          <a:prstGeom prst="rect">
            <a:avLst/>
          </a:prstGeom>
          <a:ln>
            <a:noFill/>
          </a:ln>
          <a:effectLst>
            <a:softEdge rad="112500"/>
          </a:effectLst>
        </p:spPr>
      </p:pic>
    </p:spTree>
    <p:extLst>
      <p:ext uri="{BB962C8B-B14F-4D97-AF65-F5344CB8AC3E}">
        <p14:creationId xmlns:p14="http://schemas.microsoft.com/office/powerpoint/2010/main" val="53654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dirty="0">
                <a:solidFill>
                  <a:srgbClr val="0000FF"/>
                </a:solidFill>
                <a:effectLst/>
                <a:latin typeface="Times New Roman" pitchFamily="18" charset="0"/>
                <a:cs typeface="Times New Roman" pitchFamily="18" charset="0"/>
              </a:rPr>
              <a:t>III</a:t>
            </a:r>
            <a:r>
              <a:rPr lang="ru-RU" sz="3600" dirty="0">
                <a:solidFill>
                  <a:srgbClr val="0000FF"/>
                </a:solidFill>
                <a:effectLst/>
                <a:latin typeface="Times New Roman" pitchFamily="18" charset="0"/>
                <a:cs typeface="Times New Roman" pitchFamily="18" charset="0"/>
              </a:rPr>
              <a:t>. Актуализация знаний.</a:t>
            </a:r>
            <a:r>
              <a:rPr lang="ru-RU" dirty="0">
                <a:solidFill>
                  <a:srgbClr val="0000FF"/>
                </a:solidFill>
                <a:effectLst/>
              </a:rPr>
              <a:t/>
            </a:r>
            <a:br>
              <a:rPr lang="ru-RU" dirty="0">
                <a:solidFill>
                  <a:srgbClr val="0000FF"/>
                </a:solidFill>
                <a:effectLst/>
              </a:rPr>
            </a:br>
            <a:r>
              <a:rPr lang="ru-RU" dirty="0" smtClean="0">
                <a:solidFill>
                  <a:schemeClr val="accent2">
                    <a:lumMod val="20000"/>
                    <a:lumOff val="80000"/>
                  </a:schemeClr>
                </a:solidFill>
                <a:latin typeface="Times New Roman" pitchFamily="18" charset="0"/>
                <a:cs typeface="Times New Roman" pitchFamily="18" charset="0"/>
              </a:rPr>
              <a:t>Давайте вспомним!</a:t>
            </a:r>
            <a:endParaRPr lang="ru-RU" dirty="0">
              <a:solidFill>
                <a:schemeClr val="accent2">
                  <a:lumMod val="20000"/>
                  <a:lumOff val="80000"/>
                </a:schemeClr>
              </a:solidFill>
              <a:latin typeface="Times New Roman" pitchFamily="18" charset="0"/>
              <a:cs typeface="Times New Roman" pitchFamily="18" charset="0"/>
            </a:endParaRPr>
          </a:p>
        </p:txBody>
      </p:sp>
      <p:sp>
        <p:nvSpPr>
          <p:cNvPr id="3" name="Freeform 4"/>
          <p:cNvSpPr>
            <a:spLocks/>
          </p:cNvSpPr>
          <p:nvPr/>
        </p:nvSpPr>
        <p:spPr bwMode="ltGray">
          <a:xfrm>
            <a:off x="1003300" y="1931988"/>
            <a:ext cx="7389813" cy="3273425"/>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hlink">
                  <a:gamma/>
                  <a:shade val="40000"/>
                  <a:invGamma/>
                </a:schemeClr>
              </a:gs>
              <a:gs pos="50000">
                <a:schemeClr val="hlink"/>
              </a:gs>
              <a:gs pos="100000">
                <a:schemeClr val="hlink">
                  <a:gamma/>
                  <a:shade val="40000"/>
                  <a:invGamma/>
                </a:schemeClr>
              </a:gs>
            </a:gsLst>
            <a:lin ang="2700000" scaled="1"/>
          </a:gradFill>
          <a:ln w="9525" cap="flat" cmpd="sng">
            <a:noFill/>
            <a:prstDash val="solid"/>
            <a:round/>
            <a:headEnd/>
            <a:tailEnd/>
          </a:ln>
          <a:effectLst/>
        </p:spPr>
        <p:txBody>
          <a:bodyPr wrap="none" anchor="ctr"/>
          <a:lstStyle/>
          <a:p>
            <a:endParaRPr lang="ru-RU"/>
          </a:p>
        </p:txBody>
      </p:sp>
      <p:sp>
        <p:nvSpPr>
          <p:cNvPr id="7" name="AutoShape 8"/>
          <p:cNvSpPr>
            <a:spLocks noChangeArrowheads="1"/>
          </p:cNvSpPr>
          <p:nvPr/>
        </p:nvSpPr>
        <p:spPr bwMode="gray">
          <a:xfrm>
            <a:off x="5123563" y="3032394"/>
            <a:ext cx="565150" cy="682625"/>
          </a:xfrm>
          <a:prstGeom prst="can">
            <a:avLst>
              <a:gd name="adj" fmla="val 21434"/>
            </a:avLst>
          </a:prstGeom>
          <a:gradFill rotWithShape="1">
            <a:gsLst>
              <a:gs pos="0">
                <a:schemeClr val="accent2"/>
              </a:gs>
              <a:gs pos="50000">
                <a:schemeClr val="accent2">
                  <a:gamma/>
                  <a:tint val="35686"/>
                  <a:invGamma/>
                </a:schemeClr>
              </a:gs>
              <a:gs pos="100000">
                <a:schemeClr val="accent2"/>
              </a:gs>
            </a:gsLst>
            <a:lin ang="0" scaled="1"/>
          </a:gradFill>
          <a:ln w="9525">
            <a:noFill/>
            <a:round/>
            <a:headEnd/>
            <a:tailEnd/>
          </a:ln>
          <a:effectLst/>
        </p:spPr>
        <p:txBody>
          <a:bodyPr wrap="none" anchor="ctr"/>
          <a:lstStyle/>
          <a:p>
            <a:endParaRPr lang="ru-RU"/>
          </a:p>
        </p:txBody>
      </p:sp>
      <p:sp>
        <p:nvSpPr>
          <p:cNvPr id="8" name="AutoShape 9"/>
          <p:cNvSpPr>
            <a:spLocks noChangeArrowheads="1"/>
          </p:cNvSpPr>
          <p:nvPr/>
        </p:nvSpPr>
        <p:spPr bwMode="gray">
          <a:xfrm>
            <a:off x="2893904" y="2448660"/>
            <a:ext cx="442913" cy="427037"/>
          </a:xfrm>
          <a:prstGeom prst="can">
            <a:avLst>
              <a:gd name="adj" fmla="val 21667"/>
            </a:avLst>
          </a:prstGeom>
          <a:gradFill rotWithShape="1">
            <a:gsLst>
              <a:gs pos="0">
                <a:schemeClr val="accent2"/>
              </a:gs>
              <a:gs pos="50000">
                <a:schemeClr val="accent2">
                  <a:gamma/>
                  <a:tint val="35686"/>
                  <a:invGamma/>
                </a:schemeClr>
              </a:gs>
              <a:gs pos="100000">
                <a:schemeClr val="accent2"/>
              </a:gs>
            </a:gsLst>
            <a:lin ang="0" scaled="1"/>
          </a:gradFill>
          <a:ln w="9525">
            <a:noFill/>
            <a:round/>
            <a:headEnd/>
            <a:tailEnd/>
          </a:ln>
          <a:effectLst/>
        </p:spPr>
        <p:txBody>
          <a:bodyPr wrap="none" anchor="ctr"/>
          <a:lstStyle/>
          <a:p>
            <a:endParaRPr lang="ru-RU"/>
          </a:p>
        </p:txBody>
      </p:sp>
      <p:sp>
        <p:nvSpPr>
          <p:cNvPr id="12" name="Text Box 13"/>
          <p:cNvSpPr txBox="1">
            <a:spLocks noChangeArrowheads="1"/>
          </p:cNvSpPr>
          <p:nvPr/>
        </p:nvSpPr>
        <p:spPr bwMode="gray">
          <a:xfrm>
            <a:off x="3527074" y="1596483"/>
            <a:ext cx="1812687" cy="584775"/>
          </a:xfrm>
          <a:prstGeom prst="rect">
            <a:avLst/>
          </a:prstGeom>
          <a:noFill/>
          <a:ln w="9525" algn="ctr">
            <a:noFill/>
            <a:miter lim="800000"/>
            <a:headEnd/>
            <a:tailEnd/>
          </a:ln>
          <a:effectLst/>
        </p:spPr>
        <p:txBody>
          <a:bodyPr wrap="square">
            <a:spAutoFit/>
          </a:bodyPr>
          <a:lstStyle/>
          <a:p>
            <a:r>
              <a:rPr lang="ru-RU" sz="1600" b="1" dirty="0">
                <a:latin typeface="Times New Roman" pitchFamily="18" charset="0"/>
                <a:cs typeface="Times New Roman" pitchFamily="18" charset="0"/>
              </a:rPr>
              <a:t>Что  создаётся трудом?  </a:t>
            </a:r>
          </a:p>
        </p:txBody>
      </p:sp>
      <p:sp>
        <p:nvSpPr>
          <p:cNvPr id="13" name="Text Box 14"/>
          <p:cNvSpPr txBox="1">
            <a:spLocks noChangeArrowheads="1"/>
          </p:cNvSpPr>
          <p:nvPr/>
        </p:nvSpPr>
        <p:spPr bwMode="gray">
          <a:xfrm>
            <a:off x="5946303" y="1617663"/>
            <a:ext cx="2446809" cy="830997"/>
          </a:xfrm>
          <a:prstGeom prst="rect">
            <a:avLst/>
          </a:prstGeom>
          <a:noFill/>
          <a:ln w="9525" algn="ctr">
            <a:noFill/>
            <a:miter lim="800000"/>
            <a:headEnd/>
            <a:tailEnd/>
          </a:ln>
          <a:effectLst/>
        </p:spPr>
        <p:txBody>
          <a:bodyPr wrap="square">
            <a:spAutoFit/>
          </a:bodyPr>
          <a:lstStyle/>
          <a:p>
            <a:r>
              <a:rPr lang="ru-RU" sz="1600" b="1" dirty="0">
                <a:latin typeface="Times New Roman" pitchFamily="18" charset="0"/>
                <a:cs typeface="Times New Roman" pitchFamily="18" charset="0"/>
              </a:rPr>
              <a:t>Какими ремёслами может овладеть человек? </a:t>
            </a:r>
          </a:p>
        </p:txBody>
      </p:sp>
      <p:sp>
        <p:nvSpPr>
          <p:cNvPr id="17" name="Text Box 18"/>
          <p:cNvSpPr txBox="1">
            <a:spLocks noChangeArrowheads="1"/>
          </p:cNvSpPr>
          <p:nvPr/>
        </p:nvSpPr>
        <p:spPr bwMode="gray">
          <a:xfrm>
            <a:off x="1187624" y="3561131"/>
            <a:ext cx="2452687" cy="830997"/>
          </a:xfrm>
          <a:prstGeom prst="rect">
            <a:avLst/>
          </a:prstGeom>
          <a:noFill/>
          <a:ln w="9525" algn="ctr">
            <a:noFill/>
            <a:miter lim="800000"/>
            <a:headEnd/>
            <a:tailEnd/>
          </a:ln>
          <a:effectLst/>
        </p:spPr>
        <p:txBody>
          <a:bodyPr>
            <a:spAutoFit/>
          </a:bodyPr>
          <a:lstStyle/>
          <a:p>
            <a:r>
              <a:rPr lang="ru-RU" sz="1600" b="1" dirty="0">
                <a:latin typeface="Times New Roman" pitchFamily="18" charset="0"/>
                <a:cs typeface="Times New Roman" pitchFamily="18" charset="0"/>
              </a:rPr>
              <a:t>Как влияет на экономику разделение труда? </a:t>
            </a:r>
          </a:p>
        </p:txBody>
      </p:sp>
      <p:sp>
        <p:nvSpPr>
          <p:cNvPr id="18" name="Text Box 19"/>
          <p:cNvSpPr txBox="1">
            <a:spLocks noChangeArrowheads="1"/>
          </p:cNvSpPr>
          <p:nvPr/>
        </p:nvSpPr>
        <p:spPr bwMode="gray">
          <a:xfrm>
            <a:off x="1547664" y="4427524"/>
            <a:ext cx="4320479" cy="830997"/>
          </a:xfrm>
          <a:prstGeom prst="rect">
            <a:avLst/>
          </a:prstGeom>
          <a:noFill/>
          <a:ln w="9525" algn="ctr">
            <a:noFill/>
            <a:miter lim="800000"/>
            <a:headEnd/>
            <a:tailEnd/>
          </a:ln>
          <a:effectLst/>
        </p:spPr>
        <p:txBody>
          <a:bodyPr wrap="square">
            <a:spAutoFit/>
          </a:bodyPr>
          <a:lstStyle/>
          <a:p>
            <a:r>
              <a:rPr lang="ru-RU" sz="1600" b="1" dirty="0">
                <a:latin typeface="Times New Roman" pitchFamily="18" charset="0"/>
                <a:cs typeface="Times New Roman" pitchFamily="18" charset="0"/>
              </a:rPr>
              <a:t>Какая форма хозяйствования лучше отвечает целям экономики – натуральное хозяйство или товарное?</a:t>
            </a:r>
          </a:p>
        </p:txBody>
      </p:sp>
      <p:cxnSp>
        <p:nvCxnSpPr>
          <p:cNvPr id="22" name="AutoShape 23"/>
          <p:cNvCxnSpPr>
            <a:cxnSpLocks noChangeShapeType="1"/>
            <a:stCxn id="8" idx="3"/>
          </p:cNvCxnSpPr>
          <p:nvPr/>
        </p:nvCxnSpPr>
        <p:spPr bwMode="gray">
          <a:xfrm rot="16200000" flipH="1">
            <a:off x="2996908" y="2994149"/>
            <a:ext cx="685434" cy="448529"/>
          </a:xfrm>
          <a:prstGeom prst="bentConnector3">
            <a:avLst>
              <a:gd name="adj1" fmla="val 50000"/>
            </a:avLst>
          </a:prstGeom>
          <a:noFill/>
          <a:ln w="9525">
            <a:solidFill>
              <a:srgbClr val="1C1C1C"/>
            </a:solidFill>
            <a:miter lim="800000"/>
            <a:headEnd/>
            <a:tailEnd/>
          </a:ln>
          <a:effectLst/>
        </p:spPr>
      </p:cxnSp>
      <p:cxnSp>
        <p:nvCxnSpPr>
          <p:cNvPr id="23" name="AutoShape 24"/>
          <p:cNvCxnSpPr>
            <a:cxnSpLocks noChangeShapeType="1"/>
            <a:stCxn id="7" idx="3"/>
          </p:cNvCxnSpPr>
          <p:nvPr/>
        </p:nvCxnSpPr>
        <p:spPr bwMode="gray">
          <a:xfrm rot="5400000">
            <a:off x="4691126" y="3722101"/>
            <a:ext cx="722095" cy="707930"/>
          </a:xfrm>
          <a:prstGeom prst="bentConnector3">
            <a:avLst>
              <a:gd name="adj1" fmla="val 50000"/>
            </a:avLst>
          </a:prstGeom>
          <a:noFill/>
          <a:ln w="9525">
            <a:solidFill>
              <a:srgbClr val="1C1C1C"/>
            </a:solidFill>
            <a:miter lim="800000"/>
            <a:headEnd/>
            <a:tailEnd/>
          </a:ln>
          <a:effectLst/>
        </p:spPr>
      </p:cxnSp>
      <p:sp>
        <p:nvSpPr>
          <p:cNvPr id="24" name="AutoShape 25"/>
          <p:cNvSpPr>
            <a:spLocks noChangeArrowheads="1"/>
          </p:cNvSpPr>
          <p:nvPr/>
        </p:nvSpPr>
        <p:spPr bwMode="gray">
          <a:xfrm>
            <a:off x="5123563" y="1958122"/>
            <a:ext cx="565150" cy="1120040"/>
          </a:xfrm>
          <a:prstGeom prst="can">
            <a:avLst>
              <a:gd name="adj" fmla="val 27996"/>
            </a:avLst>
          </a:prstGeom>
          <a:gradFill rotWithShape="1">
            <a:gsLst>
              <a:gs pos="0">
                <a:schemeClr val="tx2"/>
              </a:gs>
              <a:gs pos="50000">
                <a:schemeClr val="tx2">
                  <a:gamma/>
                  <a:tint val="35686"/>
                  <a:invGamma/>
                </a:schemeClr>
              </a:gs>
              <a:gs pos="100000">
                <a:schemeClr val="tx2"/>
              </a:gs>
            </a:gsLst>
            <a:lin ang="0" scaled="1"/>
          </a:gradFill>
          <a:ln w="9525">
            <a:noFill/>
            <a:round/>
            <a:headEnd/>
            <a:tailEnd/>
          </a:ln>
          <a:effectLst/>
        </p:spPr>
        <p:txBody>
          <a:bodyPr wrap="none" anchor="ctr"/>
          <a:lstStyle/>
          <a:p>
            <a:endParaRPr lang="ru-RU"/>
          </a:p>
        </p:txBody>
      </p:sp>
      <p:sp>
        <p:nvSpPr>
          <p:cNvPr id="25" name="AutoShape 26"/>
          <p:cNvSpPr>
            <a:spLocks noChangeArrowheads="1"/>
          </p:cNvSpPr>
          <p:nvPr/>
        </p:nvSpPr>
        <p:spPr bwMode="gray">
          <a:xfrm>
            <a:off x="2893904" y="1548180"/>
            <a:ext cx="442913" cy="969962"/>
          </a:xfrm>
          <a:prstGeom prst="can">
            <a:avLst>
              <a:gd name="adj" fmla="val 27556"/>
            </a:avLst>
          </a:prstGeom>
          <a:gradFill rotWithShape="1">
            <a:gsLst>
              <a:gs pos="0">
                <a:schemeClr val="tx2"/>
              </a:gs>
              <a:gs pos="50000">
                <a:schemeClr val="tx2">
                  <a:gamma/>
                  <a:tint val="35686"/>
                  <a:invGamma/>
                </a:schemeClr>
              </a:gs>
              <a:gs pos="100000">
                <a:schemeClr val="tx2"/>
              </a:gs>
            </a:gsLst>
            <a:lin ang="0" scaled="1"/>
          </a:gradFill>
          <a:ln w="9525">
            <a:noFill/>
            <a:round/>
            <a:headEnd/>
            <a:tailEnd/>
          </a:ln>
          <a:effectLst/>
        </p:spPr>
        <p:txBody>
          <a:bodyPr wrap="none" anchor="ctr"/>
          <a:lstStyle/>
          <a:p>
            <a:endParaRPr lang="ru-RU"/>
          </a:p>
        </p:txBody>
      </p:sp>
      <p:sp>
        <p:nvSpPr>
          <p:cNvPr id="29" name="Rectangle 30"/>
          <p:cNvSpPr>
            <a:spLocks noChangeArrowheads="1"/>
          </p:cNvSpPr>
          <p:nvPr/>
        </p:nvSpPr>
        <p:spPr bwMode="auto">
          <a:xfrm>
            <a:off x="323528" y="5301208"/>
            <a:ext cx="6523856" cy="338554"/>
          </a:xfrm>
          <a:prstGeom prst="rect">
            <a:avLst/>
          </a:prstGeom>
          <a:noFill/>
          <a:ln w="9525" algn="ctr">
            <a:noFill/>
            <a:miter lim="800000"/>
            <a:headEnd/>
            <a:tailEnd/>
          </a:ln>
          <a:effectLst/>
        </p:spPr>
        <p:txBody>
          <a:bodyPr wrap="square">
            <a:spAutoFit/>
          </a:bodyPr>
          <a:lstStyle/>
          <a:p>
            <a:pPr algn="ctr" eaLnBrk="0" hangingPunct="0">
              <a:buClr>
                <a:srgbClr val="D7181F"/>
              </a:buClr>
              <a:buFont typeface="Wingdings" pitchFamily="2" charset="2"/>
              <a:buChar char="v"/>
            </a:pPr>
            <a:r>
              <a:rPr lang="en-US" sz="1600" b="1" dirty="0">
                <a:solidFill>
                  <a:srgbClr val="000000"/>
                </a:solidFill>
              </a:rPr>
              <a:t> </a:t>
            </a:r>
            <a:r>
              <a:rPr lang="ru-RU" sz="1600" b="1" dirty="0" smtClean="0">
                <a:solidFill>
                  <a:srgbClr val="000000"/>
                </a:solidFill>
              </a:rPr>
              <a:t>Отвечаем на вопросы</a:t>
            </a:r>
            <a:endParaRPr lang="en-US" sz="1600" dirty="0">
              <a:solidFill>
                <a:srgbClr val="000000"/>
              </a:solidFill>
            </a:endParaRPr>
          </a:p>
        </p:txBody>
      </p:sp>
    </p:spTree>
    <p:extLst>
      <p:ext uri="{BB962C8B-B14F-4D97-AF65-F5344CB8AC3E}">
        <p14:creationId xmlns:p14="http://schemas.microsoft.com/office/powerpoint/2010/main" val="94893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28800"/>
            <a:ext cx="8496944" cy="3528392"/>
          </a:xfrm>
        </p:spPr>
        <p:txBody>
          <a:bodyPr>
            <a:noAutofit/>
          </a:bodyPr>
          <a:lstStyle/>
          <a:p>
            <a:pPr algn="ctr"/>
            <a:r>
              <a:rPr lang="ru-RU" sz="4000" dirty="0">
                <a:solidFill>
                  <a:srgbClr val="00B0F0"/>
                </a:solidFill>
                <a:effectLst/>
                <a:latin typeface="Times New Roman" pitchFamily="18" charset="0"/>
                <a:cs typeface="Times New Roman" pitchFamily="18" charset="0"/>
              </a:rPr>
              <a:t> </a:t>
            </a:r>
            <a:br>
              <a:rPr lang="ru-RU" sz="4000" dirty="0">
                <a:solidFill>
                  <a:srgbClr val="00B0F0"/>
                </a:solidFill>
                <a:effectLst/>
                <a:latin typeface="Times New Roman" pitchFamily="18" charset="0"/>
                <a:cs typeface="Times New Roman" pitchFamily="18" charset="0"/>
              </a:rPr>
            </a:br>
            <a:r>
              <a:rPr lang="en-US" sz="3600" dirty="0">
                <a:solidFill>
                  <a:srgbClr val="0000FF"/>
                </a:solidFill>
                <a:effectLst/>
                <a:latin typeface="Times New Roman" pitchFamily="18" charset="0"/>
                <a:cs typeface="Times New Roman" pitchFamily="18" charset="0"/>
              </a:rPr>
              <a:t>IV</a:t>
            </a:r>
            <a:r>
              <a:rPr lang="ru-RU" sz="3600" dirty="0">
                <a:solidFill>
                  <a:srgbClr val="0000FF"/>
                </a:solidFill>
                <a:effectLst/>
                <a:latin typeface="Times New Roman" pitchFamily="18" charset="0"/>
                <a:cs typeface="Times New Roman" pitchFamily="18" charset="0"/>
              </a:rPr>
              <a:t>. Первичное усвоение новых знаний.</a:t>
            </a:r>
            <a:r>
              <a:rPr lang="ru-RU" sz="4000" dirty="0">
                <a:solidFill>
                  <a:srgbClr val="0000FF"/>
                </a:solidFill>
                <a:effectLst/>
                <a:latin typeface="Times New Roman" pitchFamily="18" charset="0"/>
                <a:cs typeface="Times New Roman" pitchFamily="18" charset="0"/>
              </a:rPr>
              <a:t/>
            </a:r>
            <a:br>
              <a:rPr lang="ru-RU" sz="4000" dirty="0">
                <a:solidFill>
                  <a:srgbClr val="0000FF"/>
                </a:solidFill>
                <a:effectLst/>
                <a:latin typeface="Times New Roman" pitchFamily="18" charset="0"/>
                <a:cs typeface="Times New Roman" pitchFamily="18" charset="0"/>
              </a:rPr>
            </a:br>
            <a:r>
              <a:rPr lang="ru-RU" sz="4000" dirty="0">
                <a:effectLst/>
                <a:latin typeface="Times New Roman" pitchFamily="18" charset="0"/>
                <a:cs typeface="Times New Roman" pitchFamily="18" charset="0"/>
              </a:rPr>
              <a:t>План урока</a:t>
            </a:r>
            <a:br>
              <a:rPr lang="ru-RU" sz="4000" dirty="0">
                <a:effectLst/>
                <a:latin typeface="Times New Roman" pitchFamily="18" charset="0"/>
                <a:cs typeface="Times New Roman" pitchFamily="18" charset="0"/>
              </a:rPr>
            </a:br>
            <a:r>
              <a:rPr lang="ru-RU" sz="4000" dirty="0">
                <a:effectLst/>
                <a:latin typeface="Times New Roman" pitchFamily="18" charset="0"/>
                <a:cs typeface="Times New Roman" pitchFamily="18" charset="0"/>
              </a:rPr>
              <a:t>Зачем люди </a:t>
            </a:r>
            <a:r>
              <a:rPr lang="ru-RU" sz="4000" dirty="0" smtClean="0">
                <a:effectLst/>
                <a:latin typeface="Times New Roman" pitchFamily="18" charset="0"/>
                <a:cs typeface="Times New Roman" pitchFamily="18" charset="0"/>
              </a:rPr>
              <a:t>обмениваются.</a:t>
            </a:r>
            <a:r>
              <a:rPr lang="ru-RU" sz="4000" dirty="0">
                <a:effectLst/>
                <a:latin typeface="Times New Roman" pitchFamily="18" charset="0"/>
                <a:cs typeface="Times New Roman" pitchFamily="18" charset="0"/>
              </a:rPr>
              <a:t/>
            </a:r>
            <a:br>
              <a:rPr lang="ru-RU" sz="4000" dirty="0">
                <a:effectLst/>
                <a:latin typeface="Times New Roman" pitchFamily="18" charset="0"/>
                <a:cs typeface="Times New Roman" pitchFamily="18" charset="0"/>
              </a:rPr>
            </a:br>
            <a:r>
              <a:rPr lang="ru-RU" sz="4000" dirty="0">
                <a:effectLst/>
                <a:latin typeface="Times New Roman" pitchFamily="18" charset="0"/>
                <a:cs typeface="Times New Roman" pitchFamily="18" charset="0"/>
              </a:rPr>
              <a:t>Торговля и ее </a:t>
            </a:r>
            <a:r>
              <a:rPr lang="ru-RU" sz="4000" dirty="0" smtClean="0">
                <a:effectLst/>
                <a:latin typeface="Times New Roman" pitchFamily="18" charset="0"/>
                <a:cs typeface="Times New Roman" pitchFamily="18" charset="0"/>
              </a:rPr>
              <a:t>формы.</a:t>
            </a:r>
            <a:r>
              <a:rPr lang="ru-RU" sz="4000" dirty="0">
                <a:effectLst/>
                <a:latin typeface="Times New Roman" pitchFamily="18" charset="0"/>
                <a:cs typeface="Times New Roman" pitchFamily="18" charset="0"/>
              </a:rPr>
              <a:t/>
            </a:r>
            <a:br>
              <a:rPr lang="ru-RU" sz="4000" dirty="0">
                <a:effectLst/>
                <a:latin typeface="Times New Roman" pitchFamily="18" charset="0"/>
                <a:cs typeface="Times New Roman" pitchFamily="18" charset="0"/>
              </a:rPr>
            </a:br>
            <a:r>
              <a:rPr lang="ru-RU" sz="4000" dirty="0">
                <a:effectLst/>
                <a:latin typeface="Times New Roman" pitchFamily="18" charset="0"/>
                <a:cs typeface="Times New Roman" pitchFamily="18" charset="0"/>
              </a:rPr>
              <a:t>Реклама – двигатель </a:t>
            </a:r>
            <a:r>
              <a:rPr lang="ru-RU" sz="4000" dirty="0" smtClean="0">
                <a:effectLst/>
                <a:latin typeface="Times New Roman" pitchFamily="18" charset="0"/>
                <a:cs typeface="Times New Roman" pitchFamily="18" charset="0"/>
              </a:rPr>
              <a:t>торговли.</a:t>
            </a:r>
            <a:endParaRPr lang="ru-RU" sz="4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0274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a:xfrm>
            <a:off x="1619672" y="122238"/>
            <a:ext cx="6381328" cy="1295400"/>
          </a:xfrm>
        </p:spPr>
        <p:txBody>
          <a:bodyPr>
            <a:normAutofit fontScale="90000"/>
          </a:bodyPr>
          <a:lstStyle/>
          <a:p>
            <a:pPr lvl="0" fontAlgn="base">
              <a:spcAft>
                <a:spcPct val="0"/>
              </a:spcAft>
            </a:pPr>
            <a:r>
              <a:rPr lang="ru-RU" dirty="0" smtClean="0"/>
              <a:t>     </a:t>
            </a:r>
            <a:r>
              <a:rPr lang="ru-RU" dirty="0" smtClean="0">
                <a:solidFill>
                  <a:schemeClr val="accent2">
                    <a:lumMod val="20000"/>
                    <a:lumOff val="80000"/>
                  </a:schemeClr>
                </a:solidFill>
                <a:latin typeface="Times New Roman" pitchFamily="18" charset="0"/>
                <a:cs typeface="Times New Roman" pitchFamily="18" charset="0"/>
              </a:rPr>
              <a:t>Необходимые условия обмена</a:t>
            </a:r>
            <a:endParaRPr lang="ru-RU" dirty="0">
              <a:solidFill>
                <a:schemeClr val="accent2">
                  <a:lumMod val="20000"/>
                  <a:lumOff val="80000"/>
                </a:schemeClr>
              </a:solidFill>
              <a:effectLst/>
              <a:latin typeface="Times New Roman" pitchFamily="18" charset="0"/>
              <a:cs typeface="Times New Roman" pitchFamily="18" charset="0"/>
            </a:endParaRPr>
          </a:p>
        </p:txBody>
      </p:sp>
      <p:graphicFrame>
        <p:nvGraphicFramePr>
          <p:cNvPr id="2" name="Схема 1"/>
          <p:cNvGraphicFramePr/>
          <p:nvPr>
            <p:extLst>
              <p:ext uri="{D42A27DB-BD31-4B8C-83A1-F6EECF244321}">
                <p14:modId xmlns:p14="http://schemas.microsoft.com/office/powerpoint/2010/main" val="2062749389"/>
              </p:ext>
            </p:extLst>
          </p:nvPr>
        </p:nvGraphicFramePr>
        <p:xfrm>
          <a:off x="500063" y="200025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tretch>
            <a:fillRect/>
          </a:stretch>
        </p:blipFill>
        <p:spPr>
          <a:xfrm>
            <a:off x="6444208" y="2996952"/>
            <a:ext cx="2448272" cy="1832706"/>
          </a:xfrm>
          <a:prstGeom prst="rect">
            <a:avLst/>
          </a:prstGeom>
          <a:ln>
            <a:noFill/>
          </a:ln>
          <a:effectLst>
            <a:softEdge rad="112500"/>
          </a:effectLst>
        </p:spPr>
      </p:pic>
      <p:pic>
        <p:nvPicPr>
          <p:cNvPr id="5" name="Рисунок 4"/>
          <p:cNvPicPr>
            <a:picLocks noChangeAspect="1"/>
          </p:cNvPicPr>
          <p:nvPr/>
        </p:nvPicPr>
        <p:blipFill>
          <a:blip r:embed="rId9">
            <a:extLst>
              <a:ext uri="{BEBA8EAE-BF5A-486C-A8C5-ECC9F3942E4B}">
                <a14:imgProps xmlns:a14="http://schemas.microsoft.com/office/drawing/2010/main">
                  <a14:imgLayer r:embed="rId8">
                    <a14:imgEffect>
                      <a14:saturation sat="200000"/>
                    </a14:imgEffect>
                    <a14:imgEffect>
                      <a14:brightnessContrast bright="-20000" contrast="40000"/>
                    </a14:imgEffect>
                  </a14:imgLayer>
                </a14:imgProps>
              </a:ext>
            </a:extLst>
          </a:blip>
          <a:stretch>
            <a:fillRect/>
          </a:stretch>
        </p:blipFill>
        <p:spPr>
          <a:xfrm>
            <a:off x="10925" y="1560973"/>
            <a:ext cx="2591651" cy="1940035"/>
          </a:xfrm>
          <a:prstGeom prst="rect">
            <a:avLst/>
          </a:prstGeom>
          <a:ln>
            <a:noFill/>
          </a:ln>
          <a:effectLst>
            <a:softEdge rad="112500"/>
          </a:effectLst>
        </p:spPr>
      </p:pic>
    </p:spTree>
    <p:extLst>
      <p:ext uri="{BB962C8B-B14F-4D97-AF65-F5344CB8AC3E}">
        <p14:creationId xmlns:p14="http://schemas.microsoft.com/office/powerpoint/2010/main" val="25429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a:xfrm>
            <a:off x="1619672" y="122238"/>
            <a:ext cx="6381328" cy="1295400"/>
          </a:xfrm>
        </p:spPr>
        <p:txBody>
          <a:bodyPr>
            <a:normAutofit fontScale="90000"/>
          </a:bodyPr>
          <a:lstStyle/>
          <a:p>
            <a:pPr algn="ctr" eaLnBrk="1" hangingPunct="1"/>
            <a:r>
              <a:rPr lang="ru-RU" dirty="0" smtClean="0"/>
              <a:t>     </a:t>
            </a:r>
            <a:r>
              <a:rPr lang="ru-RU" dirty="0" smtClean="0">
                <a:latin typeface="Times New Roman" pitchFamily="18" charset="0"/>
                <a:cs typeface="Times New Roman" pitchFamily="18" charset="0"/>
              </a:rPr>
              <a:t>Преимущества обмена</a:t>
            </a:r>
          </a:p>
        </p:txBody>
      </p:sp>
      <p:graphicFrame>
        <p:nvGraphicFramePr>
          <p:cNvPr id="2" name="Схема 1"/>
          <p:cNvGraphicFramePr/>
          <p:nvPr/>
        </p:nvGraphicFramePr>
        <p:xfrm>
          <a:off x="500063" y="200025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duotone>
              <a:prstClr val="black"/>
              <a:schemeClr val="accent1">
                <a:tint val="45000"/>
                <a:satMod val="400000"/>
              </a:schemeClr>
            </a:duoton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732240" y="1052736"/>
            <a:ext cx="2185425" cy="1639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52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chemeClr val="accent2">
                    <a:lumMod val="20000"/>
                    <a:lumOff val="80000"/>
                  </a:schemeClr>
                </a:solidFill>
                <a:latin typeface="Times New Roman" pitchFamily="18" charset="0"/>
                <a:cs typeface="Times New Roman" pitchFamily="18" charset="0"/>
              </a:rPr>
              <a:t>Запишем термины</a:t>
            </a:r>
            <a:endParaRPr lang="ru-RU" dirty="0">
              <a:solidFill>
                <a:schemeClr val="accent2">
                  <a:lumMod val="20000"/>
                  <a:lumOff val="80000"/>
                </a:schemeClr>
              </a:solidFill>
              <a:latin typeface="Times New Roman" pitchFamily="18" charset="0"/>
              <a:cs typeface="Times New Roman" pitchFamily="18" charset="0"/>
            </a:endParaRPr>
          </a:p>
        </p:txBody>
      </p:sp>
      <p:sp>
        <p:nvSpPr>
          <p:cNvPr id="7" name="Объект 6"/>
          <p:cNvSpPr>
            <a:spLocks noGrp="1"/>
          </p:cNvSpPr>
          <p:nvPr>
            <p:ph idx="1"/>
          </p:nvPr>
        </p:nvSpPr>
        <p:spPr/>
        <p:txBody>
          <a:bodyPr>
            <a:normAutofit fontScale="47500" lnSpcReduction="20000"/>
          </a:bodyPr>
          <a:lstStyle/>
          <a:p>
            <a:pPr algn="just"/>
            <a:r>
              <a:rPr lang="ru-RU" sz="3400" b="1" dirty="0">
                <a:latin typeface="Times New Roman" pitchFamily="18" charset="0"/>
                <a:cs typeface="Times New Roman" pitchFamily="18" charset="0"/>
              </a:rPr>
              <a:t>Товар</a:t>
            </a:r>
            <a:r>
              <a:rPr lang="ru-RU" sz="3400" dirty="0">
                <a:latin typeface="Times New Roman" pitchFamily="18" charset="0"/>
                <a:cs typeface="Times New Roman" pitchFamily="18" charset="0"/>
              </a:rPr>
              <a:t> - это продукт труда, созданный для продажи, для обмена через рынок. Любая продукция, чтобы стать товаром, должна обладать двумя свойствами: </a:t>
            </a:r>
            <a:r>
              <a:rPr lang="ru-RU" sz="3400" u="sng" dirty="0">
                <a:latin typeface="Times New Roman" pitchFamily="18" charset="0"/>
                <a:cs typeface="Times New Roman" pitchFamily="18" charset="0"/>
              </a:rPr>
              <a:t>потребительной стоимостью </a:t>
            </a:r>
            <a:r>
              <a:rPr lang="ru-RU" sz="3400" dirty="0">
                <a:latin typeface="Times New Roman" pitchFamily="18" charset="0"/>
                <a:cs typeface="Times New Roman" pitchFamily="18" charset="0"/>
              </a:rPr>
              <a:t>и </a:t>
            </a:r>
            <a:r>
              <a:rPr lang="ru-RU" sz="3400" u="sng" dirty="0">
                <a:latin typeface="Times New Roman" pitchFamily="18" charset="0"/>
                <a:cs typeface="Times New Roman" pitchFamily="18" charset="0"/>
              </a:rPr>
              <a:t>меновой стоимостью.</a:t>
            </a:r>
            <a:endParaRPr lang="ru-RU" sz="3400" dirty="0">
              <a:latin typeface="Times New Roman" pitchFamily="18" charset="0"/>
              <a:cs typeface="Times New Roman" pitchFamily="18" charset="0"/>
            </a:endParaRPr>
          </a:p>
          <a:p>
            <a:pPr algn="just"/>
            <a:r>
              <a:rPr lang="ru-RU" sz="3400" b="1" dirty="0">
                <a:latin typeface="Times New Roman" pitchFamily="18" charset="0"/>
                <a:cs typeface="Times New Roman" pitchFamily="18" charset="0"/>
              </a:rPr>
              <a:t>Потребительная стоимость</a:t>
            </a:r>
            <a:r>
              <a:rPr lang="ru-RU" sz="3400" dirty="0">
                <a:latin typeface="Times New Roman" pitchFamily="18" charset="0"/>
                <a:cs typeface="Times New Roman" pitchFamily="18" charset="0"/>
              </a:rPr>
              <a:t> – это полезность товара для людей, т.е. товар как предмет потребления.</a:t>
            </a:r>
          </a:p>
          <a:p>
            <a:pPr algn="just"/>
            <a:r>
              <a:rPr lang="ru-RU" sz="3400" b="1" dirty="0">
                <a:latin typeface="Times New Roman" pitchFamily="18" charset="0"/>
                <a:cs typeface="Times New Roman" pitchFamily="18" charset="0"/>
              </a:rPr>
              <a:t>Меновая стоимость</a:t>
            </a:r>
            <a:r>
              <a:rPr lang="ru-RU" sz="3400" dirty="0">
                <a:latin typeface="Times New Roman" pitchFamily="18" charset="0"/>
                <a:cs typeface="Times New Roman" pitchFamily="18" charset="0"/>
              </a:rPr>
              <a:t> – это способность обмениваться на другие товары в количественном отношении. Стоимость (с.157) – мера, с помощью которой определяется ценность товара или его полезность.</a:t>
            </a:r>
          </a:p>
          <a:p>
            <a:pPr algn="just"/>
            <a:r>
              <a:rPr lang="ru-RU" sz="3400" b="1" dirty="0">
                <a:latin typeface="Times New Roman" pitchFamily="18" charset="0"/>
                <a:cs typeface="Times New Roman" pitchFamily="18" charset="0"/>
              </a:rPr>
              <a:t>Цена товара </a:t>
            </a:r>
            <a:r>
              <a:rPr lang="ru-RU" sz="3400" dirty="0">
                <a:latin typeface="Times New Roman" pitchFamily="18" charset="0"/>
                <a:cs typeface="Times New Roman" pitchFamily="18" charset="0"/>
              </a:rPr>
              <a:t>– это его стоимость, выраженная в денежной форме.</a:t>
            </a:r>
          </a:p>
          <a:p>
            <a:pPr algn="just"/>
            <a:r>
              <a:rPr lang="ru-RU" sz="3400" dirty="0">
                <a:latin typeface="Times New Roman" pitchFamily="18" charset="0"/>
                <a:cs typeface="Times New Roman" pitchFamily="18" charset="0"/>
              </a:rPr>
              <a:t>С самых древних времён в обществе существовал </a:t>
            </a:r>
            <a:r>
              <a:rPr lang="ru-RU" sz="3400" b="1" dirty="0">
                <a:latin typeface="Times New Roman" pitchFamily="18" charset="0"/>
                <a:cs typeface="Times New Roman" pitchFamily="18" charset="0"/>
              </a:rPr>
              <a:t>бартер</a:t>
            </a:r>
            <a:r>
              <a:rPr lang="ru-RU" sz="3400" dirty="0">
                <a:latin typeface="Times New Roman" pitchFamily="18" charset="0"/>
                <a:cs typeface="Times New Roman" pitchFamily="18" charset="0"/>
              </a:rPr>
              <a:t> – натуральный обмен одной вещи на другую. Бартер имеет  серьёзные недостатки: он неудобен, занимает много времени на поиск варианта обмена, не всегда равноценный и справедливый.</a:t>
            </a:r>
          </a:p>
          <a:p>
            <a:pPr algn="just"/>
            <a:r>
              <a:rPr lang="ru-RU" sz="3400" b="1" dirty="0">
                <a:latin typeface="Times New Roman" pitchFamily="18" charset="0"/>
                <a:cs typeface="Times New Roman" pitchFamily="18" charset="0"/>
              </a:rPr>
              <a:t>Рынок</a:t>
            </a:r>
            <a:r>
              <a:rPr lang="ru-RU" sz="3400" dirty="0">
                <a:latin typeface="Times New Roman" pitchFamily="18" charset="0"/>
                <a:cs typeface="Times New Roman" pitchFamily="18" charset="0"/>
              </a:rPr>
              <a:t> – это вся совокупность экономических отношений, проявляющихся в сфере производств, обмена и потребления товаров и услуг. Рынок связывает экономически обособленных производителей, которые обмениваются результатами своей деятельности.</a:t>
            </a:r>
          </a:p>
          <a:p>
            <a:pPr algn="just"/>
            <a:r>
              <a:rPr lang="ru-RU" sz="3400" b="1" dirty="0">
                <a:latin typeface="Times New Roman" pitchFamily="18" charset="0"/>
                <a:cs typeface="Times New Roman" pitchFamily="18" charset="0"/>
              </a:rPr>
              <a:t>Рынок</a:t>
            </a:r>
            <a:r>
              <a:rPr lang="ru-RU" sz="3400" dirty="0">
                <a:latin typeface="Times New Roman" pitchFamily="18" charset="0"/>
                <a:cs typeface="Times New Roman" pitchFamily="18" charset="0"/>
              </a:rPr>
              <a:t> – это</a:t>
            </a:r>
          </a:p>
          <a:p>
            <a:pPr algn="just"/>
            <a:r>
              <a:rPr lang="ru-RU" sz="3400" dirty="0">
                <a:latin typeface="Times New Roman" pitchFamily="18" charset="0"/>
                <a:cs typeface="Times New Roman" pitchFamily="18" charset="0"/>
              </a:rPr>
              <a:t>1) место, где происходит торговля;</a:t>
            </a:r>
          </a:p>
          <a:p>
            <a:pPr algn="just"/>
            <a:r>
              <a:rPr lang="ru-RU" sz="3400" dirty="0">
                <a:latin typeface="Times New Roman" pitchFamily="18" charset="0"/>
                <a:cs typeface="Times New Roman" pitchFamily="18" charset="0"/>
              </a:rPr>
              <a:t>2) экономические отношения в сфере товарного обмена.</a:t>
            </a:r>
          </a:p>
          <a:p>
            <a:endParaRPr lang="ru-RU" dirty="0"/>
          </a:p>
        </p:txBody>
      </p:sp>
    </p:spTree>
    <p:extLst>
      <p:ext uri="{BB962C8B-B14F-4D97-AF65-F5344CB8AC3E}">
        <p14:creationId xmlns:p14="http://schemas.microsoft.com/office/powerpoint/2010/main" val="331327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solidFill>
                  <a:schemeClr val="accent2">
                    <a:lumMod val="20000"/>
                    <a:lumOff val="80000"/>
                  </a:schemeClr>
                </a:solidFill>
                <a:latin typeface="Times New Roman" pitchFamily="18" charset="0"/>
                <a:cs typeface="Times New Roman" pitchFamily="18" charset="0"/>
              </a:rPr>
              <a:t>Игра «Обмен»</a:t>
            </a:r>
          </a:p>
        </p:txBody>
      </p:sp>
      <p:sp>
        <p:nvSpPr>
          <p:cNvPr id="7" name="Объект 6"/>
          <p:cNvSpPr>
            <a:spLocks noGrp="1"/>
          </p:cNvSpPr>
          <p:nvPr>
            <p:ph idx="1"/>
          </p:nvPr>
        </p:nvSpPr>
        <p:spPr/>
        <p:txBody>
          <a:bodyPr>
            <a:normAutofit fontScale="85000" lnSpcReduction="20000"/>
          </a:bodyPr>
          <a:lstStyle/>
          <a:p>
            <a:r>
              <a:rPr lang="ru-RU" b="1" i="1" u="sng" dirty="0">
                <a:latin typeface="Times New Roman" pitchFamily="18" charset="0"/>
                <a:cs typeface="Times New Roman" pitchFamily="18" charset="0"/>
              </a:rPr>
              <a:t>Задание</a:t>
            </a:r>
            <a:r>
              <a:rPr lang="ru-RU" b="1" i="1" dirty="0">
                <a:latin typeface="Times New Roman" pitchFamily="18" charset="0"/>
                <a:cs typeface="Times New Roman" pitchFamily="18" charset="0"/>
              </a:rPr>
              <a:t>:</a:t>
            </a:r>
            <a:r>
              <a:rPr lang="ru-RU" i="1" dirty="0">
                <a:latin typeface="Times New Roman" pitchFamily="18" charset="0"/>
                <a:cs typeface="Times New Roman" pitchFamily="18" charset="0"/>
              </a:rPr>
              <a:t> </a:t>
            </a:r>
            <a:r>
              <a:rPr lang="ru-RU" i="1" dirty="0" smtClean="0">
                <a:latin typeface="Times New Roman" pitchFamily="18" charset="0"/>
                <a:cs typeface="Times New Roman" pitchFamily="18" charset="0"/>
              </a:rPr>
              <a:t>У </a:t>
            </a:r>
            <a:r>
              <a:rPr lang="ru-RU" i="1" dirty="0">
                <a:latin typeface="Times New Roman" pitchFamily="18" charset="0"/>
                <a:cs typeface="Times New Roman" pitchFamily="18" charset="0"/>
              </a:rPr>
              <a:t>вас есть </a:t>
            </a:r>
            <a:r>
              <a:rPr lang="ru-RU" i="1" dirty="0" smtClean="0">
                <a:latin typeface="Times New Roman" pitchFamily="18" charset="0"/>
                <a:cs typeface="Times New Roman" pitchFamily="18" charset="0"/>
              </a:rPr>
              <a:t>товар(быстрая зарисовка любого вида товара) . </a:t>
            </a:r>
            <a:r>
              <a:rPr lang="ru-RU" i="1" dirty="0">
                <a:latin typeface="Times New Roman" pitchFamily="18" charset="0"/>
                <a:cs typeface="Times New Roman" pitchFamily="18" charset="0"/>
              </a:rPr>
              <a:t>Вам нужно его обменять на другой товар. </a:t>
            </a:r>
            <a:r>
              <a:rPr lang="ru-RU" i="1" dirty="0" smtClean="0">
                <a:latin typeface="Times New Roman" pitchFamily="18" charset="0"/>
                <a:cs typeface="Times New Roman" pitchFamily="18" charset="0"/>
              </a:rPr>
              <a:t>Время на выполнение 5 минут.</a:t>
            </a:r>
            <a:endParaRPr lang="ru-RU" i="1" dirty="0">
              <a:latin typeface="Times New Roman" pitchFamily="18" charset="0"/>
              <a:cs typeface="Times New Roman" pitchFamily="18" charset="0"/>
            </a:endParaRPr>
          </a:p>
          <a:p>
            <a:pPr>
              <a:buFont typeface="Wingdings 3" pitchFamily="18" charset="2"/>
              <a:buNone/>
            </a:pPr>
            <a:endParaRPr lang="ru-RU" dirty="0">
              <a:latin typeface="Times New Roman" pitchFamily="18" charset="0"/>
              <a:cs typeface="Times New Roman" pitchFamily="18" charset="0"/>
            </a:endParaRPr>
          </a:p>
          <a:p>
            <a:r>
              <a:rPr lang="ru-RU" b="1" u="sng" dirty="0">
                <a:latin typeface="Times New Roman" pitchFamily="18" charset="0"/>
                <a:cs typeface="Times New Roman" pitchFamily="18" charset="0"/>
              </a:rPr>
              <a:t>Вопросы</a:t>
            </a:r>
            <a:r>
              <a:rPr lang="ru-RU" b="1" dirty="0">
                <a:latin typeface="Times New Roman" pitchFamily="18" charset="0"/>
                <a:cs typeface="Times New Roman" pitchFamily="18" charset="0"/>
              </a:rPr>
              <a:t>:</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У кого произошел обмен? </a:t>
            </a:r>
          </a:p>
          <a:p>
            <a:r>
              <a:rPr lang="ru-RU" dirty="0">
                <a:latin typeface="Times New Roman" pitchFamily="18" charset="0"/>
                <a:cs typeface="Times New Roman" pitchFamily="18" charset="0"/>
              </a:rPr>
              <a:t>Какой товар вы обменивали? </a:t>
            </a:r>
          </a:p>
          <a:p>
            <a:r>
              <a:rPr lang="ru-RU" dirty="0">
                <a:latin typeface="Times New Roman" pitchFamily="18" charset="0"/>
                <a:cs typeface="Times New Roman" pitchFamily="18" charset="0"/>
              </a:rPr>
              <a:t>Какой товар приобрели в результате обмена? </a:t>
            </a:r>
          </a:p>
          <a:p>
            <a:r>
              <a:rPr lang="ru-RU" dirty="0">
                <a:latin typeface="Times New Roman" pitchFamily="18" charset="0"/>
                <a:cs typeface="Times New Roman" pitchFamily="18" charset="0"/>
              </a:rPr>
              <a:t>Почему у вас произошел обмен?</a:t>
            </a:r>
          </a:p>
          <a:p>
            <a:r>
              <a:rPr lang="ru-RU" dirty="0">
                <a:latin typeface="Times New Roman" pitchFamily="18" charset="0"/>
                <a:cs typeface="Times New Roman" pitchFamily="18" charset="0"/>
              </a:rPr>
              <a:t> Что вы предприняли для этого? У кого не произошел обмен? Почему?</a:t>
            </a:r>
          </a:p>
          <a:p>
            <a:endParaRPr lang="ru-RU"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6156176" y="2636912"/>
            <a:ext cx="2783999" cy="1740000"/>
          </a:xfrm>
          <a:prstGeom prst="rect">
            <a:avLst/>
          </a:prstGeom>
          <a:ln>
            <a:noFill/>
          </a:ln>
          <a:effectLst>
            <a:softEdge rad="112500"/>
          </a:effectLst>
        </p:spPr>
      </p:pic>
    </p:spTree>
    <p:extLst>
      <p:ext uri="{BB962C8B-B14F-4D97-AF65-F5344CB8AC3E}">
        <p14:creationId xmlns:p14="http://schemas.microsoft.com/office/powerpoint/2010/main" val="379469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xtBox 1"/>
          <p:cNvPicPr>
            <a:picLocks noGrp="1" noChangeArrowheads="1"/>
          </p:cNvPicPr>
          <p:nvPr>
            <p:ph idx="1"/>
          </p:nvPr>
        </p:nvPicPr>
        <p:blipFill>
          <a:blip r:embed="rId2" cstate="print"/>
          <a:srcRect/>
          <a:stretch>
            <a:fillRect/>
          </a:stretch>
        </p:blipFill>
        <p:spPr>
          <a:xfrm>
            <a:off x="611188" y="1844675"/>
            <a:ext cx="3371850" cy="1165225"/>
          </a:xfrm>
          <a:noFill/>
          <a:ln>
            <a:solidFill>
              <a:srgbClr val="FFC000"/>
            </a:solidFill>
          </a:ln>
        </p:spPr>
      </p:pic>
      <p:pic>
        <p:nvPicPr>
          <p:cNvPr id="4" name="TextBox 3"/>
          <p:cNvPicPr>
            <a:picLocks noChangeArrowheads="1"/>
          </p:cNvPicPr>
          <p:nvPr/>
        </p:nvPicPr>
        <p:blipFill>
          <a:blip r:embed="rId3" cstate="print"/>
          <a:srcRect/>
          <a:stretch>
            <a:fillRect/>
          </a:stretch>
        </p:blipFill>
        <p:spPr bwMode="auto">
          <a:xfrm>
            <a:off x="5364163" y="1412875"/>
            <a:ext cx="3365500" cy="738188"/>
          </a:xfrm>
          <a:prstGeom prst="rect">
            <a:avLst/>
          </a:prstGeom>
          <a:noFill/>
          <a:ln w="9525">
            <a:solidFill>
              <a:srgbClr val="FFC000"/>
            </a:solidFill>
            <a:miter lim="800000"/>
            <a:headEnd/>
            <a:tailEnd/>
          </a:ln>
        </p:spPr>
      </p:pic>
      <p:pic>
        <p:nvPicPr>
          <p:cNvPr id="3" name="TextBox 2"/>
          <p:cNvPicPr>
            <a:picLocks noChangeArrowheads="1"/>
          </p:cNvPicPr>
          <p:nvPr/>
        </p:nvPicPr>
        <p:blipFill>
          <a:blip r:embed="rId4" cstate="print"/>
          <a:srcRect/>
          <a:stretch>
            <a:fillRect/>
          </a:stretch>
        </p:blipFill>
        <p:spPr bwMode="auto">
          <a:xfrm>
            <a:off x="5278438" y="2962275"/>
            <a:ext cx="3365500" cy="738188"/>
          </a:xfrm>
          <a:prstGeom prst="rect">
            <a:avLst/>
          </a:prstGeom>
          <a:noFill/>
          <a:ln w="9525">
            <a:solidFill>
              <a:srgbClr val="FFC000"/>
            </a:solidFill>
            <a:miter lim="800000"/>
            <a:headEnd/>
            <a:tailEnd/>
          </a:ln>
        </p:spPr>
      </p:pic>
      <p:sp>
        <p:nvSpPr>
          <p:cNvPr id="11" name="TextBox 10"/>
          <p:cNvSpPr txBox="1"/>
          <p:nvPr/>
        </p:nvSpPr>
        <p:spPr>
          <a:xfrm rot="16200000">
            <a:off x="381534" y="4886155"/>
            <a:ext cx="2323107" cy="523220"/>
          </a:xfrm>
          <a:prstGeom prst="rect">
            <a:avLst/>
          </a:prstGeom>
          <a:solidFill>
            <a:srgbClr val="003760"/>
          </a:solidFill>
        </p:spPr>
        <p:style>
          <a:lnRef idx="0">
            <a:schemeClr val="dk1"/>
          </a:lnRef>
          <a:fillRef idx="3">
            <a:schemeClr val="dk1"/>
          </a:fillRef>
          <a:effectRef idx="3">
            <a:schemeClr val="dk1"/>
          </a:effectRef>
          <a:fontRef idx="minor">
            <a:schemeClr val="lt1"/>
          </a:fontRef>
        </p:style>
        <p:txBody>
          <a:bodyPr wrap="square">
            <a:spAutoFit/>
          </a:bodyPr>
          <a:lstStyle/>
          <a:p>
            <a:pPr algn="ctr" fontAlgn="auto">
              <a:spcBef>
                <a:spcPts val="0"/>
              </a:spcBef>
              <a:spcAft>
                <a:spcPts val="0"/>
              </a:spcAft>
              <a:defRPr/>
            </a:pPr>
            <a:r>
              <a:rPr lang="ru-RU" sz="2800" b="1" dirty="0">
                <a:solidFill>
                  <a:srgbClr val="FFFFFF"/>
                </a:solidFill>
              </a:rPr>
              <a:t>Внутренняя</a:t>
            </a:r>
            <a:r>
              <a:rPr lang="ru-RU" sz="2800" b="1" dirty="0">
                <a:solidFill>
                  <a:schemeClr val="tx1"/>
                </a:solidFill>
              </a:rPr>
              <a:t> </a:t>
            </a:r>
          </a:p>
        </p:txBody>
      </p:sp>
      <p:sp>
        <p:nvSpPr>
          <p:cNvPr id="10" name="TextBox 9"/>
          <p:cNvSpPr txBox="1"/>
          <p:nvPr/>
        </p:nvSpPr>
        <p:spPr>
          <a:xfrm rot="16200000">
            <a:off x="1788439" y="4888539"/>
            <a:ext cx="2318342" cy="523220"/>
          </a:xfrm>
          <a:prstGeom prst="rect">
            <a:avLst/>
          </a:prstGeom>
          <a:solidFill>
            <a:srgbClr val="00376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ru-RU" sz="2800" b="1" dirty="0">
                <a:solidFill>
                  <a:srgbClr val="FFFFFF"/>
                </a:solidFill>
              </a:rPr>
              <a:t>Внешняя</a:t>
            </a:r>
          </a:p>
        </p:txBody>
      </p:sp>
      <p:cxnSp>
        <p:nvCxnSpPr>
          <p:cNvPr id="9" name="Соединительная линия уступом 8"/>
          <p:cNvCxnSpPr>
            <a:stCxn id="2" idx="3"/>
            <a:endCxn id="3" idx="1"/>
          </p:cNvCxnSpPr>
          <p:nvPr/>
        </p:nvCxnSpPr>
        <p:spPr>
          <a:xfrm>
            <a:off x="3924300" y="2420938"/>
            <a:ext cx="1428750" cy="1000125"/>
          </a:xfrm>
          <a:prstGeom prst="bent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Соединительная линия уступом 6"/>
          <p:cNvCxnSpPr>
            <a:endCxn id="4" idx="1"/>
          </p:cNvCxnSpPr>
          <p:nvPr/>
        </p:nvCxnSpPr>
        <p:spPr>
          <a:xfrm flipV="1">
            <a:off x="3924300" y="1628775"/>
            <a:ext cx="1428750" cy="809625"/>
          </a:xfrm>
          <a:prstGeom prst="bent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1397794" y="3002756"/>
            <a:ext cx="831850" cy="8207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cxnSpLocks noChangeShapeType="1"/>
          </p:cNvCxnSpPr>
          <p:nvPr/>
        </p:nvCxnSpPr>
        <p:spPr bwMode="auto">
          <a:xfrm>
            <a:off x="2195513" y="2997200"/>
            <a:ext cx="647700" cy="792163"/>
          </a:xfrm>
          <a:prstGeom prst="straightConnector1">
            <a:avLst/>
          </a:prstGeom>
          <a:noFill/>
          <a:ln w="38100" algn="ctr">
            <a:solidFill>
              <a:srgbClr val="FFFF00"/>
            </a:solidFill>
            <a:round/>
            <a:headEnd/>
            <a:tailEnd type="arrow" w="med" len="med"/>
          </a:ln>
        </p:spPr>
      </p:cxnSp>
      <p:sp>
        <p:nvSpPr>
          <p:cNvPr id="12" name="Rectangle 2"/>
          <p:cNvSpPr>
            <a:spLocks noGrp="1" noChangeArrowheads="1"/>
          </p:cNvSpPr>
          <p:nvPr>
            <p:ph type="title"/>
          </p:nvPr>
        </p:nvSpPr>
        <p:spPr>
          <a:xfrm>
            <a:off x="457200" y="122238"/>
            <a:ext cx="7543800" cy="930275"/>
          </a:xfrm>
        </p:spPr>
        <p:txBody>
          <a:bodyPr/>
          <a:lstStyle/>
          <a:p>
            <a:pPr algn="ctr" eaLnBrk="1" hangingPunct="1"/>
            <a:r>
              <a:rPr lang="ru-RU" dirty="0" smtClean="0">
                <a:latin typeface="Times New Roman" pitchFamily="18" charset="0"/>
                <a:cs typeface="Times New Roman" pitchFamily="18" charset="0"/>
              </a:rPr>
              <a:t>Формы торговли</a:t>
            </a:r>
          </a:p>
        </p:txBody>
      </p:sp>
    </p:spTree>
    <p:extLst>
      <p:ext uri="{BB962C8B-B14F-4D97-AF65-F5344CB8AC3E}">
        <p14:creationId xmlns:p14="http://schemas.microsoft.com/office/powerpoint/2010/main" val="36073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faf94a7dd33b7ad914b8ad52b65131637a7a4c"/>
</p:tagLst>
</file>

<file path=ppt/theme/theme1.xml><?xml version="1.0" encoding="utf-8"?>
<a:theme xmlns:a="http://schemas.openxmlformats.org/drawingml/2006/main" name="Тема Office">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550</Words>
  <Application>Microsoft Office PowerPoint</Application>
  <PresentationFormat>Экран (4:3)</PresentationFormat>
  <Paragraphs>110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Урок по обществознанию на тему : «Обмен, торговля, реклама»</vt:lpstr>
      <vt:lpstr>            I. Организационный этап.                          II. Постановка цели и задач урока. Мотивация учебной деятельности учащихся.   В 1920-х гг. крупная обувная компания в целях расширения рынка сбыта решила отправить своего старейшего агента в одну отсталую африканскую страну. Агент был поражен — большинство африканцев ходили босиком. Немного поразмыслив, он пришел к выводу, что из-за особых климатических условий и материального положения люди не испытывают потребности в приобретении обуви. В телеграмме, адресованной руководству компании, он написал: «Забирайте меня отсюда, здесь все ходят босиком». Через некоторое время совет директоров обувной компании предпринял еще одну попытку расширить рынок сбыта. Но на этот раз решено было направить новичка, не имеющего практически никакого опыта в торговле, но обладающего огромным энтузиазмом. Через некоторое время руководство компании получило телеграмму: «Высылайте все, что у вас есть, здесь все ходят босиком». О чем эта история?- Какие экономические действия вы здесь увидели? </vt:lpstr>
      <vt:lpstr>III. Актуализация знаний. Давайте вспомним!</vt:lpstr>
      <vt:lpstr>  IV. Первичное усвоение новых знаний. План урока Зачем люди обмениваются. Торговля и ее формы. Реклама – двигатель торговли.</vt:lpstr>
      <vt:lpstr>     Необходимые условия обмена</vt:lpstr>
      <vt:lpstr>     Преимущества обмена</vt:lpstr>
      <vt:lpstr>Запишем термины</vt:lpstr>
      <vt:lpstr>Игра «Обмен»</vt:lpstr>
      <vt:lpstr>Формы торговли</vt:lpstr>
      <vt:lpstr>Формы торговли</vt:lpstr>
      <vt:lpstr>   «Товары в магазине» Продаются в магазине (вытянуть руки перед собой, ладонями вверх) Йогурт, молоко, кефир, (соединять пальчики левой и правой руки) Ряженка, сметана, сыр, (поочередно начиная с мизинцев, на слове «сыр» соединить ладошки хлопком) Чай, конфеты, шоколад, (разъединяем пальчики, поочередно начиная с больших пальчиков, при этом запястья обеих рук плотно прикасаются друг к другу) Яблоки и виноград. Детский мячик в магазине (крутят руки влево вправо упр. «цветок» - запястья вместе, ладони вверх, пальцы широко расставлены) Продают в большой корзине (пальцы в замок и вытянуть перед собой) Нужно важное купить, (хлопнуть ладонью левой руки о правую и наоборот 4 раза в ритм) Чтобы экономным быть! (потереть большим пальчиком другие пальцы, обеими руками одновременно). </vt:lpstr>
      <vt:lpstr>Существует несколько версий происхождения фразы "реклама — двигатель торговли". Согласно одной из них, автор знаменитого выражения — предприниматель Людвиг Метцель. Именно он в 1878 году основал первое в России рекламное бюро. Лозунгом новой конторы стало: «Объявление есть двигатель торговли». </vt:lpstr>
      <vt:lpstr>  Самая дорогая реклама в мире Самый дорогой рекламный ролик создан «Шанель». Его цена составляла 33 миллиона долларов, из которых 3 миллиона были отданы Николь Кидман, которая приняла участие в ролике.</vt:lpstr>
      <vt:lpstr>Реклама (от лат. Reclamo – выкрикиваю) – информация о потребительских свойствах товара или услугах с целью продажи.</vt:lpstr>
      <vt:lpstr>Реклама (от латинского reklamo – выкрикиваю) –информация о потребительских свойствах товара или услуги с целью продажи </vt:lpstr>
      <vt:lpstr>Классификация рекламы</vt:lpstr>
      <vt:lpstr>Презентация PowerPoint</vt:lpstr>
      <vt:lpstr>Презентация PowerPoint</vt:lpstr>
      <vt:lpstr>                                                       </vt:lpstr>
      <vt:lpstr>VI. Первичное закрепление.</vt:lpstr>
      <vt:lpstr>VII. Информация о домашнем задании, инструктаж по его выполнению</vt:lpstr>
      <vt:lpstr>VIII. Подведение итогов урока</vt:lpstr>
      <vt:lpstr> IX. Рефлексия (подведение итогов занятия)</vt:lpstr>
      <vt:lpstr>СПАСИБО ЗА ВНИМАНИЕ И ВАШУ АКТИВНУЮ РАБОТУ НА УРОКЕ!</vt:lpstr>
    </vt:vector>
  </TitlesOfParts>
  <Company>http://presentation-creation.ru/</Company>
  <LinksUpToDate>false</LinksUpToDate>
  <SharedDoc>false</SharedDoc>
  <HyperlinkBase>http://presentation-creation.ru/powerpoint-templates.html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 Динамаика изменений</dc:title>
  <dc:creator>obstinate</dc:creator>
  <dc:description>Шаблон презентации с сайта http://presentation-creation.ru/</dc:description>
  <cp:lastModifiedBy>User</cp:lastModifiedBy>
  <cp:revision>38</cp:revision>
  <dcterms:created xsi:type="dcterms:W3CDTF">2018-02-06T07:36:10Z</dcterms:created>
  <dcterms:modified xsi:type="dcterms:W3CDTF">2022-11-29T17:34:50Z</dcterms:modified>
</cp:coreProperties>
</file>