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81" r:id="rId3"/>
    <p:sldId id="282" r:id="rId4"/>
    <p:sldId id="283" r:id="rId5"/>
    <p:sldId id="284" r:id="rId6"/>
    <p:sldId id="257" r:id="rId7"/>
    <p:sldId id="259" r:id="rId8"/>
    <p:sldId id="260" r:id="rId9"/>
    <p:sldId id="261" r:id="rId10"/>
    <p:sldId id="262" r:id="rId11"/>
    <p:sldId id="264" r:id="rId12"/>
    <p:sldId id="263" r:id="rId13"/>
    <p:sldId id="275" r:id="rId14"/>
    <p:sldId id="265" r:id="rId15"/>
    <p:sldId id="272" r:id="rId16"/>
    <p:sldId id="266" r:id="rId17"/>
    <p:sldId id="267" r:id="rId18"/>
    <p:sldId id="268" r:id="rId19"/>
    <p:sldId id="269" r:id="rId20"/>
    <p:sldId id="277" r:id="rId21"/>
    <p:sldId id="286" r:id="rId22"/>
    <p:sldId id="276" r:id="rId23"/>
    <p:sldId id="279" r:id="rId24"/>
    <p:sldId id="270" r:id="rId25"/>
    <p:sldId id="271" r:id="rId26"/>
    <p:sldId id="278" r:id="rId27"/>
    <p:sldId id="273" r:id="rId28"/>
    <p:sldId id="274" r:id="rId29"/>
    <p:sldId id="280" r:id="rId30"/>
    <p:sldId id="285"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11.11.2023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7991475" y="6429375"/>
            <a:ext cx="876300" cy="292100"/>
          </a:xfrm>
        </p:spPr>
        <p:txBody>
          <a:bodyPr/>
          <a:lstStyle/>
          <a:p>
            <a:fld id="{B19B0651-EE4F-4900-A07F-96A6BFA9D0F0}" type="slidenum">
              <a:rPr lang="ru-RU" smtClean="0"/>
              <a:t>‹#›</a:t>
            </a:fld>
            <a:endParaRPr lang="ru-RU"/>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ru-RU"/>
              <a:t>Образец заголовка</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11.11.2023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11.11.2023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11.11.2023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11.11.2023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ru-RU"/>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11.11.2023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C71EC6-210F-42DE-9C53-41977AD35B3D}" type="datetimeFigureOut">
              <a:rPr lang="ru-RU" smtClean="0"/>
              <a:t>11.11.2023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11.11.2023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11.11.2023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11.11.2023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a:t>Образец заголовка</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11.11.2023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a:t>Образец заголовка</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B4C71EC6-210F-42DE-9C53-41977AD35B3D}" type="datetimeFigureOut">
              <a:rPr lang="ru-RU" smtClean="0"/>
              <a:t>11.11.2023</a:t>
            </a:fld>
            <a:endParaRPr lang="ru-RU"/>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ru-RU"/>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0" y="188640"/>
            <a:ext cx="4211960" cy="5904656"/>
          </a:xfrm>
        </p:spPr>
        <p:txBody>
          <a:bodyPr>
            <a:normAutofit/>
          </a:bodyPr>
          <a:lstStyle/>
          <a:p>
            <a:pPr marL="182880" lvl="0" indent="0" algn="ctr">
              <a:spcBef>
                <a:spcPct val="20000"/>
              </a:spcBef>
              <a:buNone/>
            </a:pPr>
            <a:r>
              <a:rPr lang="ru-RU" sz="2800" b="0" dirty="0">
                <a:solidFill>
                  <a:schemeClr val="accent5">
                    <a:lumMod val="50000"/>
                  </a:schemeClr>
                </a:solidFill>
              </a:rPr>
              <a:t> </a:t>
            </a:r>
            <a:r>
              <a:rPr lang="ru-RU" sz="2800" b="1" dirty="0">
                <a:solidFill>
                  <a:srgbClr val="7030A0"/>
                </a:solidFill>
              </a:rPr>
              <a:t>МАОУ СОШ №62</a:t>
            </a:r>
            <a:br>
              <a:rPr lang="ru-RU" sz="2800" b="1" dirty="0">
                <a:solidFill>
                  <a:srgbClr val="7030A0"/>
                </a:solidFill>
              </a:rPr>
            </a:br>
            <a:r>
              <a:rPr lang="ru-RU" sz="2800" b="1" dirty="0">
                <a:solidFill>
                  <a:srgbClr val="7030A0"/>
                </a:solidFill>
              </a:rPr>
              <a:t> </a:t>
            </a:r>
            <a:r>
              <a:rPr lang="ru-RU" sz="1800" b="1" dirty="0" err="1">
                <a:solidFill>
                  <a:srgbClr val="7030A0"/>
                </a:solidFill>
                <a:latin typeface="Century Gothic"/>
                <a:ea typeface="+mn-ea"/>
                <a:cs typeface="+mn-cs"/>
              </a:rPr>
              <a:t>Здоровьесберегающие</a:t>
            </a:r>
            <a:r>
              <a:rPr lang="ru-RU" sz="1800" b="1" dirty="0">
                <a:solidFill>
                  <a:srgbClr val="7030A0"/>
                </a:solidFill>
                <a:latin typeface="Century Gothic"/>
                <a:ea typeface="+mn-ea"/>
                <a:cs typeface="+mn-cs"/>
              </a:rPr>
              <a:t>    технологии в практике</a:t>
            </a:r>
            <a:br>
              <a:rPr lang="ru-RU" sz="1800" b="1" dirty="0">
                <a:solidFill>
                  <a:srgbClr val="7030A0"/>
                </a:solidFill>
                <a:latin typeface="Century Gothic"/>
                <a:ea typeface="+mn-ea"/>
                <a:cs typeface="+mn-cs"/>
              </a:rPr>
            </a:br>
            <a:r>
              <a:rPr lang="ru-RU" sz="1800" b="1" dirty="0">
                <a:solidFill>
                  <a:srgbClr val="7030A0"/>
                </a:solidFill>
                <a:latin typeface="Century Gothic"/>
                <a:ea typeface="+mn-ea"/>
                <a:cs typeface="+mn-cs"/>
              </a:rPr>
              <a:t> логопеда на уроках </a:t>
            </a:r>
            <a:r>
              <a:rPr lang="ru-RU" sz="1800" b="1" dirty="0" err="1">
                <a:solidFill>
                  <a:srgbClr val="7030A0"/>
                </a:solidFill>
                <a:latin typeface="Century Gothic"/>
                <a:ea typeface="+mn-ea"/>
                <a:cs typeface="+mn-cs"/>
              </a:rPr>
              <a:t>логоритмики</a:t>
            </a:r>
            <a:br>
              <a:rPr lang="ru-RU" sz="1800" b="1" dirty="0">
                <a:solidFill>
                  <a:srgbClr val="7030A0"/>
                </a:solidFill>
                <a:latin typeface="Century Gothic"/>
                <a:ea typeface="+mn-ea"/>
                <a:cs typeface="+mn-cs"/>
              </a:rPr>
            </a:br>
            <a:r>
              <a:rPr lang="ru-RU" sz="1800" b="1" dirty="0">
                <a:solidFill>
                  <a:srgbClr val="7030A0"/>
                </a:solidFill>
                <a:latin typeface="Century Gothic"/>
                <a:ea typeface="+mn-ea"/>
                <a:cs typeface="+mn-cs"/>
              </a:rPr>
              <a:t>(учителя-логопеда </a:t>
            </a:r>
            <a:br>
              <a:rPr lang="ru-RU" sz="1800" b="1" dirty="0">
                <a:solidFill>
                  <a:srgbClr val="7030A0"/>
                </a:solidFill>
                <a:latin typeface="Century Gothic"/>
                <a:ea typeface="+mn-ea"/>
                <a:cs typeface="+mn-cs"/>
              </a:rPr>
            </a:br>
            <a:r>
              <a:rPr lang="ru-RU" sz="1800" b="1" dirty="0">
                <a:solidFill>
                  <a:srgbClr val="7030A0"/>
                </a:solidFill>
                <a:latin typeface="Century Gothic"/>
                <a:ea typeface="+mn-ea"/>
                <a:cs typeface="+mn-cs"/>
              </a:rPr>
              <a:t>Боровиковой Екатерины Александровны).</a:t>
            </a:r>
            <a:br>
              <a:rPr lang="ru-RU" sz="1800" dirty="0">
                <a:solidFill>
                  <a:srgbClr val="B83D68">
                    <a:lumMod val="75000"/>
                  </a:srgbClr>
                </a:solidFill>
                <a:latin typeface="Century Gothic"/>
                <a:ea typeface="+mn-ea"/>
                <a:cs typeface="+mn-cs"/>
              </a:rPr>
            </a:br>
            <a:endParaRPr lang="ru-RU"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24744"/>
            <a:ext cx="6192688" cy="611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611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103438" y="1298575"/>
            <a:ext cx="493712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55776" y="188640"/>
            <a:ext cx="4572000" cy="1200329"/>
          </a:xfrm>
          <a:prstGeom prst="rect">
            <a:avLst/>
          </a:prstGeom>
        </p:spPr>
        <p:txBody>
          <a:bodyPr>
            <a:spAutoFit/>
          </a:bodyPr>
          <a:lstStyle/>
          <a:p>
            <a:pPr algn="ctr"/>
            <a:r>
              <a:rPr lang="ru-RU" b="1" dirty="0">
                <a:solidFill>
                  <a:schemeClr val="tx2">
                    <a:lumMod val="60000"/>
                    <a:lumOff val="40000"/>
                  </a:schemeClr>
                </a:solidFill>
              </a:rPr>
              <a:t>Дыхательные упражнения помогают выработать диафрагмальное дыхание, а также продолжительность, силу и правильное распределение выдоха. </a:t>
            </a:r>
            <a:endParaRPr lang="ru-RU" dirty="0">
              <a:solidFill>
                <a:schemeClr val="tx2">
                  <a:lumMod val="60000"/>
                  <a:lumOff val="40000"/>
                </a:schemeClr>
              </a:solidFill>
            </a:endParaRPr>
          </a:p>
        </p:txBody>
      </p:sp>
    </p:spTree>
    <p:extLst>
      <p:ext uri="{BB962C8B-B14F-4D97-AF65-F5344CB8AC3E}">
        <p14:creationId xmlns:p14="http://schemas.microsoft.com/office/powerpoint/2010/main" val="1739430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467544" y="620688"/>
            <a:ext cx="8288060" cy="57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499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467544" y="332656"/>
            <a:ext cx="8491743" cy="636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313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103438" y="1298575"/>
            <a:ext cx="493712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477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450578" y="1608966"/>
            <a:ext cx="6242845" cy="431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15616" y="23873"/>
            <a:ext cx="7128792" cy="1244887"/>
          </a:xfrm>
          <a:prstGeom prst="rect">
            <a:avLst/>
          </a:prstGeom>
        </p:spPr>
        <p:txBody>
          <a:bodyPr wrap="square">
            <a:spAutoFit/>
          </a:bodyPr>
          <a:lstStyle/>
          <a:p>
            <a:pPr algn="ctr"/>
            <a:r>
              <a:rPr lang="ru-RU" b="1" dirty="0">
                <a:solidFill>
                  <a:schemeClr val="accent5">
                    <a:lumMod val="50000"/>
                  </a:schemeClr>
                </a:solidFill>
              </a:rPr>
              <a:t>Ритмичные шумные вдохи и выдохи способствуют насыщению организма кислородом, улучшают обменные процессы, психоэмоциональное состояние, выводят из стресса, повышают иммунитет.</a:t>
            </a:r>
            <a:endParaRPr lang="ru-RU" dirty="0">
              <a:solidFill>
                <a:schemeClr val="accent5">
                  <a:lumMod val="50000"/>
                </a:schemeClr>
              </a:solidFill>
            </a:endParaRPr>
          </a:p>
        </p:txBody>
      </p:sp>
    </p:spTree>
    <p:extLst>
      <p:ext uri="{BB962C8B-B14F-4D97-AF65-F5344CB8AC3E}">
        <p14:creationId xmlns:p14="http://schemas.microsoft.com/office/powerpoint/2010/main" val="142217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043608" y="238745"/>
            <a:ext cx="640871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051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2420888"/>
            <a:ext cx="6235095" cy="4032448"/>
          </a:xfrm>
        </p:spPr>
        <p:txBody>
          <a:bodyPr>
            <a:normAutofit fontScale="90000"/>
          </a:bodyPr>
          <a:lstStyle/>
          <a:p>
            <a:pPr marL="68580" lvl="0" indent="0" algn="ctr">
              <a:spcBef>
                <a:spcPct val="20000"/>
              </a:spcBef>
              <a:buNone/>
            </a:pPr>
            <a:r>
              <a:rPr lang="ru-RU" sz="2400" b="1" dirty="0">
                <a:solidFill>
                  <a:schemeClr val="tx1"/>
                </a:solidFill>
                <a:effectLst/>
                <a:latin typeface="Century Gothic"/>
                <a:ea typeface="+mn-ea"/>
                <a:cs typeface="+mn-cs"/>
              </a:rPr>
              <a:t>Чем больше мастерства в детской руке, тем ребенок умнее. Систематические упражнения по тренировке движений пальцев, наряду со стимулирующим влиянием на развитие речи, является мощным средством повышения работоспособности коры головного мозга, влияет на центры развития речи, развивает ручную умелость, помогает снять напряжение.</a:t>
            </a:r>
            <a:br>
              <a:rPr lang="ru-RU" sz="2400" dirty="0">
                <a:solidFill>
                  <a:srgbClr val="B13F9A"/>
                </a:solidFill>
                <a:effectLst/>
                <a:latin typeface="Century Gothic"/>
                <a:ea typeface="+mn-ea"/>
                <a:cs typeface="+mn-cs"/>
              </a:rPr>
            </a:br>
            <a:endParaRPr lang="ru-RU"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40080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916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lstStyle/>
          <a:p>
            <a:pPr marL="45720" indent="0" algn="ctr">
              <a:buNone/>
            </a:pPr>
            <a:r>
              <a:rPr lang="ru-RU" sz="4000" b="1" dirty="0">
                <a:solidFill>
                  <a:srgbClr val="B83D68"/>
                </a:solidFill>
                <a:latin typeface="Century Gothic"/>
                <a:ea typeface="+mj-ea"/>
                <a:cs typeface="+mj-cs"/>
              </a:rPr>
              <a:t>Пальчиковые игры с мелкими предметами.</a:t>
            </a:r>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564904"/>
            <a:ext cx="2631281" cy="3508375"/>
          </a:xfrm>
          <a:prstGeom prst="rect">
            <a:avLst/>
          </a:prstGeom>
          <a:effectLst>
            <a:glow rad="139700">
              <a:srgbClr val="AC66BB">
                <a:satMod val="175000"/>
                <a:alpha val="40000"/>
              </a:srgbClr>
            </a:glo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849" y="2500586"/>
            <a:ext cx="5387642" cy="3572694"/>
          </a:xfrm>
          <a:prstGeom prst="rect">
            <a:avLst/>
          </a:prstGeom>
        </p:spPr>
      </p:pic>
    </p:spTree>
    <p:extLst>
      <p:ext uri="{BB962C8B-B14F-4D97-AF65-F5344CB8AC3E}">
        <p14:creationId xmlns:p14="http://schemas.microsoft.com/office/powerpoint/2010/main" val="997127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143000" y="116632"/>
            <a:ext cx="6400800" cy="4089608"/>
          </a:xfrm>
        </p:spPr>
        <p:txBody>
          <a:bodyPr/>
          <a:lstStyle/>
          <a:p>
            <a:pPr marL="45720" indent="0" algn="ctr">
              <a:buNone/>
            </a:pPr>
            <a:r>
              <a:rPr lang="ru-RU" sz="3200" b="1" dirty="0">
                <a:solidFill>
                  <a:srgbClr val="B83D68">
                    <a:lumMod val="75000"/>
                  </a:srgbClr>
                </a:solidFill>
                <a:latin typeface="Century Gothic"/>
                <a:ea typeface="+mj-ea"/>
                <a:cs typeface="+mj-cs"/>
              </a:rPr>
              <a:t>Разрезные картинки, </a:t>
            </a:r>
            <a:r>
              <a:rPr lang="ru-RU" sz="3200" b="1" dirty="0" err="1">
                <a:solidFill>
                  <a:srgbClr val="B83D68">
                    <a:lumMod val="75000"/>
                  </a:srgbClr>
                </a:solidFill>
                <a:latin typeface="Century Gothic"/>
                <a:ea typeface="+mj-ea"/>
                <a:cs typeface="+mj-cs"/>
              </a:rPr>
              <a:t>пазлы</a:t>
            </a:r>
            <a:r>
              <a:rPr lang="ru-RU" sz="3200" b="1" dirty="0">
                <a:solidFill>
                  <a:srgbClr val="B83D68">
                    <a:lumMod val="75000"/>
                  </a:srgbClr>
                </a:solidFill>
                <a:latin typeface="Century Gothic"/>
                <a:ea typeface="+mj-ea"/>
                <a:cs typeface="+mj-cs"/>
              </a:rPr>
              <a:t>, мозаики, конструкторы.</a:t>
            </a:r>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12776"/>
            <a:ext cx="7128792" cy="5346594"/>
          </a:xfrm>
          <a:prstGeom prst="rect">
            <a:avLst/>
          </a:prstGeom>
          <a:ln>
            <a:noFill/>
          </a:ln>
          <a:effectLst>
            <a:glow rad="139700">
              <a:srgbClr val="CF6DA4">
                <a:satMod val="175000"/>
                <a:alpha val="40000"/>
              </a:srgb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314566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907705" y="1217043"/>
            <a:ext cx="547260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1">
            <a:extLst>
              <a:ext uri="{FF2B5EF4-FFF2-40B4-BE49-F238E27FC236}">
                <a16:creationId xmlns:a16="http://schemas.microsoft.com/office/drawing/2014/main" id="{4180B1A2-35BA-449C-87C2-DB7F6CB8AFEB}"/>
              </a:ext>
            </a:extLst>
          </p:cNvPr>
          <p:cNvSpPr>
            <a:spLocks noGrp="1"/>
          </p:cNvSpPr>
          <p:nvPr>
            <p:ph type="title"/>
          </p:nvPr>
        </p:nvSpPr>
        <p:spPr>
          <a:xfrm>
            <a:off x="179512" y="-57894"/>
            <a:ext cx="8591550" cy="1066801"/>
          </a:xfrm>
        </p:spPr>
        <p:txBody>
          <a:bodyPr/>
          <a:lstStyle/>
          <a:p>
            <a:r>
              <a:rPr lang="ru-RU" dirty="0">
                <a:solidFill>
                  <a:srgbClr val="C00000"/>
                </a:solidFill>
              </a:rPr>
              <a:t>Мячики-прыгуны для развития ловкости.</a:t>
            </a:r>
          </a:p>
        </p:txBody>
      </p:sp>
    </p:spTree>
    <p:extLst>
      <p:ext uri="{BB962C8B-B14F-4D97-AF65-F5344CB8AC3E}">
        <p14:creationId xmlns:p14="http://schemas.microsoft.com/office/powerpoint/2010/main" val="559687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7D3E48-B5AB-4CC7-AFC1-300ADF5969A3}"/>
              </a:ext>
            </a:extLst>
          </p:cNvPr>
          <p:cNvSpPr>
            <a:spLocks noGrp="1"/>
          </p:cNvSpPr>
          <p:nvPr>
            <p:ph type="title"/>
          </p:nvPr>
        </p:nvSpPr>
        <p:spPr/>
        <p:txBody>
          <a:bodyPr>
            <a:normAutofit fontScale="90000"/>
          </a:bodyPr>
          <a:lstStyle/>
          <a:p>
            <a:r>
              <a:rPr lang="ru-RU" dirty="0" err="1">
                <a:solidFill>
                  <a:srgbClr val="FF0000"/>
                </a:solidFill>
              </a:rPr>
              <a:t>Логоритмика</a:t>
            </a:r>
            <a:r>
              <a:rPr lang="ru-RU" dirty="0">
                <a:solidFill>
                  <a:srgbClr val="FF0000"/>
                </a:solidFill>
              </a:rPr>
              <a:t> в общеобразовательное школе</a:t>
            </a:r>
          </a:p>
        </p:txBody>
      </p:sp>
      <p:sp>
        <p:nvSpPr>
          <p:cNvPr id="3" name="Объект 2">
            <a:extLst>
              <a:ext uri="{FF2B5EF4-FFF2-40B4-BE49-F238E27FC236}">
                <a16:creationId xmlns:a16="http://schemas.microsoft.com/office/drawing/2014/main" id="{427405B9-DE1D-4B56-A380-EEF823D8F997}"/>
              </a:ext>
            </a:extLst>
          </p:cNvPr>
          <p:cNvSpPr>
            <a:spLocks noGrp="1"/>
          </p:cNvSpPr>
          <p:nvPr>
            <p:ph sz="quarter" idx="13"/>
          </p:nvPr>
        </p:nvSpPr>
        <p:spPr/>
        <p:txBody>
          <a:bodyPr>
            <a:normAutofit fontScale="25000" lnSpcReduction="20000"/>
          </a:bodyPr>
          <a:lstStyle/>
          <a:p>
            <a:pPr marL="0" indent="0">
              <a:lnSpc>
                <a:spcPct val="115000"/>
              </a:lnSpc>
              <a:spcAft>
                <a:spcPts val="1000"/>
              </a:spcAft>
              <a:buNone/>
            </a:pP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5500" b="1" dirty="0">
                <a:effectLst/>
                <a:latin typeface="Calibri" panose="020F0502020204030204" pitchFamily="34" charset="0"/>
                <a:ea typeface="Calibri" panose="020F0502020204030204" pitchFamily="34" charset="0"/>
                <a:cs typeface="Times New Roman" panose="02020603050405020304" pitchFamily="18" charset="0"/>
              </a:rPr>
              <a:t>Последнее время увеличивается число детей, испытывающих трудности при усвоении школьной программы.  С  уверенностью можно сказать, что одной из распространенных причин неуспеваемости учащихся начальных классов  являются разнообразные нарушения устной речи, которые нередко затрудняют овладение правильным чтением и грамотным письмом. Проблемы нарушения устной и  письменной речи у школьников – одна из самых актуальных  проблем, т.к. чтение и письмо из цели начального обучения превращается в средство дальнейшего обучения учащихся. Поэтому интерес к проблеме коррекции дислексии, </a:t>
            </a:r>
            <a:r>
              <a:rPr lang="ru-RU" sz="5500" b="1" dirty="0" err="1">
                <a:effectLst/>
                <a:latin typeface="Calibri" panose="020F0502020204030204" pitchFamily="34" charset="0"/>
                <a:ea typeface="Calibri" panose="020F0502020204030204" pitchFamily="34" charset="0"/>
                <a:cs typeface="Times New Roman" panose="02020603050405020304" pitchFamily="18" charset="0"/>
              </a:rPr>
              <a:t>дисграфии</a:t>
            </a:r>
            <a:r>
              <a:rPr lang="ru-RU" sz="5500" b="1" dirty="0">
                <a:effectLst/>
                <a:latin typeface="Calibri" panose="020F0502020204030204" pitchFamily="34" charset="0"/>
                <a:ea typeface="Calibri" panose="020F0502020204030204" pitchFamily="34" charset="0"/>
                <a:cs typeface="Times New Roman" panose="02020603050405020304" pitchFamily="18" charset="0"/>
              </a:rPr>
              <a:t> не только у специалистов, но и учителей начальных классов не случаен.</a:t>
            </a:r>
          </a:p>
          <a:p>
            <a:pPr algn="just">
              <a:lnSpc>
                <a:spcPct val="115000"/>
              </a:lnSpc>
              <a:spcAft>
                <a:spcPts val="1000"/>
              </a:spcAft>
            </a:pPr>
            <a:r>
              <a:rPr lang="ru-RU" sz="5500" b="1" dirty="0">
                <a:effectLst/>
                <a:latin typeface="Calibri" panose="020F0502020204030204" pitchFamily="34" charset="0"/>
                <a:ea typeface="Calibri" panose="020F0502020204030204" pitchFamily="34" charset="0"/>
                <a:cs typeface="Times New Roman" panose="02020603050405020304" pitchFamily="18" charset="0"/>
              </a:rPr>
              <a:t> Заметно отставание в показателях основных физических качеств: силы, ловкости, быстроты движений. Значительная часть детей имеют плохую координацию, дети выглядят моторно-неловкими при ходьбе, беге, движениях под музыку, имеют повышенную двигательную истощаемость, сниженную двигательную память и внимание). Детям с нарушением речи свойственна недостаточное развитие чувства ритма и функции равновесия, а также замедленность процесса освоения новых движений. Выявлено отставание и в развитии мелкой моторики рук. Затруднена координация движений при расстёгивании и застёгивании пуговиц, завязывании и развязывании шнурков, манипуляции с мелкими предметами и т.п. Существует филогенетическая связь между развитием движений и формирование  произношения. Установлено, чем выше двигательная активность ребенка, тем интенсивнее его речь.  Одновременно речевые упражнения, связанные с движением нормализуют состояние мышечного тонуса, помогают освободиться от эмоциональной и двигательной зажатости, сформировать правильное   дыхание, голосоведение, артикуляцию,  темп речи, укрепить  мимическую  мускулатуру, развить умения сочетать движение и речь, координировать их, подчинять единому ритму.</a:t>
            </a:r>
          </a:p>
          <a:p>
            <a:pPr algn="just">
              <a:lnSpc>
                <a:spcPct val="115000"/>
              </a:lnSpc>
              <a:spcAft>
                <a:spcPts val="1000"/>
              </a:spcAft>
            </a:pPr>
            <a:r>
              <a:rPr lang="ru-RU" sz="5500" b="1" dirty="0">
                <a:effectLst/>
                <a:latin typeface="Calibri" panose="020F0502020204030204" pitchFamily="34" charset="0"/>
                <a:ea typeface="Calibri" panose="020F0502020204030204" pitchFamily="34" charset="0"/>
                <a:cs typeface="Times New Roman" panose="02020603050405020304" pitchFamily="18" charset="0"/>
              </a:rPr>
              <a:t>Этим, и  обусловлено использование </a:t>
            </a:r>
            <a:r>
              <a:rPr lang="ru-RU" sz="5500" b="1" dirty="0" err="1">
                <a:effectLst/>
                <a:latin typeface="Calibri" panose="020F0502020204030204" pitchFamily="34" charset="0"/>
                <a:ea typeface="Calibri" panose="020F0502020204030204" pitchFamily="34" charset="0"/>
                <a:cs typeface="Times New Roman" panose="02020603050405020304" pitchFamily="18" charset="0"/>
              </a:rPr>
              <a:t>логоритмики</a:t>
            </a:r>
            <a:r>
              <a:rPr lang="ru-RU" sz="5500" b="1" dirty="0">
                <a:effectLst/>
                <a:latin typeface="Calibri" panose="020F0502020204030204" pitchFamily="34" charset="0"/>
                <a:ea typeface="Calibri" panose="020F0502020204030204" pitchFamily="34" charset="0"/>
                <a:cs typeface="Times New Roman" panose="02020603050405020304" pitchFamily="18" charset="0"/>
              </a:rPr>
              <a:t>,  как одно из самостоятельных средств комплексного социально-педагогического логопедического воздействия на ребёнка.</a:t>
            </a:r>
          </a:p>
          <a:p>
            <a:endParaRPr lang="ru-RU" dirty="0"/>
          </a:p>
        </p:txBody>
      </p:sp>
    </p:spTree>
    <p:extLst>
      <p:ext uri="{BB962C8B-B14F-4D97-AF65-F5344CB8AC3E}">
        <p14:creationId xmlns:p14="http://schemas.microsoft.com/office/powerpoint/2010/main" val="2629685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403648" y="188640"/>
            <a:ext cx="6530826" cy="653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379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50D9802-F5C8-48FF-A484-A755123612D0}"/>
              </a:ext>
            </a:extLst>
          </p:cNvPr>
          <p:cNvSpPr>
            <a:spLocks noGrp="1"/>
          </p:cNvSpPr>
          <p:nvPr>
            <p:ph sz="quarter" idx="13"/>
          </p:nvPr>
        </p:nvSpPr>
        <p:spPr/>
        <p:txBody>
          <a:bodyPr>
            <a:normAutofit fontScale="92500" lnSpcReduction="20000"/>
          </a:bodyPr>
          <a:lstStyle/>
          <a:p>
            <a:pPr marL="0" indent="0" algn="just">
              <a:buNone/>
            </a:pPr>
            <a:r>
              <a:rPr lang="ru-RU" b="0" i="0" dirty="0">
                <a:solidFill>
                  <a:srgbClr val="242424"/>
                </a:solidFill>
                <a:effectLst/>
                <a:latin typeface="system"/>
              </a:rPr>
              <a:t> </a:t>
            </a:r>
            <a:r>
              <a:rPr lang="ru-RU" b="1" i="0" dirty="0" err="1">
                <a:solidFill>
                  <a:srgbClr val="242424"/>
                </a:solidFill>
                <a:effectLst/>
                <a:latin typeface="system"/>
              </a:rPr>
              <a:t>Фингерборд</a:t>
            </a:r>
            <a:r>
              <a:rPr lang="ru-RU" b="1" i="0" dirty="0">
                <a:solidFill>
                  <a:srgbClr val="242424"/>
                </a:solidFill>
                <a:effectLst/>
                <a:latin typeface="system"/>
              </a:rPr>
              <a:t> - это уникальная игрушка, которая позволяет детям воссоздавать атмосферу настоящего скейтбординга прямо на своем столе. С помощью этого набора маленьких игрушек ваш ребенок сможет научиться выполнять различные трюки и улучшать свои навыки в управлении доской. </a:t>
            </a:r>
            <a:r>
              <a:rPr lang="ru-RU" b="1" i="0" dirty="0" err="1">
                <a:solidFill>
                  <a:srgbClr val="242424"/>
                </a:solidFill>
                <a:effectLst/>
                <a:latin typeface="system"/>
              </a:rPr>
              <a:t>Фингерборд</a:t>
            </a:r>
            <a:r>
              <a:rPr lang="ru-RU" b="1" i="0" dirty="0">
                <a:solidFill>
                  <a:srgbClr val="242424"/>
                </a:solidFill>
                <a:effectLst/>
                <a:latin typeface="system"/>
              </a:rPr>
              <a:t> пальчиковый трюковый обладает особым шармом и приятной </a:t>
            </a:r>
            <a:r>
              <a:rPr lang="ru-RU" b="1" i="0" dirty="0" err="1">
                <a:solidFill>
                  <a:srgbClr val="242424"/>
                </a:solidFill>
                <a:effectLst/>
                <a:latin typeface="system"/>
              </a:rPr>
              <a:t>тактильностью</a:t>
            </a:r>
            <a:r>
              <a:rPr lang="ru-RU" b="1" i="0" dirty="0">
                <a:solidFill>
                  <a:srgbClr val="242424"/>
                </a:solidFill>
                <a:effectLst/>
                <a:latin typeface="system"/>
              </a:rPr>
              <a:t>. Изготовленный из качественного и экологически чистого материала, он безопасен для ребенка.</a:t>
            </a:r>
          </a:p>
          <a:p>
            <a:pPr marL="0" indent="0" algn="just">
              <a:buNone/>
            </a:pPr>
            <a:r>
              <a:rPr lang="ru-RU" b="1" i="0" dirty="0">
                <a:solidFill>
                  <a:srgbClr val="242424"/>
                </a:solidFill>
                <a:effectLst/>
                <a:latin typeface="system"/>
              </a:rPr>
              <a:t>Каждая доска оснащена специальными колесиками, которые обеспечивают плавное катание. Благодаря этому ваши дети </a:t>
            </a:r>
            <a:r>
              <a:rPr lang="ru-RU" b="1" i="0" dirty="0" err="1">
                <a:solidFill>
                  <a:srgbClr val="242424"/>
                </a:solidFill>
                <a:effectLst/>
                <a:latin typeface="system"/>
              </a:rPr>
              <a:t>сможут</a:t>
            </a:r>
            <a:r>
              <a:rPr lang="ru-RU" b="1" i="0" dirty="0">
                <a:solidFill>
                  <a:srgbClr val="242424"/>
                </a:solidFill>
                <a:effectLst/>
                <a:latin typeface="system"/>
              </a:rPr>
              <a:t> выполнять различные трюки, такие как </a:t>
            </a:r>
            <a:r>
              <a:rPr lang="ru-RU" b="1" i="0" dirty="0" err="1">
                <a:solidFill>
                  <a:srgbClr val="242424"/>
                </a:solidFill>
                <a:effectLst/>
                <a:latin typeface="system"/>
              </a:rPr>
              <a:t>олли</a:t>
            </a:r>
            <a:r>
              <a:rPr lang="ru-RU" b="1" i="0" dirty="0">
                <a:solidFill>
                  <a:srgbClr val="242424"/>
                </a:solidFill>
                <a:effectLst/>
                <a:latin typeface="system"/>
              </a:rPr>
              <a:t>, флип и многое другое в </a:t>
            </a:r>
            <a:r>
              <a:rPr lang="ru-RU" b="1" i="0" dirty="0" err="1">
                <a:solidFill>
                  <a:srgbClr val="242424"/>
                </a:solidFill>
                <a:effectLst/>
                <a:latin typeface="system"/>
              </a:rPr>
              <a:t>фингерспорте</a:t>
            </a:r>
            <a:r>
              <a:rPr lang="ru-RU" b="1" i="0" dirty="0">
                <a:solidFill>
                  <a:srgbClr val="242424"/>
                </a:solidFill>
                <a:effectLst/>
                <a:latin typeface="system"/>
              </a:rPr>
              <a:t>. Набор </a:t>
            </a:r>
            <a:r>
              <a:rPr lang="ru-RU" b="1" i="0" dirty="0" err="1">
                <a:solidFill>
                  <a:srgbClr val="242424"/>
                </a:solidFill>
                <a:effectLst/>
                <a:latin typeface="system"/>
              </a:rPr>
              <a:t>фингербордов</a:t>
            </a:r>
            <a:r>
              <a:rPr lang="ru-RU" b="1" i="0" dirty="0">
                <a:solidFill>
                  <a:srgbClr val="242424"/>
                </a:solidFill>
                <a:effectLst/>
                <a:latin typeface="system"/>
              </a:rPr>
              <a:t> </a:t>
            </a:r>
            <a:r>
              <a:rPr lang="ru-RU" b="1" i="0" dirty="0" err="1">
                <a:solidFill>
                  <a:srgbClr val="242424"/>
                </a:solidFill>
                <a:effectLst/>
                <a:latin typeface="system"/>
              </a:rPr>
              <a:t>антистресс</a:t>
            </a:r>
            <a:r>
              <a:rPr lang="ru-RU" b="1" i="0" dirty="0">
                <a:solidFill>
                  <a:srgbClr val="242424"/>
                </a:solidFill>
                <a:effectLst/>
                <a:latin typeface="system"/>
              </a:rPr>
              <a:t> также включает в себя различные аксессуары, набор инструментов. Все это позволит вашим детям создать свой собственный уникальный стиль. </a:t>
            </a:r>
            <a:r>
              <a:rPr lang="ru-RU" b="1" i="0" dirty="0" err="1">
                <a:solidFill>
                  <a:srgbClr val="242424"/>
                </a:solidFill>
                <a:effectLst/>
                <a:latin typeface="system"/>
              </a:rPr>
              <a:t>Finger</a:t>
            </a:r>
            <a:r>
              <a:rPr lang="ru-RU" b="1" i="0" dirty="0">
                <a:solidFill>
                  <a:srgbClr val="242424"/>
                </a:solidFill>
                <a:effectLst/>
                <a:latin typeface="system"/>
              </a:rPr>
              <a:t> </a:t>
            </a:r>
            <a:r>
              <a:rPr lang="ru-RU" b="1" i="0" dirty="0" err="1">
                <a:solidFill>
                  <a:srgbClr val="242424"/>
                </a:solidFill>
                <a:effectLst/>
                <a:latin typeface="system"/>
              </a:rPr>
              <a:t>skate</a:t>
            </a:r>
            <a:r>
              <a:rPr lang="ru-RU" b="1" i="0" dirty="0">
                <a:solidFill>
                  <a:srgbClr val="242424"/>
                </a:solidFill>
                <a:effectLst/>
                <a:latin typeface="system"/>
              </a:rPr>
              <a:t> деревянный мини скейт набор для пальцев - это не только замечательная игрушка, но и отличная возможность развить у вашего ребенка такие важные навыки, как координация движений, концентрация внимания и творческое мышление.</a:t>
            </a:r>
            <a:endParaRPr lang="ru-RU" b="1" dirty="0"/>
          </a:p>
        </p:txBody>
      </p:sp>
    </p:spTree>
    <p:extLst>
      <p:ext uri="{BB962C8B-B14F-4D97-AF65-F5344CB8AC3E}">
        <p14:creationId xmlns:p14="http://schemas.microsoft.com/office/powerpoint/2010/main" val="3529730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215008" y="0"/>
            <a:ext cx="674136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257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11560" y="0"/>
            <a:ext cx="7848872" cy="4206240"/>
          </a:xfrm>
        </p:spPr>
        <p:txBody>
          <a:bodyPr/>
          <a:lstStyle/>
          <a:p>
            <a:pPr marL="45720" indent="0" algn="ctr">
              <a:buNone/>
            </a:pPr>
            <a:r>
              <a:rPr lang="ru-RU" b="1" dirty="0">
                <a:solidFill>
                  <a:schemeClr val="tx1"/>
                </a:solidFill>
              </a:rPr>
              <a:t>Систематические упражнения по тренировке движений пальцев, наряду со стимулирующим влиянием на развитие речи, является мощным средством повышения работоспособности коры головного мозга, влияет на центры развития речи, развивает ручную умелость, помогает снять напряжение.</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432" y="2068604"/>
            <a:ext cx="67310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84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3930351" y="1844824"/>
            <a:ext cx="518457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040E401-259B-494F-B5BC-E30902F6FA82}"/>
              </a:ext>
            </a:extLst>
          </p:cNvPr>
          <p:cNvSpPr txBox="1"/>
          <p:nvPr/>
        </p:nvSpPr>
        <p:spPr>
          <a:xfrm>
            <a:off x="0" y="0"/>
            <a:ext cx="5580112" cy="2862322"/>
          </a:xfrm>
          <a:prstGeom prst="rect">
            <a:avLst/>
          </a:prstGeom>
          <a:noFill/>
        </p:spPr>
        <p:txBody>
          <a:bodyPr wrap="square">
            <a:spAutoFit/>
          </a:bodyPr>
          <a:lstStyle/>
          <a:p>
            <a:pPr algn="just"/>
            <a:r>
              <a:rPr lang="ru-RU" b="1" i="0" dirty="0">
                <a:solidFill>
                  <a:srgbClr val="001A34"/>
                </a:solidFill>
                <a:effectLst/>
                <a:latin typeface="GTEestiPro"/>
              </a:rPr>
              <a:t>Коврик содержит разборные элементы в виде букв, цифр русского алфавита, благодаря чему носит не только развлекательный, но и обучающий характер. Яркие, разнообразные цвета заинтересуют ребенка.</a:t>
            </a:r>
            <a:br>
              <a:rPr lang="ru-RU" b="1" dirty="0"/>
            </a:br>
            <a:r>
              <a:rPr lang="ru-RU" b="1" i="0" dirty="0">
                <a:solidFill>
                  <a:srgbClr val="001A34"/>
                </a:solidFill>
                <a:effectLst/>
                <a:latin typeface="GTEestiPro"/>
              </a:rPr>
              <a:t>Коврик обладает </a:t>
            </a:r>
            <a:r>
              <a:rPr lang="ru-RU" b="1" i="0" dirty="0" err="1">
                <a:solidFill>
                  <a:srgbClr val="001A34"/>
                </a:solidFill>
                <a:effectLst/>
                <a:latin typeface="GTEestiPro"/>
              </a:rPr>
              <a:t>антискользящим</a:t>
            </a:r>
            <a:r>
              <a:rPr lang="ru-RU" b="1" i="0" dirty="0">
                <a:solidFill>
                  <a:srgbClr val="001A34"/>
                </a:solidFill>
                <a:effectLst/>
                <a:latin typeface="GTEestiPro"/>
              </a:rPr>
              <a:t> эффектом</a:t>
            </a:r>
            <a:r>
              <a:rPr lang="ru-RU" b="1" dirty="0">
                <a:solidFill>
                  <a:srgbClr val="001A34"/>
                </a:solidFill>
                <a:latin typeface="GTEestiPro"/>
              </a:rPr>
              <a:t>.</a:t>
            </a:r>
            <a:br>
              <a:rPr lang="ru-RU" b="1" dirty="0"/>
            </a:br>
            <a:r>
              <a:rPr lang="ru-RU" b="1" i="0" dirty="0">
                <a:solidFill>
                  <a:srgbClr val="001A34"/>
                </a:solidFill>
                <a:effectLst/>
                <a:latin typeface="GTEestiPro"/>
              </a:rPr>
              <a:t>Разборные элементы легко вынимаются и собираются обратно, квадратные элементы-</a:t>
            </a:r>
            <a:r>
              <a:rPr lang="ru-RU" b="1" i="0" dirty="0" err="1">
                <a:solidFill>
                  <a:srgbClr val="001A34"/>
                </a:solidFill>
                <a:effectLst/>
                <a:latin typeface="GTEestiPro"/>
              </a:rPr>
              <a:t>пазлы</a:t>
            </a:r>
            <a:r>
              <a:rPr lang="ru-RU" b="1" i="0" dirty="0">
                <a:solidFill>
                  <a:srgbClr val="001A34"/>
                </a:solidFill>
                <a:effectLst/>
                <a:latin typeface="GTEestiPro"/>
              </a:rPr>
              <a:t> позволяют строить различные сооружения, способствуя развитию моторики и пространственного мышления. </a:t>
            </a:r>
            <a:endParaRPr lang="ru-RU" b="1" dirty="0"/>
          </a:p>
        </p:txBody>
      </p:sp>
    </p:spTree>
    <p:extLst>
      <p:ext uri="{BB962C8B-B14F-4D97-AF65-F5344CB8AC3E}">
        <p14:creationId xmlns:p14="http://schemas.microsoft.com/office/powerpoint/2010/main" val="1619804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331640" y="43013"/>
            <a:ext cx="6814987" cy="681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726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115616" y="0"/>
            <a:ext cx="6768752" cy="6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08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74320" y="404664"/>
            <a:ext cx="8595360" cy="5831544"/>
          </a:xfrm>
        </p:spPr>
        <p:txBody>
          <a:bodyPr numCol="1"/>
          <a:lstStyle/>
          <a:p>
            <a:pPr marL="45720" indent="0" algn="ctr">
              <a:buNone/>
            </a:pPr>
            <a:r>
              <a:rPr lang="ru-RU" sz="2800" b="1" dirty="0">
                <a:solidFill>
                  <a:schemeClr val="tx2">
                    <a:lumMod val="60000"/>
                    <a:lumOff val="40000"/>
                  </a:schemeClr>
                </a:solidFill>
              </a:rPr>
              <a:t>Коррекция осанки, развитие </a:t>
            </a:r>
          </a:p>
          <a:p>
            <a:pPr marL="45720" indent="0" algn="ctr">
              <a:buNone/>
            </a:pPr>
            <a:r>
              <a:rPr lang="ru-RU" sz="2800" b="1" dirty="0">
                <a:solidFill>
                  <a:schemeClr val="tx2">
                    <a:lumMod val="60000"/>
                    <a:lumOff val="40000"/>
                  </a:schemeClr>
                </a:solidFill>
              </a:rPr>
              <a:t>равновесия, координации</a:t>
            </a:r>
            <a:r>
              <a:rPr lang="ru-RU" b="1" dirty="0">
                <a:solidFill>
                  <a:schemeClr val="accent5">
                    <a:lumMod val="50000"/>
                  </a:schemeClr>
                </a:solidFill>
              </a:rPr>
              <a:t>.</a:t>
            </a:r>
          </a:p>
          <a:p>
            <a:pPr marL="45720" indent="0" algn="ctr">
              <a:buNone/>
            </a:pPr>
            <a:endParaRPr lang="ru-RU" b="1" dirty="0">
              <a:solidFill>
                <a:schemeClr val="accent5">
                  <a:lumMod val="50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 y="2087100"/>
            <a:ext cx="4438244" cy="443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244" y="2087100"/>
            <a:ext cx="4438244" cy="443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662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691680" y="1268760"/>
            <a:ext cx="604867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2F97206-827E-4A70-979E-B43ED0A3D141}"/>
              </a:ext>
            </a:extLst>
          </p:cNvPr>
          <p:cNvSpPr txBox="1"/>
          <p:nvPr/>
        </p:nvSpPr>
        <p:spPr>
          <a:xfrm>
            <a:off x="467544" y="188641"/>
            <a:ext cx="8280920" cy="1015663"/>
          </a:xfrm>
          <a:prstGeom prst="rect">
            <a:avLst/>
          </a:prstGeom>
          <a:noFill/>
        </p:spPr>
        <p:txBody>
          <a:bodyPr wrap="square">
            <a:spAutoFit/>
          </a:bodyPr>
          <a:lstStyle/>
          <a:p>
            <a:pPr algn="just"/>
            <a:r>
              <a:rPr lang="ru-RU" sz="2000" b="1" i="0" dirty="0">
                <a:solidFill>
                  <a:srgbClr val="343E45"/>
                </a:solidFill>
                <a:effectLst/>
                <a:latin typeface="FontParagraph"/>
              </a:rPr>
              <a:t>Сенсорная дорожка используется для правильной постановки стопы и профилактики плоскостопия. Пособие разработано на российском производстве специально для  занятий физкультурой и гимнастикой.</a:t>
            </a:r>
            <a:endParaRPr lang="ru-RU" sz="2000" b="1" dirty="0"/>
          </a:p>
        </p:txBody>
      </p:sp>
    </p:spTree>
    <p:extLst>
      <p:ext uri="{BB962C8B-B14F-4D97-AF65-F5344CB8AC3E}">
        <p14:creationId xmlns:p14="http://schemas.microsoft.com/office/powerpoint/2010/main" val="4040810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187624" y="620688"/>
            <a:ext cx="7416824" cy="4680520"/>
          </a:xfrm>
        </p:spPr>
        <p:txBody>
          <a:bodyPr>
            <a:noAutofit/>
          </a:bodyPr>
          <a:lstStyle/>
          <a:p>
            <a:pPr marL="45720" indent="0" algn="ctr">
              <a:buNone/>
            </a:pPr>
            <a:r>
              <a:rPr lang="ru-RU" sz="2000" b="1" dirty="0">
                <a:solidFill>
                  <a:schemeClr val="tx1"/>
                </a:solidFill>
                <a:latin typeface="Century Gothic"/>
                <a:ea typeface="+mj-ea"/>
                <a:cs typeface="+mj-cs"/>
              </a:rPr>
              <a:t>Логопедическая практика показывает, что с каждым годом увеличивается количество детей с нарушениями речи. Известно, что развитие речи является решающим этапом в формировании фундамента физического и</a:t>
            </a:r>
          </a:p>
          <a:p>
            <a:pPr marL="45720" indent="0" algn="ctr">
              <a:buNone/>
            </a:pPr>
            <a:r>
              <a:rPr lang="ru-RU" sz="2000" b="1" dirty="0">
                <a:solidFill>
                  <a:schemeClr val="tx1"/>
                </a:solidFill>
                <a:latin typeface="Century Gothic"/>
                <a:ea typeface="+mj-ea"/>
                <a:cs typeface="+mj-cs"/>
              </a:rPr>
              <a:t> психического здоровья ребенка. </a:t>
            </a:r>
          </a:p>
          <a:p>
            <a:pPr marL="68580" lvl="0" indent="0" algn="ctr">
              <a:spcAft>
                <a:spcPts val="0"/>
              </a:spcAft>
              <a:buClr>
                <a:srgbClr val="B83D68"/>
              </a:buClr>
              <a:buSzPct val="76000"/>
              <a:buNone/>
            </a:pPr>
            <a:r>
              <a:rPr lang="ru-RU" sz="2000" b="1" dirty="0">
                <a:solidFill>
                  <a:schemeClr val="tx1"/>
                </a:solidFill>
                <a:latin typeface="Century Gothic"/>
              </a:rPr>
              <a:t>В процессе проведения </a:t>
            </a:r>
            <a:r>
              <a:rPr lang="ru-RU" sz="2000" b="1" dirty="0" err="1">
                <a:solidFill>
                  <a:schemeClr val="tx1"/>
                </a:solidFill>
                <a:latin typeface="Century Gothic"/>
              </a:rPr>
              <a:t>логоритмических</a:t>
            </a:r>
            <a:r>
              <a:rPr lang="ru-RU" sz="2000" b="1" dirty="0">
                <a:solidFill>
                  <a:schemeClr val="tx1"/>
                </a:solidFill>
                <a:latin typeface="Century Gothic"/>
              </a:rPr>
              <a:t> занятий у детей развиваются все психические процессы, в том числе и речь, развивается мелкая моторика и мускульная память, повышается</a:t>
            </a:r>
          </a:p>
          <a:p>
            <a:pPr marL="68580" lvl="0" indent="0" algn="ctr">
              <a:spcAft>
                <a:spcPts val="0"/>
              </a:spcAft>
              <a:buClr>
                <a:srgbClr val="B83D68"/>
              </a:buClr>
              <a:buSzPct val="76000"/>
              <a:buNone/>
            </a:pPr>
            <a:r>
              <a:rPr lang="ru-RU" sz="2000" b="1" dirty="0">
                <a:solidFill>
                  <a:schemeClr val="tx1"/>
                </a:solidFill>
                <a:latin typeface="Century Gothic"/>
              </a:rPr>
              <a:t> работоспособность детей,</a:t>
            </a:r>
          </a:p>
          <a:p>
            <a:pPr marL="68580" lvl="0" indent="0" algn="ctr">
              <a:spcAft>
                <a:spcPts val="0"/>
              </a:spcAft>
              <a:buClr>
                <a:srgbClr val="B83D68"/>
              </a:buClr>
              <a:buSzPct val="76000"/>
              <a:buNone/>
            </a:pPr>
            <a:r>
              <a:rPr lang="ru-RU" sz="2000" b="1" dirty="0">
                <a:solidFill>
                  <a:schemeClr val="tx1"/>
                </a:solidFill>
                <a:latin typeface="Century Gothic"/>
              </a:rPr>
              <a:t>улучшается качество образовательного процесса. </a:t>
            </a:r>
            <a:endParaRPr lang="ru-RU" sz="2000" dirty="0">
              <a:solidFill>
                <a:schemeClr val="tx1"/>
              </a:solidFill>
            </a:endParaRPr>
          </a:p>
        </p:txBody>
      </p:sp>
    </p:spTree>
    <p:extLst>
      <p:ext uri="{BB962C8B-B14F-4D97-AF65-F5344CB8AC3E}">
        <p14:creationId xmlns:p14="http://schemas.microsoft.com/office/powerpoint/2010/main" val="2788565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9E71C7-D456-488C-B4B7-4F1092CEC94A}"/>
              </a:ext>
            </a:extLst>
          </p:cNvPr>
          <p:cNvSpPr>
            <a:spLocks noGrp="1"/>
          </p:cNvSpPr>
          <p:nvPr>
            <p:ph type="title"/>
          </p:nvPr>
        </p:nvSpPr>
        <p:spPr/>
        <p:txBody>
          <a:bodyPr>
            <a:normAutofit fontScale="90000"/>
          </a:bodyPr>
          <a:lstStyle/>
          <a:p>
            <a:pPr>
              <a:lnSpc>
                <a:spcPct val="115000"/>
              </a:lnSpc>
              <a:spcAft>
                <a:spcPts val="1000"/>
              </a:spcAft>
            </a:pPr>
            <a:r>
              <a:rPr lang="ru-RU"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Отличительные особенности программы</a:t>
            </a:r>
            <a:br>
              <a:rPr lang="ru-RU" sz="36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66C90810-D880-49B7-84CA-6F71E9297EB4}"/>
              </a:ext>
            </a:extLst>
          </p:cNvPr>
          <p:cNvSpPr>
            <a:spLocks noGrp="1"/>
          </p:cNvSpPr>
          <p:nvPr>
            <p:ph sz="quarter" idx="13"/>
          </p:nvPr>
        </p:nvSpPr>
        <p:spPr>
          <a:xfrm>
            <a:off x="323528" y="764704"/>
            <a:ext cx="8546152" cy="5471504"/>
          </a:xfrm>
        </p:spPr>
        <p:txBody>
          <a:bodyPr>
            <a:normAutofit fontScale="25000" lnSpcReduction="20000"/>
          </a:bodyPr>
          <a:lstStyle/>
          <a:p>
            <a:pPr>
              <a:lnSpc>
                <a:spcPct val="115000"/>
              </a:lnSpc>
              <a:spcAft>
                <a:spcPts val="100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8000" b="1" dirty="0">
                <a:effectLst/>
                <a:latin typeface="Calibri" panose="020F0502020204030204" pitchFamily="34" charset="0"/>
                <a:ea typeface="Calibri" panose="020F0502020204030204" pitchFamily="34" charset="0"/>
                <a:cs typeface="Times New Roman" panose="02020603050405020304" pitchFamily="18" charset="0"/>
              </a:rPr>
              <a:t> </a:t>
            </a:r>
            <a:r>
              <a:rPr lang="ru-RU" sz="7200" b="1" dirty="0">
                <a:effectLst/>
                <a:latin typeface="Calibri" panose="020F0502020204030204" pitchFamily="34" charset="0"/>
                <a:ea typeface="Calibri" panose="020F0502020204030204" pitchFamily="34" charset="0"/>
                <a:cs typeface="Times New Roman" panose="02020603050405020304" pitchFamily="18" charset="0"/>
              </a:rPr>
              <a:t>Программа «</a:t>
            </a:r>
            <a:r>
              <a:rPr lang="ru-RU" sz="7200" b="1" dirty="0" err="1">
                <a:effectLst/>
                <a:latin typeface="Calibri" panose="020F0502020204030204" pitchFamily="34" charset="0"/>
                <a:ea typeface="Calibri" panose="020F0502020204030204" pitchFamily="34" charset="0"/>
                <a:cs typeface="Times New Roman" panose="02020603050405020304" pitchFamily="18" charset="0"/>
              </a:rPr>
              <a:t>Логоритмика</a:t>
            </a:r>
            <a:r>
              <a:rPr lang="ru-RU" sz="7200" b="1" dirty="0">
                <a:effectLst/>
                <a:latin typeface="Calibri" panose="020F0502020204030204" pitchFamily="34" charset="0"/>
                <a:ea typeface="Calibri" panose="020F0502020204030204" pitchFamily="34" charset="0"/>
                <a:cs typeface="Times New Roman" panose="02020603050405020304" pitchFamily="18" charset="0"/>
              </a:rPr>
              <a:t>», направлена на исправление нарушений речи с развитием сенсорных и двигательных способностей детей. Под влиянием занятий </a:t>
            </a:r>
            <a:r>
              <a:rPr lang="ru-RU" sz="7200" b="1" dirty="0" err="1">
                <a:effectLst/>
                <a:latin typeface="Calibri" panose="020F0502020204030204" pitchFamily="34" charset="0"/>
                <a:ea typeface="Calibri" panose="020F0502020204030204" pitchFamily="34" charset="0"/>
                <a:cs typeface="Times New Roman" panose="02020603050405020304" pitchFamily="18" charset="0"/>
              </a:rPr>
              <a:t>логоритмики</a:t>
            </a:r>
            <a:r>
              <a:rPr lang="ru-RU" sz="7200" b="1" dirty="0">
                <a:effectLst/>
                <a:latin typeface="Calibri" panose="020F0502020204030204" pitchFamily="34" charset="0"/>
                <a:ea typeface="Calibri" panose="020F0502020204030204" pitchFamily="34" charset="0"/>
                <a:cs typeface="Times New Roman" panose="02020603050405020304" pitchFamily="18" charset="0"/>
              </a:rPr>
              <a:t> у детей происходят значимые изменения в звукопроизношении, словообразовании, в накоплении активного словарного запаса, развитии общей и мелкой моторики, координации движений.</a:t>
            </a:r>
          </a:p>
          <a:p>
            <a:pPr algn="just">
              <a:lnSpc>
                <a:spcPct val="115000"/>
              </a:lnSpc>
              <a:spcAft>
                <a:spcPts val="1000"/>
              </a:spcAft>
            </a:pPr>
            <a:r>
              <a:rPr lang="ru-RU" sz="7200" b="1" dirty="0">
                <a:effectLst/>
                <a:latin typeface="Calibri" panose="020F0502020204030204" pitchFamily="34" charset="0"/>
                <a:ea typeface="Calibri" panose="020F0502020204030204" pitchFamily="34" charset="0"/>
                <a:cs typeface="Times New Roman" panose="02020603050405020304" pitchFamily="18" charset="0"/>
              </a:rPr>
              <a:t>. Основной формой </a:t>
            </a:r>
            <a:r>
              <a:rPr lang="ru-RU" sz="7200" b="1" dirty="0" err="1">
                <a:effectLst/>
                <a:latin typeface="Calibri" panose="020F0502020204030204" pitchFamily="34" charset="0"/>
                <a:ea typeface="Calibri" panose="020F0502020204030204" pitchFamily="34" charset="0"/>
                <a:cs typeface="Times New Roman" panose="02020603050405020304" pitchFamily="18" charset="0"/>
              </a:rPr>
              <a:t>учебно</a:t>
            </a:r>
            <a:r>
              <a:rPr lang="ru-RU" sz="7200" b="1" dirty="0">
                <a:effectLst/>
                <a:latin typeface="Calibri" panose="020F0502020204030204" pitchFamily="34" charset="0"/>
                <a:ea typeface="Calibri" panose="020F0502020204030204" pitchFamily="34" charset="0"/>
                <a:cs typeface="Times New Roman" panose="02020603050405020304" pitchFamily="18" charset="0"/>
              </a:rPr>
              <a:t>–воспитательного процесса является групповое учебное занятие. Формы занятий – теоретические, практические, комбинированные.  </a:t>
            </a:r>
          </a:p>
          <a:p>
            <a:pPr algn="just">
              <a:lnSpc>
                <a:spcPct val="115000"/>
              </a:lnSpc>
              <a:spcAft>
                <a:spcPts val="1000"/>
              </a:spcAft>
            </a:pPr>
            <a:r>
              <a:rPr lang="ru-RU" sz="7200" b="1" dirty="0">
                <a:effectLst/>
                <a:latin typeface="Calibri" panose="020F0502020204030204" pitchFamily="34" charset="0"/>
                <a:ea typeface="Calibri" panose="020F0502020204030204" pitchFamily="34" charset="0"/>
                <a:cs typeface="Times New Roman" panose="02020603050405020304" pitchFamily="18" charset="0"/>
              </a:rPr>
              <a:t>Режим занятий:</a:t>
            </a:r>
          </a:p>
          <a:p>
            <a:pPr algn="just">
              <a:lnSpc>
                <a:spcPct val="115000"/>
              </a:lnSpc>
              <a:spcAft>
                <a:spcPts val="1000"/>
              </a:spcAft>
            </a:pPr>
            <a:r>
              <a:rPr lang="ru-RU" sz="7200" b="1" dirty="0">
                <a:effectLst/>
                <a:latin typeface="Calibri" panose="020F0502020204030204" pitchFamily="34" charset="0"/>
                <a:ea typeface="Calibri" panose="020F0502020204030204" pitchFamily="34" charset="0"/>
                <a:cs typeface="Times New Roman" panose="02020603050405020304" pitchFamily="18" charset="0"/>
              </a:rPr>
              <a:t>Режим работы 1   года обучения для всех групп  1раз в неделю, продолжительностью одного занятия 40 минут. Занятия проводятся  в групповой форме.</a:t>
            </a:r>
          </a:p>
          <a:p>
            <a:pPr algn="just">
              <a:lnSpc>
                <a:spcPct val="115000"/>
              </a:lnSpc>
              <a:spcAft>
                <a:spcPts val="1000"/>
              </a:spcAft>
            </a:pPr>
            <a:r>
              <a:rPr lang="ru-RU" sz="7200" b="1" dirty="0">
                <a:effectLst/>
                <a:latin typeface="Calibri" panose="020F0502020204030204" pitchFamily="34" charset="0"/>
                <a:ea typeface="Calibri" panose="020F0502020204030204" pitchFamily="34" charset="0"/>
                <a:cs typeface="Times New Roman" panose="02020603050405020304" pitchFamily="18" charset="0"/>
              </a:rPr>
              <a:t>Цель программы создание условий для  обучения, личностного развития, сохранения физического и психического здоровья учащихся, имеющих моторные и речевые нарушения</a:t>
            </a:r>
          </a:p>
          <a:p>
            <a:pPr marL="0" indent="0">
              <a:lnSpc>
                <a:spcPct val="115000"/>
              </a:lnSpc>
              <a:spcAft>
                <a:spcPts val="1000"/>
              </a:spcAft>
              <a:buNone/>
            </a:pPr>
            <a:r>
              <a:rPr lang="ru-RU" sz="5600" dirty="0">
                <a:effectLst/>
                <a:latin typeface="Calibri" panose="020F0502020204030204" pitchFamily="34" charset="0"/>
                <a:ea typeface="Calibri" panose="020F0502020204030204" pitchFamily="34" charset="0"/>
                <a:cs typeface="Times New Roman" panose="02020603050405020304" pitchFamily="18" charset="0"/>
              </a:rPr>
              <a:t> </a:t>
            </a:r>
          </a:p>
          <a:p>
            <a:endParaRPr lang="ru-RU" dirty="0"/>
          </a:p>
        </p:txBody>
      </p:sp>
    </p:spTree>
    <p:extLst>
      <p:ext uri="{BB962C8B-B14F-4D97-AF65-F5344CB8AC3E}">
        <p14:creationId xmlns:p14="http://schemas.microsoft.com/office/powerpoint/2010/main" val="2227590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28F278-6820-41E6-B538-AF47BB3F973A}"/>
              </a:ext>
            </a:extLst>
          </p:cNvPr>
          <p:cNvSpPr>
            <a:spLocks noGrp="1"/>
          </p:cNvSpPr>
          <p:nvPr>
            <p:ph type="title"/>
          </p:nvPr>
        </p:nvSpPr>
        <p:spPr/>
        <p:txBody>
          <a:bodyPr/>
          <a:lstStyle/>
          <a:p>
            <a:r>
              <a:rPr lang="ru-RU" dirty="0"/>
              <a:t>Литература</a:t>
            </a:r>
          </a:p>
        </p:txBody>
      </p:sp>
      <p:sp>
        <p:nvSpPr>
          <p:cNvPr id="3" name="Объект 2">
            <a:extLst>
              <a:ext uri="{FF2B5EF4-FFF2-40B4-BE49-F238E27FC236}">
                <a16:creationId xmlns:a16="http://schemas.microsoft.com/office/drawing/2014/main" id="{111E2274-FC46-4CC2-AD6A-051DFF139383}"/>
              </a:ext>
            </a:extLst>
          </p:cNvPr>
          <p:cNvSpPr>
            <a:spLocks noGrp="1"/>
          </p:cNvSpPr>
          <p:nvPr>
            <p:ph sz="quarter" idx="13"/>
          </p:nvPr>
        </p:nvSpPr>
        <p:spPr/>
        <p:txBody>
          <a:bodyPr>
            <a:normAutofit fontScale="85000" lnSpcReduction="20000"/>
          </a:bodyPr>
          <a:lstStyle/>
          <a:p>
            <a:r>
              <a:rPr lang="ru-RU" sz="2400" dirty="0">
                <a:solidFill>
                  <a:srgbClr val="000000"/>
                </a:solidFill>
                <a:latin typeface="Times New Roman" panose="02020603050405020304" pitchFamily="18" charset="0"/>
                <a:ea typeface="Times New Roman" panose="02020603050405020304" pitchFamily="18" charset="0"/>
              </a:rPr>
              <a:t>1</a:t>
            </a:r>
            <a:r>
              <a:rPr lang="ru-RU" sz="2400" dirty="0">
                <a:solidFill>
                  <a:srgbClr val="000000"/>
                </a:solidFill>
                <a:effectLst/>
                <a:latin typeface="Times New Roman" panose="02020603050405020304" pitchFamily="18" charset="0"/>
                <a:ea typeface="Times New Roman" panose="02020603050405020304" pitchFamily="18" charset="0"/>
              </a:rPr>
              <a:t>.Волкова Г.А. «Логопедическая ритмика», М,. Просвещение, 1985</a:t>
            </a:r>
            <a:endParaRPr lang="ru-RU" sz="2000" dirty="0">
              <a:effectLst/>
              <a:latin typeface="Times New Roman" panose="02020603050405020304" pitchFamily="18" charset="0"/>
              <a:ea typeface="Times New Roman" panose="02020603050405020304" pitchFamily="18" charset="0"/>
            </a:endParaRPr>
          </a:p>
          <a:p>
            <a:r>
              <a:rPr lang="ru-RU" sz="2400" dirty="0">
                <a:solidFill>
                  <a:srgbClr val="000000"/>
                </a:solidFill>
                <a:latin typeface="Times New Roman" panose="02020603050405020304" pitchFamily="18" charset="0"/>
                <a:ea typeface="Times New Roman" panose="02020603050405020304" pitchFamily="18" charset="0"/>
              </a:rPr>
              <a:t>2</a:t>
            </a:r>
            <a:r>
              <a:rPr lang="ru-RU" sz="2400" dirty="0">
                <a:solidFill>
                  <a:srgbClr val="000000"/>
                </a:solidFill>
                <a:effectLst/>
                <a:latin typeface="Times New Roman" panose="02020603050405020304" pitchFamily="18" charset="0"/>
                <a:ea typeface="Times New Roman" panose="02020603050405020304" pitchFamily="18" charset="0"/>
              </a:rPr>
              <a:t>.Галанов А.С. Оздоровительные игры для дошкольников и младших школьников. СПб.: Речь, 2007;</a:t>
            </a:r>
            <a:endParaRPr lang="ru-RU" sz="2000" dirty="0">
              <a:effectLst/>
              <a:latin typeface="Times New Roman" panose="02020603050405020304" pitchFamily="18" charset="0"/>
              <a:ea typeface="Times New Roman" panose="02020603050405020304" pitchFamily="18" charset="0"/>
            </a:endParaRPr>
          </a:p>
          <a:p>
            <a:r>
              <a:rPr lang="ru-RU" sz="2400" dirty="0">
                <a:solidFill>
                  <a:srgbClr val="000000"/>
                </a:solidFill>
                <a:latin typeface="Times New Roman" panose="02020603050405020304" pitchFamily="18" charset="0"/>
                <a:ea typeface="Calibri" panose="020F0502020204030204" pitchFamily="34" charset="0"/>
              </a:rPr>
              <a:t>3</a:t>
            </a:r>
            <a:r>
              <a:rPr lang="ru-RU" sz="2400" dirty="0">
                <a:solidFill>
                  <a:srgbClr val="000000"/>
                </a:solidFill>
                <a:effectLst/>
                <a:latin typeface="Times New Roman" panose="02020603050405020304" pitchFamily="18" charset="0"/>
                <a:ea typeface="Calibri" panose="020F0502020204030204" pitchFamily="34" charset="0"/>
              </a:rPr>
              <a:t>.Нищева Н.В., Гавришева Л.Б. Новые логопедические </a:t>
            </a:r>
            <a:r>
              <a:rPr lang="ru-RU" sz="2400" dirty="0" err="1">
                <a:solidFill>
                  <a:srgbClr val="000000"/>
                </a:solidFill>
                <a:effectLst/>
                <a:latin typeface="Times New Roman" panose="02020603050405020304" pitchFamily="18" charset="0"/>
                <a:ea typeface="Calibri" panose="020F0502020204030204" pitchFamily="34" charset="0"/>
              </a:rPr>
              <a:t>распевки</a:t>
            </a:r>
            <a:r>
              <a:rPr lang="ru-RU" sz="2400" dirty="0">
                <a:solidFill>
                  <a:srgbClr val="000000"/>
                </a:solidFill>
                <a:effectLst/>
                <a:latin typeface="Times New Roman" panose="02020603050405020304" pitchFamily="18" charset="0"/>
                <a:ea typeface="Calibri" panose="020F0502020204030204" pitchFamily="34" charset="0"/>
              </a:rPr>
              <a:t>, музыкальная пальчиковая гимнастика, подвижные игры, </a:t>
            </a:r>
            <a:r>
              <a:rPr lang="en-US" sz="2400" dirty="0">
                <a:solidFill>
                  <a:srgbClr val="000000"/>
                </a:solidFill>
                <a:effectLst/>
                <a:latin typeface="Times New Roman" panose="02020603050405020304" pitchFamily="18" charset="0"/>
                <a:ea typeface="Calibri" panose="020F0502020204030204" pitchFamily="34" charset="0"/>
              </a:rPr>
              <a:t>CD</a:t>
            </a:r>
            <a:r>
              <a:rPr lang="ru-RU" sz="2400" dirty="0">
                <a:solidFill>
                  <a:srgbClr val="000000"/>
                </a:solidFill>
                <a:effectLst/>
                <a:latin typeface="Times New Roman" panose="02020603050405020304" pitchFamily="18" charset="0"/>
                <a:ea typeface="Calibri" panose="020F0502020204030204" pitchFamily="34" charset="0"/>
              </a:rPr>
              <a:t> Учебно-методическое пособие для педагогов ДОУ. – </a:t>
            </a:r>
            <a:r>
              <a:rPr lang="ru-RU" sz="2400" dirty="0" err="1">
                <a:solidFill>
                  <a:srgbClr val="000000"/>
                </a:solidFill>
                <a:effectLst/>
                <a:latin typeface="Times New Roman" panose="02020603050405020304" pitchFamily="18" charset="0"/>
                <a:ea typeface="Calibri" panose="020F0502020204030204" pitchFamily="34" charset="0"/>
              </a:rPr>
              <a:t>Спб</a:t>
            </a:r>
            <a:r>
              <a:rPr lang="ru-RU" sz="2400" dirty="0">
                <a:solidFill>
                  <a:srgbClr val="000000"/>
                </a:solidFill>
                <a:effectLst/>
                <a:latin typeface="Times New Roman" panose="02020603050405020304" pitchFamily="18" charset="0"/>
                <a:ea typeface="Calibri" panose="020F0502020204030204" pitchFamily="34" charset="0"/>
              </a:rPr>
              <a:t>.: ООО «Издательство «Детство», 2013г.</a:t>
            </a:r>
            <a:endParaRPr lang="ru-RU" sz="2000" dirty="0">
              <a:effectLst/>
              <a:latin typeface="Times New Roman" panose="02020603050405020304" pitchFamily="18" charset="0"/>
              <a:ea typeface="Times New Roman" panose="02020603050405020304" pitchFamily="18" charset="0"/>
            </a:endParaRPr>
          </a:p>
          <a:p>
            <a:r>
              <a:rPr lang="ru-RU" sz="2400" dirty="0">
                <a:solidFill>
                  <a:srgbClr val="000000"/>
                </a:solidFill>
                <a:latin typeface="Times New Roman" panose="02020603050405020304" pitchFamily="18" charset="0"/>
                <a:ea typeface="Times New Roman" panose="02020603050405020304" pitchFamily="18" charset="0"/>
              </a:rPr>
              <a:t>4</a:t>
            </a:r>
            <a:r>
              <a:rPr lang="ru-RU" sz="2400" dirty="0">
                <a:solidFill>
                  <a:srgbClr val="000000"/>
                </a:solidFill>
                <a:effectLst/>
                <a:latin typeface="Times New Roman" panose="02020603050405020304" pitchFamily="18" charset="0"/>
                <a:ea typeface="Times New Roman" panose="02020603050405020304" pitchFamily="18" charset="0"/>
              </a:rPr>
              <a:t>.Ефименко Н.Н. Материалы к оригинальной авторской программе «Театр физического развития и оздоровления детей дошкольного и младшего школьного возраста». - М.: ЛИНКА-ПРЕСС, 1999;</a:t>
            </a:r>
            <a:endParaRPr lang="ru-RU" sz="2000" dirty="0">
              <a:effectLst/>
              <a:latin typeface="Times New Roman" panose="02020603050405020304" pitchFamily="18" charset="0"/>
              <a:ea typeface="Times New Roman" panose="02020603050405020304" pitchFamily="18" charset="0"/>
            </a:endParaRPr>
          </a:p>
          <a:p>
            <a:r>
              <a:rPr lang="ru-RU" sz="2400" dirty="0">
                <a:solidFill>
                  <a:srgbClr val="000000"/>
                </a:solidFill>
                <a:latin typeface="Times New Roman" panose="02020603050405020304" pitchFamily="18" charset="0"/>
                <a:ea typeface="Times New Roman" panose="02020603050405020304" pitchFamily="18" charset="0"/>
              </a:rPr>
              <a:t>5</a:t>
            </a:r>
            <a:r>
              <a:rPr lang="ru-RU" sz="2400" dirty="0">
                <a:solidFill>
                  <a:srgbClr val="000000"/>
                </a:solidFill>
                <a:effectLst/>
                <a:latin typeface="Times New Roman" panose="02020603050405020304" pitchFamily="18" charset="0"/>
                <a:ea typeface="Times New Roman" panose="02020603050405020304" pitchFamily="18" charset="0"/>
              </a:rPr>
              <a:t>.Ковалько В.И. Азбука физкультминуток для дошкольников: Практические разработки физкультминуток, игровых упражнений, гимнастических комплексов и подвижных игр. - М.: ВАКО, 2005;</a:t>
            </a:r>
            <a:endParaRPr lang="ru-RU" sz="2000" dirty="0">
              <a:effectLst/>
              <a:latin typeface="Times New Roman" panose="02020603050405020304" pitchFamily="18" charset="0"/>
              <a:ea typeface="Times New Roman" panose="02020603050405020304" pitchFamily="18" charset="0"/>
            </a:endParaRPr>
          </a:p>
          <a:p>
            <a:r>
              <a:rPr lang="ru-RU" sz="2400" dirty="0">
                <a:solidFill>
                  <a:srgbClr val="000000"/>
                </a:solidFill>
                <a:latin typeface="Times New Roman" panose="02020603050405020304" pitchFamily="18" charset="0"/>
                <a:ea typeface="Times New Roman" panose="02020603050405020304" pitchFamily="18" charset="0"/>
              </a:rPr>
              <a:t>6</a:t>
            </a:r>
            <a:r>
              <a:rPr lang="ru-RU" sz="2400" dirty="0">
                <a:solidFill>
                  <a:srgbClr val="000000"/>
                </a:solidFill>
                <a:effectLst/>
                <a:latin typeface="Times New Roman" panose="02020603050405020304" pitchFamily="18" charset="0"/>
                <a:ea typeface="Times New Roman" panose="02020603050405020304" pitchFamily="18" charset="0"/>
              </a:rPr>
              <a:t>.Коноваленко В. В., Коноваленко С. </a:t>
            </a:r>
            <a:r>
              <a:rPr lang="ru-RU" sz="2400" dirty="0" err="1">
                <a:solidFill>
                  <a:srgbClr val="000000"/>
                </a:solidFill>
                <a:effectLst/>
                <a:latin typeface="Times New Roman" panose="02020603050405020304" pitchFamily="18" charset="0"/>
                <a:ea typeface="Times New Roman" panose="02020603050405020304" pitchFamily="18" charset="0"/>
              </a:rPr>
              <a:t>В.Развитие</a:t>
            </a:r>
            <a:r>
              <a:rPr lang="ru-RU" sz="2400" dirty="0">
                <a:solidFill>
                  <a:srgbClr val="000000"/>
                </a:solidFill>
                <a:effectLst/>
                <a:latin typeface="Times New Roman" panose="02020603050405020304" pitchFamily="18" charset="0"/>
                <a:ea typeface="Times New Roman" panose="02020603050405020304" pitchFamily="18" charset="0"/>
              </a:rPr>
              <a:t> связной речи. – М.: «Издательство ГНОМ и Д», 2000;</a:t>
            </a:r>
            <a:endParaRPr lang="ru-RU" sz="2000" dirty="0">
              <a:effectLst/>
              <a:latin typeface="Times New Roman" panose="02020603050405020304" pitchFamily="18" charset="0"/>
              <a:ea typeface="Times New Roman" panose="02020603050405020304" pitchFamily="18" charset="0"/>
            </a:endParaRPr>
          </a:p>
          <a:p>
            <a:r>
              <a:rPr lang="ru-RU" sz="2400" dirty="0">
                <a:latin typeface="Times New Roman" panose="02020603050405020304" pitchFamily="18" charset="0"/>
                <a:ea typeface="Times New Roman" panose="02020603050405020304" pitchFamily="18" charset="0"/>
              </a:rPr>
              <a:t>7</a:t>
            </a:r>
            <a:r>
              <a:rPr lang="ru-RU" sz="2400" dirty="0">
                <a:effectLst/>
                <a:latin typeface="Times New Roman" panose="02020603050405020304" pitchFamily="18" charset="0"/>
                <a:ea typeface="Times New Roman" panose="02020603050405020304" pitchFamily="18" charset="0"/>
              </a:rPr>
              <a:t>.Волкова Г.А. Логопедическая ритмика: Учеб. для студ. </a:t>
            </a:r>
            <a:r>
              <a:rPr lang="ru-RU" sz="2400" dirty="0" err="1">
                <a:effectLst/>
                <a:latin typeface="Times New Roman" panose="02020603050405020304" pitchFamily="18" charset="0"/>
                <a:ea typeface="Times New Roman" panose="02020603050405020304" pitchFamily="18" charset="0"/>
              </a:rPr>
              <a:t>высш</a:t>
            </a:r>
            <a:r>
              <a:rPr lang="ru-RU" sz="2400" dirty="0">
                <a:effectLst/>
                <a:latin typeface="Times New Roman" panose="02020603050405020304" pitchFamily="18" charset="0"/>
                <a:ea typeface="Times New Roman" panose="02020603050405020304" pitchFamily="18" charset="0"/>
              </a:rPr>
              <a:t>. учеб, заведений . -- М: </a:t>
            </a:r>
            <a:r>
              <a:rPr lang="ru-RU" sz="2400" dirty="0" err="1">
                <a:effectLst/>
                <a:latin typeface="Times New Roman" panose="02020603050405020304" pitchFamily="18" charset="0"/>
                <a:ea typeface="Times New Roman" panose="02020603050405020304" pitchFamily="18" charset="0"/>
              </a:rPr>
              <a:t>Гуманит</a:t>
            </a:r>
            <a:r>
              <a:rPr lang="ru-RU" sz="2400" dirty="0">
                <a:effectLst/>
                <a:latin typeface="Times New Roman" panose="02020603050405020304" pitchFamily="18" charset="0"/>
                <a:ea typeface="Times New Roman" panose="02020603050405020304" pitchFamily="18" charset="0"/>
              </a:rPr>
              <a:t>. изд. центр ВЛАДОС, 2002. - 272 с.</a:t>
            </a:r>
            <a:endParaRPr lang="ru-RU" sz="2000" dirty="0">
              <a:effectLst/>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140470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BF0DAC-A5BC-49C7-90F0-782DA58BCBB0}"/>
              </a:ext>
            </a:extLst>
          </p:cNvPr>
          <p:cNvSpPr>
            <a:spLocks noGrp="1"/>
          </p:cNvSpPr>
          <p:nvPr>
            <p:ph type="title"/>
          </p:nvPr>
        </p:nvSpPr>
        <p:spPr/>
        <p:txBody>
          <a:bodyPr>
            <a:normAutofit fontScale="90000"/>
          </a:bodyPr>
          <a:lstStyle/>
          <a:p>
            <a:pPr>
              <a:lnSpc>
                <a:spcPct val="115000"/>
              </a:lnSpc>
              <a:spcAft>
                <a:spcPts val="1000"/>
              </a:spcAft>
            </a:pPr>
            <a:r>
              <a:rPr lang="ru-RU" sz="3600" b="1" dirty="0">
                <a:effectLst/>
                <a:latin typeface="Calibri" panose="020F0502020204030204" pitchFamily="34" charset="0"/>
                <a:ea typeface="Calibri" panose="020F0502020204030204" pitchFamily="34" charset="0"/>
                <a:cs typeface="Times New Roman" panose="02020603050405020304" pitchFamily="18" charset="0"/>
              </a:rPr>
              <a:t>Задачи программы:</a:t>
            </a:r>
            <a:br>
              <a:rPr lang="ru-RU" sz="36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EF35A423-681B-48CE-BDFB-4B8C7503A009}"/>
              </a:ext>
            </a:extLst>
          </p:cNvPr>
          <p:cNvSpPr>
            <a:spLocks noGrp="1"/>
          </p:cNvSpPr>
          <p:nvPr>
            <p:ph sz="quarter" idx="13"/>
          </p:nvPr>
        </p:nvSpPr>
        <p:spPr>
          <a:xfrm>
            <a:off x="276224" y="764704"/>
            <a:ext cx="8593455" cy="5471504"/>
          </a:xfrm>
        </p:spPr>
        <p:txBody>
          <a:bodyPr>
            <a:normAutofit fontScale="32500" lnSpcReduction="20000"/>
          </a:bodyPr>
          <a:lstStyle/>
          <a:p>
            <a:pPr>
              <a:lnSpc>
                <a:spcPts val="720"/>
              </a:lnSpc>
              <a:spcAft>
                <a:spcPts val="1000"/>
              </a:spcAft>
            </a:pPr>
            <a:r>
              <a:rPr lang="ru-RU" sz="6200" b="1" i="1" dirty="0">
                <a:effectLst/>
                <a:latin typeface="Calibri" panose="020F0502020204030204" pitchFamily="34" charset="0"/>
                <a:ea typeface="Calibri" panose="020F0502020204030204" pitchFamily="34" charset="0"/>
                <a:cs typeface="Times New Roman" panose="02020603050405020304" pitchFamily="18" charset="0"/>
              </a:rPr>
              <a:t>обучающие:</a:t>
            </a:r>
            <a:endParaRPr lang="ru-RU" sz="6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научить  координировать   движения, сохранять осанку, передвигаться    в  определенном   рисунке, согласовывать   движение   с  музыкой и речью</a:t>
            </a: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научить  чувствовать   характер   музыки</a:t>
            </a: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 ориентироваться   в  пространстве</a:t>
            </a: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обучение диафрагмальному дыханию, продолжительному и плавному выдоху</a:t>
            </a:r>
          </a:p>
          <a:p>
            <a:pPr>
              <a:lnSpc>
                <a:spcPct val="120000"/>
              </a:lnSpc>
              <a:spcAft>
                <a:spcPts val="1000"/>
              </a:spcAft>
            </a:pPr>
            <a:r>
              <a:rPr lang="ru-RU" sz="6200" b="1" i="1" dirty="0">
                <a:effectLst/>
                <a:latin typeface="Calibri" panose="020F0502020204030204" pitchFamily="34" charset="0"/>
                <a:ea typeface="Calibri" panose="020F0502020204030204" pitchFamily="34" charset="0"/>
                <a:cs typeface="Times New Roman" panose="02020603050405020304" pitchFamily="18" charset="0"/>
              </a:rPr>
              <a:t>воспитательные:</a:t>
            </a:r>
            <a:endParaRPr lang="ru-RU" sz="6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воспитывать   чувство   коллективизма, умения  прийти  на помощь</a:t>
            </a: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приобщение учащихся к основам музыкально – ритмической культуры</a:t>
            </a: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воспитание нравственных и волевых качеств, приучение к ответственности за свои поступки, любознательности, активности и самостоятельности</a:t>
            </a:r>
          </a:p>
          <a:p>
            <a:pPr marL="342900" lvl="0" indent="-342900">
              <a:lnSpc>
                <a:spcPts val="1680"/>
              </a:lnSpc>
              <a:spcAft>
                <a:spcPts val="1000"/>
              </a:spcAft>
              <a:buFont typeface="Courier New" panose="02070309020205020404" pitchFamily="49" charset="0"/>
              <a:buChar char="-"/>
            </a:pPr>
            <a:r>
              <a:rPr lang="ru-RU" sz="6200" dirty="0">
                <a:effectLst/>
                <a:latin typeface="Calibri" panose="020F0502020204030204" pitchFamily="34" charset="0"/>
                <a:ea typeface="Calibri" panose="020F0502020204030204" pitchFamily="34" charset="0"/>
                <a:cs typeface="Times New Roman" panose="02020603050405020304" pitchFamily="18" charset="0"/>
              </a:rPr>
              <a:t>овладение навыкам сотрудничества с педагогом и сверстниками</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spTree>
    <p:extLst>
      <p:ext uri="{BB962C8B-B14F-4D97-AF65-F5344CB8AC3E}">
        <p14:creationId xmlns:p14="http://schemas.microsoft.com/office/powerpoint/2010/main" val="2195649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4E03CE7-8583-4C21-9E73-9D3FA8FE7BC0}"/>
              </a:ext>
            </a:extLst>
          </p:cNvPr>
          <p:cNvSpPr>
            <a:spLocks noGrp="1"/>
          </p:cNvSpPr>
          <p:nvPr>
            <p:ph sz="quarter" idx="13"/>
          </p:nvPr>
        </p:nvSpPr>
        <p:spPr/>
        <p:txBody>
          <a:bodyPr/>
          <a:lstStyle/>
          <a:p>
            <a:pPr marL="171450" marR="0" lvl="0" indent="-173736" algn="l" defTabSz="914400" rtl="0" eaLnBrk="1" fontAlgn="auto" latinLnBrk="0" hangingPunct="1">
              <a:lnSpc>
                <a:spcPct val="120000"/>
              </a:lnSpc>
              <a:spcBef>
                <a:spcPts val="600"/>
              </a:spcBef>
              <a:spcAft>
                <a:spcPts val="1000"/>
              </a:spcAft>
              <a:buClr>
                <a:srgbClr val="61625E"/>
              </a:buClr>
              <a:buSzTx/>
              <a:buFont typeface="Arial" pitchFamily="34" charset="0"/>
              <a:buChar char="•"/>
              <a:tabLst/>
              <a:defRPr/>
            </a:pPr>
            <a:r>
              <a:rPr kumimoji="0" lang="ru-RU" sz="1400" b="1" i="1"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ru-RU" sz="2000" b="1" i="1"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развивающие:</a:t>
            </a:r>
            <a:endPar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развивать зрительное, слуховое восприятие;</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развивать тактильно-кинестетическое и костно-мышечное чувства собственного тела у ребенка</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активизировать высшую психическую деятельность через развитие всех видов внимания (зрительного, слухового);</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коррекция основных движений;</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помочь формированию у ребенка двигательных навыков,  пространственных движений</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развитие физической подготовленности</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активизация речевой деятельности;</a:t>
            </a:r>
          </a:p>
          <a:p>
            <a:pPr marL="342900" marR="0" lvl="0" indent="-342900" algn="l" defTabSz="914400" rtl="0" eaLnBrk="1" fontAlgn="auto" latinLnBrk="0" hangingPunct="1">
              <a:lnSpc>
                <a:spcPts val="1680"/>
              </a:lnSpc>
              <a:spcBef>
                <a:spcPts val="600"/>
              </a:spcBef>
              <a:spcAft>
                <a:spcPts val="1000"/>
              </a:spcAft>
              <a:buClr>
                <a:srgbClr val="61625E"/>
              </a:buClr>
              <a:buSzTx/>
              <a:buFont typeface="Courier New" panose="02070309020205020404" pitchFamily="49" charset="0"/>
              <a:buChar char="-"/>
              <a:tabLst/>
              <a:defRPr/>
            </a:pPr>
            <a:r>
              <a:rPr kumimoji="0" lang="ru-RU" sz="2000" b="0" i="0" u="none" strike="noStrike" kern="1200" cap="none" spc="30" normalizeH="0" baseline="0" noProof="0" dirty="0">
                <a:ln>
                  <a:noFill/>
                </a:ln>
                <a:solidFill>
                  <a:srgbClr val="48231E"/>
                </a:solidFill>
                <a:effectLst/>
                <a:uLnTx/>
                <a:uFillTx/>
                <a:latin typeface="Calibri" panose="020F0502020204030204" pitchFamily="34" charset="0"/>
                <a:ea typeface="Calibri" panose="020F0502020204030204" pitchFamily="34" charset="0"/>
                <a:cs typeface="Times New Roman" panose="02020603050405020304" pitchFamily="18" charset="0"/>
              </a:rPr>
              <a:t>развитие познавательных процессов и эмоционально-волевой сферы.</a:t>
            </a:r>
          </a:p>
          <a:p>
            <a:endParaRPr lang="ru-RU" dirty="0"/>
          </a:p>
        </p:txBody>
      </p:sp>
    </p:spTree>
    <p:extLst>
      <p:ext uri="{BB962C8B-B14F-4D97-AF65-F5344CB8AC3E}">
        <p14:creationId xmlns:p14="http://schemas.microsoft.com/office/powerpoint/2010/main" val="360719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115616" y="188640"/>
            <a:ext cx="6400800" cy="3474720"/>
          </a:xfrm>
        </p:spPr>
        <p:txBody>
          <a:bodyPr>
            <a:normAutofit/>
          </a:bodyPr>
          <a:lstStyle/>
          <a:p>
            <a:pPr marL="45720" indent="0" algn="ctr">
              <a:buNone/>
            </a:pPr>
            <a:r>
              <a:rPr lang="ru-RU" sz="4400" b="1" dirty="0">
                <a:solidFill>
                  <a:schemeClr val="tx2">
                    <a:lumMod val="60000"/>
                    <a:lumOff val="40000"/>
                  </a:schemeClr>
                </a:solidFill>
              </a:rPr>
              <a:t>Су-</a:t>
            </a:r>
            <a:r>
              <a:rPr lang="ru-RU" sz="4400" b="1" dirty="0" err="1">
                <a:solidFill>
                  <a:schemeClr val="tx2">
                    <a:lumMod val="60000"/>
                    <a:lumOff val="40000"/>
                  </a:schemeClr>
                </a:solidFill>
              </a:rPr>
              <a:t>джок</a:t>
            </a:r>
            <a:r>
              <a:rPr lang="ru-RU" sz="4400" b="1" dirty="0">
                <a:solidFill>
                  <a:schemeClr val="tx2">
                    <a:lumMod val="60000"/>
                    <a:lumOff val="40000"/>
                  </a:schemeClr>
                </a:solidFill>
              </a:rPr>
              <a:t> терапия</a:t>
            </a:r>
          </a:p>
        </p:txBody>
      </p:sp>
      <p:pic>
        <p:nvPicPr>
          <p:cNvPr id="4" name="Объект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39" y="982779"/>
            <a:ext cx="7414089" cy="5560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7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539552" y="404664"/>
            <a:ext cx="8227712" cy="617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22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187624" y="0"/>
            <a:ext cx="6696744"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558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115616" y="12754"/>
            <a:ext cx="6768752" cy="6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769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TM01790493[[fn=SOHO]]</Template>
  <TotalTime>101</TotalTime>
  <Words>1254</Words>
  <Application>Microsoft Office PowerPoint</Application>
  <PresentationFormat>Экран (4:3)</PresentationFormat>
  <Paragraphs>67</Paragraphs>
  <Slides>30</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30</vt:i4>
      </vt:variant>
    </vt:vector>
  </HeadingPairs>
  <TitlesOfParts>
    <vt:vector size="40" baseType="lpstr">
      <vt:lpstr>Arial</vt:lpstr>
      <vt:lpstr>Calibri</vt:lpstr>
      <vt:lpstr>Candara</vt:lpstr>
      <vt:lpstr>Century Gothic</vt:lpstr>
      <vt:lpstr>Courier New</vt:lpstr>
      <vt:lpstr>FontParagraph</vt:lpstr>
      <vt:lpstr>GTEestiPro</vt:lpstr>
      <vt:lpstr>system</vt:lpstr>
      <vt:lpstr>Times New Roman</vt:lpstr>
      <vt:lpstr>Soho</vt:lpstr>
      <vt:lpstr> МАОУ СОШ №62  Здоровьесберегающие    технологии в практике  логопеда на уроках логоритмики (учителя-логопеда  Боровиковой Екатерины Александровны). </vt:lpstr>
      <vt:lpstr>Логоритмика в общеобразовательное школе</vt:lpstr>
      <vt:lpstr>Отличительные особенности программы </vt:lpstr>
      <vt:lpstr>Задачи программы: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Чем больше мастерства в детской руке, тем ребенок умнее. Систематические упражнения по тренировке движений пальцев, наряду со стимулирующим влиянием на развитие речи, является мощным средством повышения работоспособности коры головного мозга, влияет на центры развития речи, развивает ручную умелость, помогает снять напряжение. </vt:lpstr>
      <vt:lpstr>Презентация PowerPoint</vt:lpstr>
      <vt:lpstr>Презентация PowerPoint</vt:lpstr>
      <vt:lpstr>Мячики-прыгуны для развития ловкости.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Литература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МАОУ СОШ №62 Здоровьесберегающие технологии в практике  логопеда на уроках логоритмики»  учителя-логопеда  Боровиковой Екатерины Александровны. </dc:title>
  <dc:creator>котя</dc:creator>
  <cp:lastModifiedBy>HUAWEI</cp:lastModifiedBy>
  <cp:revision>16</cp:revision>
  <dcterms:created xsi:type="dcterms:W3CDTF">2023-01-29T15:31:56Z</dcterms:created>
  <dcterms:modified xsi:type="dcterms:W3CDTF">2023-11-11T14:25:19Z</dcterms:modified>
</cp:coreProperties>
</file>