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1" r:id="rId4"/>
    <p:sldId id="274" r:id="rId5"/>
    <p:sldId id="275" r:id="rId6"/>
    <p:sldId id="260" r:id="rId7"/>
    <p:sldId id="268" r:id="rId8"/>
    <p:sldId id="262" r:id="rId9"/>
    <p:sldId id="270" r:id="rId10"/>
    <p:sldId id="276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 autoAdjust="0"/>
    <p:restoredTop sz="96168" autoAdjust="0"/>
  </p:normalViewPr>
  <p:slideViewPr>
    <p:cSldViewPr snapToGrid="0">
      <p:cViewPr varScale="1">
        <p:scale>
          <a:sx n="45" d="100"/>
          <a:sy n="45" d="100"/>
        </p:scale>
        <p:origin x="66" y="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6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3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92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5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3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3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58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6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36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5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97FE4-2015-45FE-989D-F85125DE421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087B4-09C4-4B47-9CC4-675FADF76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3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766_%D0%B3%D0%BE%D0%B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1834_%D0%B3%D0%BE%D0%B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344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Вспомним предыдущую тему!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3478"/>
            <a:ext cx="8548577" cy="435133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/>
              <a:t>Что такое «рынок»?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/>
              <a:t>Зачем нужен рынок?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/>
              <a:t>Кто является основными </a:t>
            </a:r>
            <a:endParaRPr lang="ru-RU" sz="3600" b="1" dirty="0" smtClean="0"/>
          </a:p>
          <a:p>
            <a:pPr marL="0" indent="0" algn="just">
              <a:buNone/>
            </a:pPr>
            <a:r>
              <a:rPr lang="ru-RU" sz="3600" b="1" dirty="0" smtClean="0"/>
              <a:t>участниками </a:t>
            </a:r>
            <a:r>
              <a:rPr lang="ru-RU" sz="3600" b="1" dirty="0"/>
              <a:t>рыночных отношений?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572" y="2870790"/>
            <a:ext cx="5408428" cy="398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со словом спасибо в рамке из цветов - скачать бесплатн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2"/>
            <a:ext cx="12192000" cy="686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9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659742"/>
              </p:ext>
            </p:extLst>
          </p:nvPr>
        </p:nvGraphicFramePr>
        <p:xfrm>
          <a:off x="0" y="-3"/>
          <a:ext cx="12192001" cy="68750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31088"/>
                <a:gridCol w="7081284"/>
                <a:gridCol w="3579629"/>
              </a:tblGrid>
              <a:tr h="3712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Неценовые факторы спроса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</a:rPr>
                        <a:t>Задание:</a:t>
                      </a: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постройте график спроса и укажите его изменения на основе предложенных ситуаций.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067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Вкусы, интересы потребителей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В период ОРВИ в городе Н. прошел слух о полезных свойствах ирландского мха при кашле и боли в горле. Что произойдет со спросом на ирландский мох?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Производитель тортов «Лакомка» решил сэкономить на рекламе и акциях в текущем квартале. Что произойдет со спросом на торты «Лакомка»?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</a:tr>
              <a:tr h="1061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Доходы потребителей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С. индексировали зарплаты на 15 %. Что произойдет со спросом на хозяйственное мыло?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С. увеличили НДФЛ с 13% на 20%.  Что произойдет со спросом на парфюм люкс категории?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49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</a:tr>
              <a:tr h="1066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Цены на сопряженные товары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К. цены на бензин выросли на 25 %. Что произойдет со спросом на легковые автомобили?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М. цены на кофе выросли на 30 %. Что произойдет со спросом на чай?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</a:tr>
              <a:tr h="1119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Численность покупателей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В. из-за миграции на 15 % вырос уровень населения. Что произойдет со спросом на транспортные услуги?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Из-за кризиса 1991 года упала рождаемость. Что произойдет со спросом на услуги ВУЗов в 2008 году?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1136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1136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</a:tr>
              <a:tr h="1108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Ожидания изменений цен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П. ожидалось введение карантинных мер в апреле 2020. Что произошло со спросом на макаронные изделия?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5" indent="-113665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49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marL="113665" indent="-113665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49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49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</a:tr>
              <a:tr h="10640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7030A0"/>
                          </a:solidFill>
                          <a:effectLst/>
                        </a:rPr>
                        <a:t>Сезонность</a:t>
                      </a: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государстве Н. закончилось празднование 8 марта. Что произойдет со спросом на живые цветы?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200">
                          <a:effectLst/>
                        </a:rPr>
                        <a:t>В городе У. был открыт лыжный сезон. Что произойдет со спросом на зимние товары в «Спортмастере»?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marL="234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6" marR="6706" marT="670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06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Формулируем тему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А как вы думаете, </a:t>
            </a:r>
            <a:r>
              <a:rPr lang="ru-RU" sz="4000" b="1" dirty="0" smtClean="0">
                <a:solidFill>
                  <a:srgbClr val="7030A0"/>
                </a:solidFill>
              </a:rPr>
              <a:t>от кого или от чего </a:t>
            </a:r>
            <a:r>
              <a:rPr lang="ru-RU" sz="4000" b="1" dirty="0" smtClean="0"/>
              <a:t>зависит цена продукта на рынке?</a:t>
            </a:r>
            <a:endParaRPr lang="ru-RU" sz="4000" b="1" dirty="0"/>
          </a:p>
        </p:txBody>
      </p:sp>
      <p:pic>
        <p:nvPicPr>
          <p:cNvPr id="4098" name="Picture 2" descr="Вопрос нарисованный - 3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89" y="3147156"/>
            <a:ext cx="2296633" cy="371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6" descr="Стрелка вверх ПНГ на Прозрачном Фоне • Скачать PNG Стрелка в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36388">
            <a:off x="2787236" y="2941732"/>
            <a:ext cx="1303734" cy="12960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808149" flipH="1" flipV="1">
            <a:off x="7410569" y="2886043"/>
            <a:ext cx="1359829" cy="13518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06950" flipH="1" flipV="1">
            <a:off x="7580817" y="5438434"/>
            <a:ext cx="1359829" cy="13518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65941">
            <a:off x="2733484" y="4912746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5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816" y="733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Lobster" panose="02000506000000020003" pitchFamily="2" charset="-52"/>
              </a:rPr>
              <a:t>СПРОС И ЕГО ФАКТОРЫ</a:t>
            </a:r>
            <a:endParaRPr lang="ru-RU" sz="4000" dirty="0">
              <a:solidFill>
                <a:srgbClr val="002060"/>
              </a:solidFill>
              <a:latin typeface="Lobster" panose="02000506000000020003" pitchFamily="2" charset="-52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681"/>
            <a:ext cx="12192000" cy="4271319"/>
          </a:xfrm>
        </p:spPr>
      </p:pic>
    </p:spTree>
    <p:extLst>
      <p:ext uri="{BB962C8B-B14F-4D97-AF65-F5344CB8AC3E}">
        <p14:creationId xmlns:p14="http://schemas.microsoft.com/office/powerpoint/2010/main" val="332369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96" y="1"/>
            <a:ext cx="10515600" cy="9291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СПРОС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765" y="976220"/>
            <a:ext cx="119166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спрос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– это сложившаяся на рынке </a:t>
            </a:r>
            <a:r>
              <a:rPr lang="ru-RU" sz="2800" b="1" dirty="0" smtClean="0">
                <a:latin typeface="Century Gothic" panose="020B0502020202020204" pitchFamily="34" charset="0"/>
              </a:rPr>
              <a:t>зависимость </a:t>
            </a:r>
            <a:r>
              <a:rPr lang="ru-RU" sz="2800" b="1" dirty="0">
                <a:latin typeface="Century Gothic" panose="020B0502020202020204" pitchFamily="34" charset="0"/>
              </a:rPr>
              <a:t>между 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ценой</a:t>
            </a:r>
            <a:r>
              <a:rPr lang="ru-RU" sz="2800" b="1" dirty="0">
                <a:latin typeface="Century Gothic" panose="020B0502020202020204" pitchFamily="34" charset="0"/>
              </a:rPr>
              <a:t> и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количеством</a:t>
            </a:r>
            <a:r>
              <a:rPr lang="ru-RU" sz="2800" b="1" dirty="0">
                <a:latin typeface="Century Gothic" panose="020B0502020202020204" pitchFamily="34" charset="0"/>
              </a:rPr>
              <a:t> товара, который покупатели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могут</a:t>
            </a:r>
            <a:r>
              <a:rPr lang="ru-RU" sz="2800" b="1" dirty="0">
                <a:latin typeface="Century Gothic" panose="020B0502020202020204" pitchFamily="34" charset="0"/>
              </a:rPr>
              <a:t> и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желают</a:t>
            </a:r>
            <a:r>
              <a:rPr lang="ru-RU" sz="2800" b="1" dirty="0">
                <a:latin typeface="Century Gothic" panose="020B0502020202020204" pitchFamily="34" charset="0"/>
              </a:rPr>
              <a:t> купить по строго определённой цене, в определённый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промежуток времени</a:t>
            </a:r>
            <a:r>
              <a:rPr lang="ru-RU" sz="2800" b="1" dirty="0" smtClean="0">
                <a:latin typeface="Century Gothic" panose="020B0502020202020204" pitchFamily="34" charset="0"/>
              </a:rPr>
              <a:t>.</a:t>
            </a:r>
            <a:endParaRPr lang="ru-RU" altLang="ru-RU" sz="2800" b="1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pic>
        <p:nvPicPr>
          <p:cNvPr id="1026" name="Picture 2" descr="Thomas Robert Malt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5" y="2756289"/>
            <a:ext cx="26098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070989"/>
            <a:ext cx="2863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То́мас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Ро́берт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Ма́льтус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  <a:hlinkClick r:id="rId3" tooltip="1766 год"/>
              </a:rPr>
              <a:t>(</a:t>
            </a:r>
            <a:r>
              <a:rPr lang="en-US" dirty="0" smtClean="0">
                <a:solidFill>
                  <a:srgbClr val="0645AD"/>
                </a:solidFill>
                <a:latin typeface="Arial" panose="020B0604020202020204" pitchFamily="34" charset="0"/>
                <a:hlinkClick r:id="rId3" tooltip="1766 год"/>
              </a:rPr>
              <a:t>1766</a:t>
            </a:r>
            <a:r>
              <a:rPr lang="en-US" dirty="0" smtClean="0">
                <a:solidFill>
                  <a:srgbClr val="202122"/>
                </a:solidFill>
                <a:latin typeface="Arial" panose="020B0604020202020204" pitchFamily="34" charset="0"/>
              </a:rPr>
              <a:t>—</a:t>
            </a:r>
            <a:r>
              <a:rPr lang="en-US" dirty="0" smtClean="0">
                <a:solidFill>
                  <a:srgbClr val="0645AD"/>
                </a:solidFill>
                <a:latin typeface="Arial" panose="020B0604020202020204" pitchFamily="34" charset="0"/>
                <a:hlinkClick r:id="rId4" tooltip="1834 год"/>
              </a:rPr>
              <a:t>1834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8614" y="3235276"/>
            <a:ext cx="9453385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термин, а точнее, его полный вариант – «платежеспособный спрос», ввел в научную лексику выдающийся английский экономист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Роберт Мальтус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(1766—1834).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сделал он это для того, чтобы провести четкую грань между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мечтами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людей и их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реальными возможностями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блага приобрести.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6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96" y="1"/>
            <a:ext cx="10515600" cy="9291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ГРАФИК СПРОСА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491293"/>
            <a:ext cx="12045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C0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Спрос</a:t>
            </a:r>
            <a:r>
              <a:rPr lang="ru-RU" altLang="ru-RU" sz="2800" b="1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– зависимость между </a:t>
            </a:r>
            <a:r>
              <a:rPr lang="ru-RU" altLang="ru-RU" sz="2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ценой</a:t>
            </a:r>
            <a:r>
              <a:rPr lang="ru-RU" altLang="ru-RU" sz="2800" b="1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и</a:t>
            </a:r>
            <a:r>
              <a:rPr lang="ru-RU" altLang="ru-RU" sz="28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количеством </a:t>
            </a:r>
            <a:r>
              <a:rPr lang="ru-RU" altLang="ru-RU" sz="2800" b="1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товара</a:t>
            </a:r>
            <a:endParaRPr lang="ru-RU" altLang="ru-RU" sz="2800" b="1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272" y="3557418"/>
            <a:ext cx="40970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ru-RU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 –</a:t>
            </a:r>
            <a:r>
              <a:rPr lang="en-US" sz="2400" b="1" dirty="0" smtClean="0">
                <a:latin typeface="Century Gothic" panose="020B0502020202020204" pitchFamily="34" charset="0"/>
              </a:rPr>
              <a:t>demand</a:t>
            </a:r>
            <a:r>
              <a:rPr lang="ru-RU" sz="2400" b="1" dirty="0" smtClean="0">
                <a:latin typeface="Century Gothic" panose="020B0502020202020204" pitchFamily="34" charset="0"/>
              </a:rPr>
              <a:t> – спрос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n-US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 – quantity – </a:t>
            </a:r>
            <a:r>
              <a:rPr lang="ru-RU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количество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  <a:r>
              <a:rPr lang="en-US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 – price - </a:t>
            </a:r>
            <a:r>
              <a:rPr lang="ru-RU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цена</a:t>
            </a:r>
          </a:p>
        </p:txBody>
      </p:sp>
      <p:pic>
        <p:nvPicPr>
          <p:cNvPr id="2052" name="Picture 4" descr="Закон с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8" y="2374250"/>
            <a:ext cx="5618164" cy="43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уга 2"/>
          <p:cNvSpPr/>
          <p:nvPr/>
        </p:nvSpPr>
        <p:spPr>
          <a:xfrm rot="11225479">
            <a:off x="2407661" y="1375715"/>
            <a:ext cx="4482235" cy="3737571"/>
          </a:xfrm>
          <a:prstGeom prst="arc">
            <a:avLst>
              <a:gd name="adj1" fmla="val 15150086"/>
              <a:gd name="adj2" fmla="val 21342779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488019" y="4709578"/>
            <a:ext cx="72563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94884" y="2540925"/>
            <a:ext cx="839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88019" y="2576657"/>
            <a:ext cx="949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</a:t>
            </a:r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4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696" y="1"/>
            <a:ext cx="10515600" cy="9291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ЗАКОН СПРОСА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060406"/>
            <a:ext cx="120454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закон спроса: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entury Gothic" panose="020B0502020202020204" pitchFamily="34" charset="0"/>
                <a:cs typeface="Century Gothic" panose="020B0502020202020204" pitchFamily="34" charset="0"/>
              </a:rPr>
              <a:t> повышение цен обычно ведет к __________ величины спроса, а снижение цен – к ее__________</a:t>
            </a:r>
            <a:endParaRPr kumimoji="0" lang="ru-RU" alt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073" name="Рисунок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70"/>
          <a:stretch/>
        </p:blipFill>
        <p:spPr bwMode="auto">
          <a:xfrm>
            <a:off x="603742" y="3489598"/>
            <a:ext cx="7344696" cy="33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8438" y="4273061"/>
            <a:ext cx="40970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</a:t>
            </a:r>
            <a:r>
              <a:rPr lang="ru-RU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 –</a:t>
            </a:r>
            <a:r>
              <a:rPr lang="en-US" sz="2400" b="1" dirty="0" smtClean="0">
                <a:latin typeface="Century Gothic" panose="020B0502020202020204" pitchFamily="34" charset="0"/>
              </a:rPr>
              <a:t>demand</a:t>
            </a:r>
            <a:r>
              <a:rPr lang="ru-RU" sz="2400" b="1" dirty="0" smtClean="0">
                <a:latin typeface="Century Gothic" panose="020B0502020202020204" pitchFamily="34" charset="0"/>
              </a:rPr>
              <a:t> – спрос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Q</a:t>
            </a:r>
            <a:r>
              <a:rPr lang="en-US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 – quantity – </a:t>
            </a:r>
            <a:r>
              <a:rPr lang="ru-RU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количество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P</a:t>
            </a:r>
            <a:r>
              <a:rPr lang="en-US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 – price - </a:t>
            </a:r>
            <a:r>
              <a:rPr lang="ru-RU" sz="2400" b="1" dirty="0" smtClean="0">
                <a:solidFill>
                  <a:srgbClr val="202124"/>
                </a:solidFill>
                <a:latin typeface="Century Gothic" panose="020B0502020202020204" pitchFamily="34" charset="0"/>
              </a:rPr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val="12152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СПРОС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9613"/>
            <a:ext cx="12192000" cy="541826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1. </a:t>
            </a:r>
            <a:r>
              <a:rPr lang="ru-RU" b="1" dirty="0" smtClean="0">
                <a:solidFill>
                  <a:srgbClr val="C00000"/>
                </a:solidFill>
              </a:rPr>
              <a:t>Индивидуальный спрос </a:t>
            </a:r>
            <a:r>
              <a:rPr lang="ru-RU" b="1" dirty="0" smtClean="0"/>
              <a:t>– частная, отдельная потребность конкретного покупателя  том или ином продукте.</a:t>
            </a:r>
          </a:p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b="1" dirty="0" smtClean="0">
                <a:solidFill>
                  <a:srgbClr val="C00000"/>
                </a:solidFill>
              </a:rPr>
              <a:t>Рыночный спрос </a:t>
            </a:r>
            <a:r>
              <a:rPr lang="ru-RU" b="1" dirty="0" smtClean="0"/>
              <a:t>– общий суммарный спрос покупателей.</a:t>
            </a:r>
          </a:p>
          <a:p>
            <a:endParaRPr lang="ru-RU" b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B050"/>
                </a:solidFill>
              </a:rPr>
              <a:t>Какой из этих спросов анализируют экономисты?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Белорусские экономисты рассказали, почему роль государства в экономике пора  радикально сократить :: Сильные Новости — Гомель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35" y="3263599"/>
            <a:ext cx="5708329" cy="3471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0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268046"/>
              </p:ext>
            </p:extLst>
          </p:nvPr>
        </p:nvGraphicFramePr>
        <p:xfrm>
          <a:off x="0" y="0"/>
          <a:ext cx="12192000" cy="69185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03585"/>
                <a:gridCol w="9888415"/>
              </a:tblGrid>
              <a:tr h="48813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Неценовые факторы спроса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Вкусы, интересы потребителей</a:t>
                      </a:r>
                      <a:endParaRPr lang="ru-RU" sz="2000" b="1" dirty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Реклама</a:t>
                      </a:r>
                      <a:endParaRPr lang="ru-RU" sz="2000" b="1" dirty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Мода, популярность</a:t>
                      </a:r>
                    </a:p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Слухи о свойствах</a:t>
                      </a:r>
                      <a:r>
                        <a:rPr lang="ru-RU" sz="2000" b="1" baseline="0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товара или услуги</a:t>
                      </a:r>
                      <a:endParaRPr lang="ru-RU" sz="2000" b="1" dirty="0" smtClean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Доходы потребителей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вырос доход – повышение спроса на </a:t>
                      </a:r>
                      <a:r>
                        <a:rPr lang="ru-RU" sz="2000" b="1" u="sng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нормальные товары</a:t>
                      </a:r>
                    </a:p>
                    <a:p>
                      <a:pPr marL="0" marR="312420" lvl="0" indent="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(почти все товары)</a:t>
                      </a:r>
                    </a:p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вырос </a:t>
                      </a:r>
                      <a:r>
                        <a:rPr lang="ru-RU" sz="20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доход – снижение спроса на </a:t>
                      </a:r>
                      <a:r>
                        <a:rPr lang="ru-RU" sz="2000" b="1" u="sng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товары низшей категории </a:t>
                      </a:r>
                      <a:endParaRPr lang="ru-RU" sz="2000" b="1" u="sng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0" marR="312420" lvl="0" indent="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(</a:t>
                      </a:r>
                      <a:r>
                        <a:rPr lang="ru-RU" sz="20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не несущие вред здоровью, но предельно простые и дешевые)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4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Цены на сопряженные товары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товары-</a:t>
                      </a:r>
                      <a:r>
                        <a:rPr lang="ru-RU" sz="1800" b="1" u="sng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комплементы</a:t>
                      </a:r>
                      <a:r>
                        <a:rPr lang="ru-RU" sz="1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(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дополняющие) </a:t>
                      </a:r>
                      <a:r>
                        <a:rPr lang="ru-RU" sz="1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стали дороже– снижение спроса</a:t>
                      </a:r>
                    </a:p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товары-</a:t>
                      </a:r>
                      <a:r>
                        <a:rPr lang="ru-RU" sz="1800" b="1" u="sng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субституты</a:t>
                      </a:r>
                      <a:r>
                        <a:rPr lang="ru-RU" sz="1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(заменяющие) </a:t>
                      </a:r>
                      <a:r>
                        <a:rPr lang="ru-RU" sz="18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стали дороже – повышение спроса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Численность покупателей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По</a:t>
                      </a:r>
                      <a:r>
                        <a:rPr lang="ru-RU" sz="2000" b="1" baseline="0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логике</a:t>
                      </a:r>
                      <a:endParaRPr lang="ru-RU" sz="2000" b="1" dirty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Ожидания изменений цен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ожидание </a:t>
                      </a: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роста</a:t>
                      </a:r>
                      <a:r>
                        <a:rPr lang="ru-RU" sz="2000" b="1" baseline="0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цены </a:t>
                      </a:r>
                      <a:r>
                        <a:rPr lang="ru-RU" sz="20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– повышение </a:t>
                      </a: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спроса</a:t>
                      </a:r>
                      <a:r>
                        <a:rPr lang="ru-RU" sz="2000" b="1" baseline="0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 и наоборот </a:t>
                      </a:r>
                    </a:p>
                    <a:p>
                      <a:pPr marL="0" marR="312420" lvl="0" indent="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2000" b="1" baseline="0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(кризис, инфляция и </a:t>
                      </a:r>
                      <a:r>
                        <a:rPr lang="ru-RU" sz="2000" b="1" baseline="0" dirty="0" err="1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тд</a:t>
                      </a:r>
                      <a:r>
                        <a:rPr lang="ru-RU" sz="2000" b="1" baseline="0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)</a:t>
                      </a:r>
                      <a:endParaRPr lang="ru-RU" sz="2000" b="1" dirty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Сезонность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наступление </a:t>
                      </a: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лета-зимы</a:t>
                      </a:r>
                      <a:endParaRPr lang="ru-RU" sz="2000" b="1" dirty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  <a:p>
                      <a:pPr marL="342900" marR="312420" lvl="0" indent="-342900">
                        <a:spcBef>
                          <a:spcPts val="235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2000" b="1" dirty="0" smtClean="0">
                          <a:effectLst/>
                          <a:latin typeface="+mj-lt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праздники</a:t>
                      </a:r>
                      <a:endParaRPr lang="ru-RU" sz="2000" b="1" dirty="0">
                        <a:effectLst/>
                        <a:latin typeface="+mj-lt"/>
                        <a:ea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965" r="16439"/>
          <a:stretch/>
        </p:blipFill>
        <p:spPr>
          <a:xfrm>
            <a:off x="3474380" y="3408518"/>
            <a:ext cx="2256503" cy="14355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l="3791" t="10900" r="7109" b="6677"/>
          <a:stretch/>
        </p:blipFill>
        <p:spPr>
          <a:xfrm>
            <a:off x="7517707" y="3378917"/>
            <a:ext cx="2374491" cy="14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lvl="0"/>
            <a:r>
              <a:rPr lang="ru-RU" b="1" dirty="0"/>
              <a:t>Параграф 6 - повторить.</a:t>
            </a:r>
            <a:endParaRPr lang="ru-RU" dirty="0"/>
          </a:p>
          <a:p>
            <a:r>
              <a:rPr lang="ru-RU" b="1" dirty="0"/>
              <a:t>на «</a:t>
            </a:r>
            <a:r>
              <a:rPr lang="ru-RU" b="1" dirty="0" smtClean="0"/>
              <a:t>3»</a:t>
            </a:r>
            <a:r>
              <a:rPr lang="ru-RU" dirty="0" smtClean="0"/>
              <a:t>: </a:t>
            </a:r>
            <a:r>
              <a:rPr lang="ru-RU" b="1" dirty="0" smtClean="0"/>
              <a:t>Стр</a:t>
            </a:r>
            <a:r>
              <a:rPr lang="ru-RU" b="1" dirty="0"/>
              <a:t>. 42. Ответить на вопросы: 2, 4, 5 </a:t>
            </a:r>
            <a:endParaRPr lang="ru-RU" b="1" dirty="0" smtClean="0"/>
          </a:p>
          <a:p>
            <a:r>
              <a:rPr lang="ru-RU" b="1" dirty="0"/>
              <a:t>на «4</a:t>
            </a:r>
            <a:r>
              <a:rPr lang="ru-RU" b="1" dirty="0" smtClean="0"/>
              <a:t>»: + </a:t>
            </a:r>
            <a:r>
              <a:rPr lang="ru-RU" b="1" dirty="0"/>
              <a:t>Стр. 47. Ответить на вопросы: 3, 7*(+иллюстрация) </a:t>
            </a:r>
            <a:endParaRPr lang="ru-RU" dirty="0"/>
          </a:p>
          <a:p>
            <a:r>
              <a:rPr lang="ru-RU" b="1" dirty="0"/>
              <a:t>на «5</a:t>
            </a:r>
            <a:r>
              <a:rPr lang="ru-RU" b="1" dirty="0" smtClean="0"/>
              <a:t>»: + </a:t>
            </a:r>
            <a:r>
              <a:rPr lang="ru-RU" b="1" dirty="0"/>
              <a:t>Вопрос 10* (с пояснением понятия «блага </a:t>
            </a:r>
            <a:r>
              <a:rPr lang="ru-RU" b="1" dirty="0" err="1"/>
              <a:t>Гиффена</a:t>
            </a:r>
            <a:r>
              <a:rPr lang="ru-RU" b="1" dirty="0"/>
              <a:t>», с аргументацией своего выбора)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728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623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Lobster</vt:lpstr>
      <vt:lpstr>Times New Roman</vt:lpstr>
      <vt:lpstr>Wingdings</vt:lpstr>
      <vt:lpstr>Тема Office</vt:lpstr>
      <vt:lpstr>Вспомним предыдущую тему!</vt:lpstr>
      <vt:lpstr>Формулируем тему урока</vt:lpstr>
      <vt:lpstr>СПРОС И ЕГО ФАКТОРЫ</vt:lpstr>
      <vt:lpstr>СПРОС</vt:lpstr>
      <vt:lpstr>ГРАФИК СПРОСА</vt:lpstr>
      <vt:lpstr>ЗАКОН СПРОСА</vt:lpstr>
      <vt:lpstr>СПРОС</vt:lpstr>
      <vt:lpstr>Презентация PowerPoint</vt:lpstr>
      <vt:lpstr>Домашнее задание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25</cp:revision>
  <dcterms:created xsi:type="dcterms:W3CDTF">2020-10-09T06:18:11Z</dcterms:created>
  <dcterms:modified xsi:type="dcterms:W3CDTF">2022-11-06T14:13:26Z</dcterms:modified>
</cp:coreProperties>
</file>