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sldIdLst>
    <p:sldId id="326" r:id="rId2"/>
    <p:sldId id="303" r:id="rId3"/>
    <p:sldId id="304" r:id="rId4"/>
    <p:sldId id="305" r:id="rId5"/>
    <p:sldId id="306" r:id="rId6"/>
    <p:sldId id="307" r:id="rId7"/>
    <p:sldId id="309" r:id="rId8"/>
    <p:sldId id="318" r:id="rId9"/>
    <p:sldId id="321" r:id="rId10"/>
    <p:sldId id="322" r:id="rId11"/>
    <p:sldId id="312" r:id="rId12"/>
    <p:sldId id="320" r:id="rId13"/>
    <p:sldId id="324" r:id="rId14"/>
    <p:sldId id="327" r:id="rId15"/>
    <p:sldId id="310" r:id="rId16"/>
    <p:sldId id="308" r:id="rId17"/>
    <p:sldId id="32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6B67-C1DE-4CFB-9A04-0E265CC9178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3CA1-984B-4ED7-AD78-AD3A75CB4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1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10F-7C6D-4050-87C3-E5F599511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A7E9-DB5F-475A-83ED-1A6F97EB5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842A-8B71-439C-9033-F2F028A18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C4C0017-5D77-4556-A77F-8ADDF841A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52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3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E5E3-A78B-43CF-B3D8-9B84447D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4A8F-A33F-428E-99B2-43412830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AB-D273-4E2F-A576-026AAFFE9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90D0-0FD2-4424-AA68-E26A2CB25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5CCC-A2D9-4B1C-A5B9-904E6E66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ECA8-3765-4BBB-8C8E-49A2B4E22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2B0-000C-43B6-AA7F-A26B2F60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4219B-005A-4DAE-AB35-3DC77F6BB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B654E-8134-4F22-9582-2F3CCCF194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  <p:sldLayoutId id="2147483697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74;&#1080;&#1076;&#1077;&#1086;%20&#1082;%20&#1091;&#1088;&#1086;&#1082;&#1091;%20-%20&#1088;&#1080;&#1089;&#1091;&#1077;&#1084;%20&#1094;&#1074;&#1077;&#1090;&#1085;&#1086;&#1077;%20&#1089;&#1090;&#1077;&#1082;&#1083;&#1086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75;&#1091;&#1089;&#1100;%20&#1093;&#1088;&#1091;&#1089;&#1090;&#1072;&#1083;&#1100;&#1085;&#1099;&#1081;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«Многообразие видов, форм, материалов и техник современного декоративного искусства. Художественное стекло»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Урок ИЗО 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 класс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11424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Автор: Холина Ольга Юрьевна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Учитель ИЗО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МБОУ Ставровская СОШ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" y="2827583"/>
            <a:ext cx="4929190" cy="369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00298" y="0"/>
            <a:ext cx="4020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  ХРУСТАЛЯ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928670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настоящее время в экспозиции музея представлено около </a:t>
            </a:r>
            <a:r>
              <a:rPr lang="ru-RU" sz="2800" b="1" dirty="0" smtClean="0"/>
              <a:t>2000 экспонатов</a:t>
            </a:r>
            <a:endParaRPr lang="ru-RU" sz="2800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80" y="905681"/>
            <a:ext cx="4903654" cy="367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5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23528" y="549275"/>
            <a:ext cx="84251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Работа художника – стекольщика очень сложна. </a:t>
            </a:r>
          </a:p>
          <a:p>
            <a:pPr algn="ctr"/>
            <a:r>
              <a:rPr lang="ru-RU" altLang="ru-RU" sz="2400" b="1" dirty="0"/>
              <a:t>Художник или сам выдувает стекло, или творит вместе с мастером - стеклодувом. </a:t>
            </a:r>
          </a:p>
          <a:p>
            <a:pPr algn="ctr"/>
            <a:r>
              <a:rPr lang="ru-RU" altLang="ru-RU" sz="2400" b="1" dirty="0"/>
              <a:t>Выдувное стекло, получаемое ручным способом, называется «</a:t>
            </a:r>
            <a:r>
              <a:rPr lang="ru-RU" altLang="ru-RU" sz="2400" b="1" dirty="0" err="1"/>
              <a:t>гутное</a:t>
            </a:r>
            <a:r>
              <a:rPr lang="ru-RU" altLang="ru-RU" sz="2400" b="1" dirty="0"/>
              <a:t> стекло».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1132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92328"/>
            <a:ext cx="4509702" cy="388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9696"/>
            <a:ext cx="2699792" cy="3890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29776" y="980728"/>
            <a:ext cx="3384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Изделия из стекла  очень живо реагируют на свет, высвечивая глубину, отражая все цвета радуги. </a:t>
            </a:r>
            <a:r>
              <a:rPr lang="ru-RU" sz="2400" b="1" dirty="0" smtClean="0"/>
              <a:t>Посмотрите, </a:t>
            </a:r>
            <a:r>
              <a:rPr lang="ru-RU" sz="2400" b="1" dirty="0"/>
              <a:t>как разнообразны формы разноцветных сосудов, выполненных из </a:t>
            </a:r>
            <a:r>
              <a:rPr lang="ru-RU" sz="2400" b="1" dirty="0" err="1"/>
              <a:t>гутного</a:t>
            </a:r>
            <a:r>
              <a:rPr lang="ru-RU" sz="2400" b="1" dirty="0"/>
              <a:t> стекла!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90886"/>
            <a:ext cx="21844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4" y="3861048"/>
            <a:ext cx="4296612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2880320" cy="38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99" y="20616"/>
            <a:ext cx="350215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3755054"/>
            <a:ext cx="4090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Рассмотри внимательно декоративный ансамбль причудливых форм «Весна</a:t>
            </a:r>
            <a:r>
              <a:rPr lang="ru-RU" dirty="0" smtClean="0"/>
              <a:t>»  </a:t>
            </a:r>
            <a:r>
              <a:rPr lang="ru-RU" dirty="0" err="1" smtClean="0"/>
              <a:t>С.Бескинской</a:t>
            </a:r>
            <a:r>
              <a:rPr lang="ru-RU" dirty="0" smtClean="0"/>
              <a:t>. </a:t>
            </a:r>
            <a:r>
              <a:rPr lang="ru-RU" dirty="0"/>
              <a:t>Как художнику удается выразить свою творческую мысль в стеклянной массе, добиться поэтичности образа</a:t>
            </a:r>
            <a:r>
              <a:rPr lang="ru-RU" dirty="0" smtClean="0"/>
              <a:t>? </a:t>
            </a:r>
            <a:r>
              <a:rPr lang="ru-RU" dirty="0"/>
              <a:t>Что позволяет предметам соединиться в общую композицию, быть вместе как одна семья?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2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Рассмотри </a:t>
            </a:r>
            <a:r>
              <a:rPr lang="ru-RU" dirty="0" smtClean="0"/>
              <a:t>ансамбль </a:t>
            </a:r>
            <a:r>
              <a:rPr lang="ru-RU" dirty="0"/>
              <a:t>«Сокольники» </a:t>
            </a:r>
            <a:r>
              <a:rPr lang="ru-RU" dirty="0" err="1" smtClean="0"/>
              <a:t>Л.Совельевой</a:t>
            </a:r>
            <a:r>
              <a:rPr lang="ru-RU" dirty="0" smtClean="0"/>
              <a:t> из </a:t>
            </a:r>
            <a:r>
              <a:rPr lang="ru-RU" dirty="0"/>
              <a:t>трех объемных форм. Легкие прозрачные пузыри с голубоватой подсветкой вверху и мягкими углублениями в виде капель украшает сдержанная роспись с изображением черных оголенных деревьев. Они будто обнимают своими ветвями объемные </a:t>
            </a:r>
            <a:r>
              <a:rPr lang="ru-RU" dirty="0" smtClean="0"/>
              <a:t>формы.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64704"/>
            <a:ext cx="7334200" cy="5331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В отличие от предметов массового производства авторские вещи всегда неповторимы. Они сохраняют творческую индивидуальность и становятся продолжением личности художника.</a:t>
            </a:r>
          </a:p>
          <a:p>
            <a:pPr marL="0" indent="0"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Вы мастера-художники и занимаетесь изготовлением декоративных стеклянных  сосудов.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Ваша задача создать эскиз вазы необычной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20435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file"/>
              </a:rPr>
              <a:t>Изображение цветного стекла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Вырезание формы вазы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Выставка работ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0" t="29140" r="31415" b="24284"/>
          <a:stretch/>
        </p:blipFill>
        <p:spPr bwMode="auto">
          <a:xfrm>
            <a:off x="6278298" y="1340767"/>
            <a:ext cx="2505456" cy="17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14381" r="34812" b="16751"/>
          <a:stretch/>
        </p:blipFill>
        <p:spPr bwMode="auto">
          <a:xfrm>
            <a:off x="3923928" y="4437112"/>
            <a:ext cx="1828421" cy="234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.Ю.Л\Downloads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24882" b="2286"/>
          <a:stretch/>
        </p:blipFill>
        <p:spPr bwMode="auto">
          <a:xfrm rot="16200000">
            <a:off x="6097100" y="2278339"/>
            <a:ext cx="2112263" cy="39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14068"/>
              </p:ext>
            </p:extLst>
          </p:nvPr>
        </p:nvGraphicFramePr>
        <p:xfrm>
          <a:off x="397465" y="1700808"/>
          <a:ext cx="8639031" cy="446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69"/>
                <a:gridCol w="1877695"/>
                <a:gridCol w="1877695"/>
                <a:gridCol w="2584872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Вид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Способ изготовления (техники)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Произведения, соответствующие данному виду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50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356992"/>
            <a:ext cx="20162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</a:t>
            </a:r>
          </a:p>
          <a:p>
            <a:pPr algn="ctr"/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29560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Выдувание, прессовка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356992"/>
            <a:ext cx="1800200" cy="256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стекло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Список необычных музеев Петербурга - Пять копеек - я.р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8999"/>
            <a:ext cx="2348865" cy="172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3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851648" cy="1828800"/>
          </a:xfrm>
        </p:spPr>
        <p:txBody>
          <a:bodyPr/>
          <a:lstStyle/>
          <a:p>
            <a:pPr algn="l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06430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800" b="1" dirty="0"/>
              <a:t>Продолжают предложение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b="1" dirty="0"/>
              <a:t>У меня сегодня получилось…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b="1" dirty="0"/>
              <a:t>Сегодня на уроке я научился…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b="1" dirty="0"/>
              <a:t>За урок я….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b="1" dirty="0"/>
              <a:t>Сегодня на уроке я впервые…</a:t>
            </a:r>
          </a:p>
        </p:txBody>
      </p:sp>
    </p:spTree>
    <p:extLst>
      <p:ext uri="{BB962C8B-B14F-4D97-AF65-F5344CB8AC3E}">
        <p14:creationId xmlns:p14="http://schemas.microsoft.com/office/powerpoint/2010/main" val="31115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7044"/>
            <a:ext cx="8510588" cy="3960019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Давайте задумаемся, а что отличает современного художника  декоративно-прикладного искусства, от народного мастера?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3" descr="C:\Documents and Settings\Admin\Мои документы\Мои рисунки\бат\keramika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492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37063"/>
            <a:ext cx="22733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05800" cy="936104"/>
          </a:xfrm>
        </p:spPr>
        <p:txBody>
          <a:bodyPr/>
          <a:lstStyle/>
          <a:p>
            <a:r>
              <a:rPr lang="ru-RU" dirty="0" smtClean="0"/>
              <a:t>Современное ДПИ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59128"/>
              </p:ext>
            </p:extLst>
          </p:nvPr>
        </p:nvGraphicFramePr>
        <p:xfrm>
          <a:off x="397465" y="1700808"/>
          <a:ext cx="8639031" cy="446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69"/>
                <a:gridCol w="1877695"/>
                <a:gridCol w="1877695"/>
                <a:gridCol w="2584872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Вид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Способ изготовления (техники)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Произведения, соответствующие данному виду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50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Глина различных видов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31" name="Рисунок 5" descr="Описание: C:\Users\О.Ю.Л\Downloads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3356992"/>
            <a:ext cx="20162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Художественная керамика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29560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Формование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1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571"/>
              </p:ext>
            </p:extLst>
          </p:nvPr>
        </p:nvGraphicFramePr>
        <p:xfrm>
          <a:off x="397465" y="1700808"/>
          <a:ext cx="8639031" cy="446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69"/>
                <a:gridCol w="1877695"/>
                <a:gridCol w="1877695"/>
                <a:gridCol w="2584872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Вид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Способ изготовления (техники)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Произведения, соответствующие данному виду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50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356992"/>
            <a:ext cx="20162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Художественная обработка металла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29560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Ковка, литье, чеканка. сварка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329560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</a:t>
            </a:r>
            <a:endParaRPr lang="ru-RU" dirty="0"/>
          </a:p>
        </p:txBody>
      </p:sp>
      <p:pic>
        <p:nvPicPr>
          <p:cNvPr id="10" name="Рисунок 9" descr="C:\Users\О.Ю.Л\Downloads\металл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34749"/>
            <a:ext cx="2376264" cy="25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7294"/>
              </p:ext>
            </p:extLst>
          </p:nvPr>
        </p:nvGraphicFramePr>
        <p:xfrm>
          <a:off x="397465" y="1700808"/>
          <a:ext cx="8639031" cy="446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69"/>
                <a:gridCol w="1877695"/>
                <a:gridCol w="1877695"/>
                <a:gridCol w="2584872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Вид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Способ изготовления (техники)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Произведения, соответствующие данному виду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50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356992"/>
            <a:ext cx="20162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Гобелен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29560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ткачество</a:t>
            </a:r>
            <a:endParaRPr lang="ru-RU" b="1" dirty="0"/>
          </a:p>
        </p:txBody>
      </p:sp>
      <p:pic>
        <p:nvPicPr>
          <p:cNvPr id="9" name="Рисунок 8" descr="C:\Users\О.Ю.Л\Downloads\гобеле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2520280" cy="225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771800" y="3356992"/>
            <a:ext cx="1800200" cy="256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Шерсть,лен</a:t>
            </a:r>
            <a:r>
              <a:rPr lang="ru-RU" b="1" dirty="0"/>
              <a:t>, </a:t>
            </a:r>
            <a:r>
              <a:rPr lang="ru-RU" b="1" dirty="0" err="1"/>
              <a:t>синтетичеческие</a:t>
            </a:r>
            <a:r>
              <a:rPr lang="ru-RU" b="1" dirty="0"/>
              <a:t> волокна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62300"/>
              </p:ext>
            </p:extLst>
          </p:nvPr>
        </p:nvGraphicFramePr>
        <p:xfrm>
          <a:off x="397465" y="1700808"/>
          <a:ext cx="8639031" cy="446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69"/>
                <a:gridCol w="1877695"/>
                <a:gridCol w="1877695"/>
                <a:gridCol w="2584872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Вид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Способ изготовления (техники)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Произведения, соответствующие данному виду ДПИ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50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356992"/>
            <a:ext cx="20162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29560"/>
            <a:ext cx="172819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356992"/>
            <a:ext cx="1800200" cy="256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Список необычных музеев Петербурга - Пять копеек - я.р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8999"/>
            <a:ext cx="2348865" cy="172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8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Тема урока «Современное декоративно-прикладное искусство. Художественное стекло.»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Цель урока…</a:t>
            </a:r>
          </a:p>
          <a:p>
            <a:pPr algn="l"/>
            <a:r>
              <a:rPr lang="ru-RU" dirty="0" smtClean="0"/>
              <a:t>Задачи урока…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8936" y="458112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i="1" dirty="0">
                <a:solidFill>
                  <a:srgbClr val="FF0000"/>
                </a:solidFill>
              </a:rPr>
              <a:t>Что знаете об этом виде декоративно-прикладного искусства?</a:t>
            </a:r>
          </a:p>
        </p:txBody>
      </p:sp>
    </p:spTree>
    <p:extLst>
      <p:ext uri="{BB962C8B-B14F-4D97-AF65-F5344CB8AC3E}">
        <p14:creationId xmlns:p14="http://schemas.microsoft.com/office/powerpoint/2010/main" val="41553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3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1863960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3" action="ppaction://hlinkfile"/>
              </a:rPr>
              <a:t>Хрустальный</a:t>
            </a:r>
            <a:r>
              <a:rPr kumimoji="0" lang="ru-RU" sz="2800" i="0" u="none" strike="noStrike" spc="50" normalizeH="0" baseline="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3" action="ppaction://hlinkfile"/>
              </a:rPr>
              <a:t> завод </a:t>
            </a:r>
            <a:r>
              <a:rPr lang="en-US" sz="1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https</a:t>
            </a:r>
            <a:r>
              <a:rPr lang="en-US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://dzen.ru/video/watch/613b006b8c31210a35271ec4</a:t>
            </a:r>
            <a:r>
              <a:rPr kumimoji="0" lang="ru-RU" sz="1400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642918"/>
            <a:ext cx="614366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Достопримечательности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г. Гусь-Хрустального</a:t>
            </a:r>
            <a:endParaRPr kumimoji="0" lang="ru-RU" sz="3200" b="1" i="0" u="none" strike="noStrike" spc="50" normalizeH="0" baseline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928802"/>
            <a:ext cx="2368405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Музей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Хрусталя</a:t>
            </a: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</a:t>
            </a:r>
            <a:endParaRPr kumimoji="0" lang="ru-RU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87981"/>
            <a:ext cx="325114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143248"/>
            <a:ext cx="4000496" cy="301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4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801</TotalTime>
  <Words>405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«Многообразие видов, форм, материалов и техник современного декоративного искусства. Художественное стекло»  Урок ИЗО  5 класс</vt:lpstr>
      <vt:lpstr>Давайте задумаемся, а что отличает современного художника  декоративно-прикладного искусства, от народного мастера? </vt:lpstr>
      <vt:lpstr>Современное ДПИ</vt:lpstr>
      <vt:lpstr>Презентация PowerPoint</vt:lpstr>
      <vt:lpstr>Презентация PowerPoint</vt:lpstr>
      <vt:lpstr>Презентация PowerPoint</vt:lpstr>
      <vt:lpstr>Тема урока «Современное декоративно-прикладное искусство. Художественное стекло.»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</vt:lpstr>
      <vt:lpstr>Презентация PowerPoint</vt:lpstr>
      <vt:lpstr>Рефлексия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выставочное искусство</dc:title>
  <dc:creator>Светлана</dc:creator>
  <cp:lastModifiedBy>О.Ю.Л</cp:lastModifiedBy>
  <cp:revision>77</cp:revision>
  <dcterms:created xsi:type="dcterms:W3CDTF">2011-02-07T18:34:33Z</dcterms:created>
  <dcterms:modified xsi:type="dcterms:W3CDTF">2022-11-10T15:35:06Z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1081888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