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66" r:id="rId4"/>
    <p:sldId id="267" r:id="rId5"/>
    <p:sldId id="268" r:id="rId6"/>
    <p:sldId id="257" r:id="rId7"/>
    <p:sldId id="269" r:id="rId8"/>
    <p:sldId id="272" r:id="rId9"/>
    <p:sldId id="273" r:id="rId10"/>
    <p:sldId id="274" r:id="rId11"/>
    <p:sldId id="275" r:id="rId12"/>
    <p:sldId id="283" r:id="rId13"/>
    <p:sldId id="276" r:id="rId14"/>
    <p:sldId id="277" r:id="rId15"/>
    <p:sldId id="279" r:id="rId16"/>
    <p:sldId id="284" r:id="rId17"/>
    <p:sldId id="280" r:id="rId18"/>
    <p:sldId id="285" r:id="rId19"/>
    <p:sldId id="286" r:id="rId20"/>
    <p:sldId id="281" r:id="rId21"/>
    <p:sldId id="282" r:id="rId22"/>
    <p:sldId id="270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646" autoAdjust="0"/>
    <p:restoredTop sz="94660"/>
  </p:normalViewPr>
  <p:slideViewPr>
    <p:cSldViewPr>
      <p:cViewPr varScale="1">
        <p:scale>
          <a:sx n="68" d="100"/>
          <a:sy n="68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5A8-360D-4597-B70B-1F74C9A89E3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DF13-5B6F-4FD5-BE7A-93E09123C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478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5A8-360D-4597-B70B-1F74C9A89E3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DF13-5B6F-4FD5-BE7A-93E09123C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446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5A8-360D-4597-B70B-1F74C9A89E3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DF13-5B6F-4FD5-BE7A-93E09123C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009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5A8-360D-4597-B70B-1F74C9A89E3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DF13-5B6F-4FD5-BE7A-93E09123C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866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5A8-360D-4597-B70B-1F74C9A89E3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DF13-5B6F-4FD5-BE7A-93E09123C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61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5A8-360D-4597-B70B-1F74C9A89E3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DF13-5B6F-4FD5-BE7A-93E09123C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91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5A8-360D-4597-B70B-1F74C9A89E3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DF13-5B6F-4FD5-BE7A-93E09123C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472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5A8-360D-4597-B70B-1F74C9A89E3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DF13-5B6F-4FD5-BE7A-93E09123C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34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5A8-360D-4597-B70B-1F74C9A89E3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DF13-5B6F-4FD5-BE7A-93E09123C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49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5A8-360D-4597-B70B-1F74C9A89E3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DF13-5B6F-4FD5-BE7A-93E09123C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33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5A8-360D-4597-B70B-1F74C9A89E3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DF13-5B6F-4FD5-BE7A-93E09123C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42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CC5A8-360D-4597-B70B-1F74C9A89E3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4DF13-5B6F-4FD5-BE7A-93E09123C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07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6600">
            <a:solidFill>
              <a:schemeClr val="accent2"/>
            </a:solidFill>
            <a:prstDash val="solid"/>
          </a:ln>
          <a:solidFill>
            <a:schemeClr val="accent4">
              <a:lumMod val="40000"/>
              <a:lumOff val="60000"/>
            </a:schemeClr>
          </a:solidFill>
          <a:effectLst>
            <a:outerShdw dist="38100" dir="2700000" algn="tl" rotWithShape="0">
              <a:schemeClr val="accent2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стя\Desktop\464079zd6a5cf59cc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786742" cy="55721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9124" y="5286388"/>
            <a:ext cx="45721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Выполнила:</a:t>
            </a:r>
          </a:p>
          <a:p>
            <a:r>
              <a:rPr lang="ru-RU" b="1" i="1" dirty="0" smtClean="0">
                <a:solidFill>
                  <a:srgbClr val="0000FF"/>
                </a:solidFill>
              </a:rPr>
              <a:t>Воспитатель МОУ «Гимназии </a:t>
            </a:r>
            <a:r>
              <a:rPr lang="ru-RU" b="1" i="1" dirty="0" err="1" smtClean="0">
                <a:solidFill>
                  <a:srgbClr val="0000FF"/>
                </a:solidFill>
              </a:rPr>
              <a:t>им.К.Орфа</a:t>
            </a:r>
            <a:r>
              <a:rPr lang="ru-RU" b="1" i="1" dirty="0" smtClean="0">
                <a:solidFill>
                  <a:srgbClr val="0000FF"/>
                </a:solidFill>
              </a:rPr>
              <a:t>»</a:t>
            </a:r>
          </a:p>
          <a:p>
            <a:r>
              <a:rPr lang="ru-RU" b="1" i="1" dirty="0" err="1" smtClean="0">
                <a:solidFill>
                  <a:srgbClr val="0000FF"/>
                </a:solidFill>
              </a:rPr>
              <a:t>с.Варны</a:t>
            </a:r>
            <a:endParaRPr lang="ru-RU" b="1" i="1" dirty="0" smtClean="0">
              <a:solidFill>
                <a:srgbClr val="0000FF"/>
              </a:solidFill>
            </a:endParaRPr>
          </a:p>
          <a:p>
            <a:r>
              <a:rPr lang="ru-RU" b="1" i="1" dirty="0" smtClean="0">
                <a:solidFill>
                  <a:srgbClr val="0000FF"/>
                </a:solidFill>
              </a:rPr>
              <a:t>Артемьева С.П.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1643050"/>
            <a:ext cx="4778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Gulim" pitchFamily="34" charset="-127"/>
                <a:ea typeface="Gulim" pitchFamily="34" charset="-127"/>
              </a:rPr>
              <a:t>ПРЕЗЕНТАЦИЯ</a:t>
            </a:r>
            <a:endParaRPr lang="ru-RU" sz="4800" b="1" i="1" dirty="0">
              <a:solidFill>
                <a:srgbClr val="FF0000"/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/>
              <a:t>Книжкина</a:t>
            </a:r>
            <a:r>
              <a:rPr lang="ru-RU" b="1" dirty="0" smtClean="0"/>
              <a:t> больница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571612"/>
            <a:ext cx="4038600" cy="3316808"/>
          </a:xfrm>
          <a:prstGeom prst="flowChartAlternateProcess">
            <a:avLst/>
          </a:prstGeom>
        </p:spPr>
      </p:pic>
      <p:pic>
        <p:nvPicPr>
          <p:cNvPr id="20" name="Объект 1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2285992"/>
            <a:ext cx="4038600" cy="3316807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75780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Выставка детских рисунков и поделок</a:t>
            </a:r>
            <a:endParaRPr lang="ru-RU" sz="36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928670"/>
            <a:ext cx="2735164" cy="2290076"/>
          </a:xfrm>
          <a:prstGeom prst="round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68144" y="1600201"/>
            <a:ext cx="2818656" cy="2116832"/>
          </a:xfrm>
        </p:spPr>
        <p:txBody>
          <a:bodyPr/>
          <a:lstStyle/>
          <a:p>
            <a:endParaRPr lang="ru-RU" dirty="0"/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Содержимое 5" descr="IMG_20201102_100237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500438"/>
            <a:ext cx="2740656" cy="2492152"/>
          </a:xfrm>
          <a:prstGeom prst="roundRect">
            <a:avLst/>
          </a:prstGeom>
        </p:spPr>
      </p:pic>
      <p:pic>
        <p:nvPicPr>
          <p:cNvPr id="9" name="Содержимое 4" descr="IMG_20201120_100832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928670"/>
            <a:ext cx="2517333" cy="2329526"/>
          </a:xfrm>
          <a:prstGeom prst="roundRect">
            <a:avLst/>
          </a:prstGeom>
        </p:spPr>
      </p:pic>
      <p:pic>
        <p:nvPicPr>
          <p:cNvPr id="10" name="Содержимое 5" descr="IMG_20201120_102303.jpg"/>
          <p:cNvPicPr>
            <a:picLocks noGrp="1"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429000"/>
            <a:ext cx="2800146" cy="254624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29906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Выставка детских рисунков и поделок</a:t>
            </a:r>
            <a:endParaRPr lang="ru-RU" sz="2800" dirty="0"/>
          </a:p>
        </p:txBody>
      </p:sp>
      <p:pic>
        <p:nvPicPr>
          <p:cNvPr id="7" name="Содержимое 6" descr="16656598267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5288" y="1000108"/>
            <a:ext cx="2289324" cy="2643206"/>
          </a:xfrm>
          <a:prstGeom prst="flowChartAlternateProcess">
            <a:avLst/>
          </a:prstGeom>
        </p:spPr>
      </p:pic>
      <p:pic>
        <p:nvPicPr>
          <p:cNvPr id="5" name="Содержимое 6" descr="IMG_20201113_0930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3786190"/>
            <a:ext cx="3214678" cy="2143119"/>
          </a:xfrm>
          <a:prstGeom prst="flowChartAlternateProcess">
            <a:avLst/>
          </a:prstGeom>
        </p:spPr>
      </p:pic>
      <p:pic>
        <p:nvPicPr>
          <p:cNvPr id="6" name="Содержимое 7" descr="IMG_20201113_101047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000108"/>
            <a:ext cx="4286280" cy="2667636"/>
          </a:xfrm>
          <a:prstGeom prst="flowChartAlternateProcess">
            <a:avLst/>
          </a:prstGeom>
        </p:spPr>
      </p:pic>
      <p:pic>
        <p:nvPicPr>
          <p:cNvPr id="8" name="Рисунок 7" descr="16656598267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3786190"/>
            <a:ext cx="3044478" cy="2285992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92662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886700" cy="1325563"/>
          </a:xfrm>
        </p:spPr>
        <p:txBody>
          <a:bodyPr/>
          <a:lstStyle/>
          <a:p>
            <a:r>
              <a:rPr lang="ru-RU" b="1" dirty="0" smtClean="0"/>
              <a:t>Создание книг-самоделок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142984"/>
            <a:ext cx="4038600" cy="2271712"/>
          </a:xfrm>
          <a:prstGeom prst="flowChartAlternateProcess">
            <a:avLst/>
          </a:prstGeom>
        </p:spPr>
      </p:pic>
      <p:pic>
        <p:nvPicPr>
          <p:cNvPr id="5" name="Содержимое 4" descr="книж мал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28926" y="3571876"/>
            <a:ext cx="3260483" cy="2286015"/>
          </a:xfrm>
          <a:prstGeom prst="flowChartAlternateProcess">
            <a:avLst/>
          </a:prstGeom>
        </p:spPr>
      </p:pic>
      <p:pic>
        <p:nvPicPr>
          <p:cNvPr id="8" name="Рисунок 7" descr="юл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214422"/>
            <a:ext cx="3844922" cy="2173884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55876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«Моя любимая книга»</a:t>
            </a:r>
            <a:endParaRPr lang="ru-RU" b="1" dirty="0"/>
          </a:p>
        </p:txBody>
      </p:sp>
      <p:pic>
        <p:nvPicPr>
          <p:cNvPr id="6" name="Содержимое 5" descr="16656579254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4495800" cy="2857520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Содержимое 3" descr="IMG_20210120_1700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9256" y="1000108"/>
            <a:ext cx="3171820" cy="2884659"/>
          </a:xfrm>
          <a:prstGeom prst="flowChartAlternateProcess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IMG_05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429000"/>
            <a:ext cx="3357554" cy="2518166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04266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Организация сюжетно-ролевых игр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2714620"/>
            <a:ext cx="3881611" cy="2907730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071546"/>
            <a:ext cx="3870514" cy="289941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149190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Изготовление </a:t>
            </a:r>
            <a:r>
              <a:rPr lang="ru-RU" sz="3600" dirty="0" err="1" smtClean="0"/>
              <a:t>лэпбука</a:t>
            </a:r>
            <a:r>
              <a:rPr lang="ru-RU" sz="3600" dirty="0" smtClean="0"/>
              <a:t> родителями </a:t>
            </a:r>
            <a:endParaRPr lang="ru-RU" sz="3600" dirty="0"/>
          </a:p>
        </p:txBody>
      </p:sp>
      <p:pic>
        <p:nvPicPr>
          <p:cNvPr id="7" name="Содержимое 3" descr="IMG_20210120_1654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3161132" cy="4214842"/>
          </a:xfrm>
          <a:prstGeom prst="rect">
            <a:avLst/>
          </a:prstGeom>
        </p:spPr>
      </p:pic>
      <p:pic>
        <p:nvPicPr>
          <p:cNvPr id="8" name="Содержимое 4" descr="IMG_20210120_1654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3571876"/>
            <a:ext cx="2958028" cy="2216250"/>
          </a:xfrm>
          <a:prstGeom prst="rect">
            <a:avLst/>
          </a:prstGeom>
        </p:spPr>
      </p:pic>
      <p:pic>
        <p:nvPicPr>
          <p:cNvPr id="9" name="Содержимое 5" descr="IMG_20210120_164425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928670"/>
            <a:ext cx="4303779" cy="25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5549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Экскурсия в библиотеку.</a:t>
            </a:r>
            <a:endParaRPr lang="ru-RU" sz="3200" b="1" dirty="0"/>
          </a:p>
        </p:txBody>
      </p:sp>
      <p:pic>
        <p:nvPicPr>
          <p:cNvPr id="5" name="Picture 2" descr="C:\Users\Admin-1\Desktop\фото библ\IMG_20190409_1032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14422"/>
            <a:ext cx="5929354" cy="444891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75848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Театрализованное представление по сказке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 Я. Маршака «Лодыри»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-1\Desktop\фото библ\IMG_20200312_0931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2489758" cy="3318180"/>
          </a:xfrm>
          <a:prstGeom prst="flowChartAlternateProcess">
            <a:avLst/>
          </a:prstGeom>
          <a:noFill/>
        </p:spPr>
      </p:pic>
      <p:pic>
        <p:nvPicPr>
          <p:cNvPr id="6" name="Picture 2" descr="C:\Users\Admin-1\Desktop\фото библ\IMG_20200312_093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857364"/>
            <a:ext cx="2589608" cy="3452811"/>
          </a:xfrm>
          <a:prstGeom prst="flowChartAlternateProcess">
            <a:avLst/>
          </a:prstGeom>
          <a:noFill/>
        </p:spPr>
      </p:pic>
      <p:pic>
        <p:nvPicPr>
          <p:cNvPr id="7" name="Picture 2" descr="C:\Users\Admin-1\Desktop\фото библ\IMG_20200312_0931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357430"/>
            <a:ext cx="2543021" cy="3389325"/>
          </a:xfrm>
          <a:prstGeom prst="flowChartAlternateProcess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785433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42106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Обыгрывание</a:t>
            </a:r>
          </a:p>
          <a:p>
            <a:r>
              <a:rPr lang="ru-RU" sz="3200" b="1" dirty="0" smtClean="0"/>
              <a:t> стихотворения «Мяч»</a:t>
            </a:r>
            <a:endParaRPr lang="ru-RU" sz="3200" b="1" dirty="0"/>
          </a:p>
        </p:txBody>
      </p:sp>
      <p:pic>
        <p:nvPicPr>
          <p:cNvPr id="3" name="Picture 2" descr="C:\TEMP\Rar$DIa0.885\IMG_5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191029" cy="3143272"/>
          </a:xfrm>
          <a:prstGeom prst="flowChartAlternateProcess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43576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Библиотечная игра по творчеству С.Я. Маршака для </a:t>
            </a:r>
            <a:r>
              <a:rPr lang="ru-RU" sz="2400" b="1" dirty="0" err="1" smtClean="0"/>
              <a:t>д</a:t>
            </a:r>
            <a:r>
              <a:rPr lang="ru-RU" sz="2400" b="1" dirty="0" smtClean="0"/>
              <a:t>/с «Солнышко»</a:t>
            </a:r>
            <a:endParaRPr lang="ru-RU" sz="2400" b="1" dirty="0"/>
          </a:p>
        </p:txBody>
      </p:sp>
      <p:pic>
        <p:nvPicPr>
          <p:cNvPr id="5" name="Picture 3" descr="C:\TEMP\Rar$DIa0.484\IMG_5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71480"/>
            <a:ext cx="4429124" cy="3321843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9144000" cy="8572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Семейное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чтение»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44" y="1071546"/>
            <a:ext cx="4429156" cy="2071702"/>
          </a:xfrm>
          <a:gradFill>
            <a:gsLst>
              <a:gs pos="0">
                <a:schemeClr val="accent3">
                  <a:tint val="50000"/>
                  <a:satMod val="300000"/>
                  <a:alpha val="23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>
                <a:solidFill>
                  <a:schemeClr val="accent5"/>
                </a:solidFill>
              </a:rPr>
              <a:t>«</a:t>
            </a:r>
            <a:r>
              <a:rPr lang="ru-RU" sz="2800" b="1" dirty="0">
                <a:solidFill>
                  <a:srgbClr val="0070C0"/>
                </a:solidFill>
              </a:rPr>
              <a:t>Чтение</a:t>
            </a:r>
            <a:r>
              <a:rPr lang="ru-RU" sz="2800" dirty="0">
                <a:solidFill>
                  <a:srgbClr val="0070C0"/>
                </a:solidFill>
              </a:rPr>
              <a:t> </a:t>
            </a:r>
            <a:r>
              <a:rPr lang="ru-RU" sz="2800" dirty="0" smtClean="0">
                <a:solidFill>
                  <a:srgbClr val="0070C0"/>
                </a:solidFill>
              </a:rPr>
              <a:t>- это окошко, через которое дети видят мир и познают себя».</a:t>
            </a:r>
            <a:endParaRPr lang="ru-RU" sz="2800" dirty="0">
              <a:solidFill>
                <a:srgbClr val="0070C0"/>
              </a:solidFill>
            </a:endParaRPr>
          </a:p>
          <a:p>
            <a:r>
              <a:rPr lang="ru-RU" sz="2800" dirty="0">
                <a:solidFill>
                  <a:srgbClr val="0070C0"/>
                </a:solidFill>
              </a:rPr>
              <a:t>В. Сухомлинский</a:t>
            </a:r>
          </a:p>
          <a:p>
            <a:endParaRPr lang="ru-RU" sz="2000" dirty="0"/>
          </a:p>
        </p:txBody>
      </p:sp>
      <p:pic>
        <p:nvPicPr>
          <p:cNvPr id="5" name="Рисунок 4" descr="1665580328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4500594" cy="2714644"/>
          </a:xfrm>
          <a:prstGeom prst="roundRect">
            <a:avLst/>
          </a:prstGeom>
        </p:spPr>
      </p:pic>
      <p:pic>
        <p:nvPicPr>
          <p:cNvPr id="8" name="Рисунок 7" descr="1464577_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214686"/>
            <a:ext cx="3643338" cy="3131992"/>
          </a:xfrm>
          <a:prstGeom prst="round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Проект «Читающая Семья»</a:t>
            </a:r>
            <a:endParaRPr lang="ru-RU" sz="3200" b="1" dirty="0"/>
          </a:p>
        </p:txBody>
      </p:sp>
      <p:pic>
        <p:nvPicPr>
          <p:cNvPr id="5" name="Содержимое 4" descr="16656598268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3529010" cy="2646758"/>
          </a:xfrm>
          <a:prstGeom prst="flowChartAlternateProcess">
            <a:avLst/>
          </a:prstGeom>
        </p:spPr>
      </p:pic>
      <p:pic>
        <p:nvPicPr>
          <p:cNvPr id="6" name="Содержимое 5" descr="16656598268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57554" y="3071810"/>
            <a:ext cx="2131804" cy="2842405"/>
          </a:xfrm>
          <a:prstGeom prst="flowChartAlternateProcess">
            <a:avLst/>
          </a:prstGeom>
        </p:spPr>
      </p:pic>
      <p:pic>
        <p:nvPicPr>
          <p:cNvPr id="7" name="Рисунок 6" descr="IMG_04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857232"/>
            <a:ext cx="4000496" cy="3000372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22335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66679752585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2560460" cy="3413946"/>
          </a:xfrm>
        </p:spPr>
      </p:pic>
      <p:pic>
        <p:nvPicPr>
          <p:cNvPr id="8" name="Содержимое 7" descr="166679752583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71802" y="1643050"/>
            <a:ext cx="2678926" cy="3571900"/>
          </a:xfrm>
        </p:spPr>
      </p:pic>
      <p:pic>
        <p:nvPicPr>
          <p:cNvPr id="9" name="Рисунок 8" descr="16667975258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428868"/>
            <a:ext cx="2625329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18668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2705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Взрослым на заметку: </a:t>
            </a:r>
            <a:b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4" name="Picture 2" descr="https://4.bp.blogspot.com/-3DOIedIURjk/V6xEUFLHmsI/AAAAAAAAFj0/5hlMySgAou0TB-HSfsI3S_yM6lrBmR7XgCLcB/s1600/252695_324934230926678_1125942645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642918"/>
            <a:ext cx="7512788" cy="494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1214422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28868"/>
            <a:ext cx="4950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Развивайтесь, читайте интересную литературу и каждый день становитесь лучше.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9218" name="AutoShape 2" descr="&amp;Pcy;&amp;ocy;&amp;chcy;&amp;iecy;&amp;mcy;&amp;ucy; &amp;ncy;&amp;ucy;&amp;zhcy;&amp;ncy;&amp;ocy; &amp;chcy;&amp;icy;&amp;tcy;&amp;acy;&amp;tcy;&amp;softcy; &amp;kcy;&amp;ncy;&amp;icy;&amp;gcy;&amp;icy;"/>
          <p:cNvSpPr>
            <a:spLocks noChangeAspect="1" noChangeArrowheads="1"/>
          </p:cNvSpPr>
          <p:nvPr/>
        </p:nvSpPr>
        <p:spPr bwMode="auto">
          <a:xfrm>
            <a:off x="155575" y="-2033588"/>
            <a:ext cx="5715000" cy="4238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&amp;Pcy;&amp;ocy;&amp;chcy;&amp;iecy;&amp;mcy;&amp;ucy; &amp;ncy;&amp;ucy;&amp;zhcy;&amp;ncy;&amp;ocy; &amp;chcy;&amp;icy;&amp;tcy;&amp;acy;&amp;tcy;&amp;softcy; &amp;kcy;&amp;ncy;&amp;icy;&amp;gcy;&amp;icy;"/>
          <p:cNvSpPr>
            <a:spLocks noChangeAspect="1" noChangeArrowheads="1"/>
          </p:cNvSpPr>
          <p:nvPr/>
        </p:nvSpPr>
        <p:spPr bwMode="auto">
          <a:xfrm>
            <a:off x="155575" y="-2033588"/>
            <a:ext cx="5715000" cy="4238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13200"/>
            <a:ext cx="38354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Bookman Old Style" pitchFamily="18" charset="0"/>
              </a:rPr>
              <a:t>Почему современным детям не интересно чтение?</a:t>
            </a:r>
            <a:endParaRPr lang="ru-RU" sz="3200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4143380"/>
            <a:ext cx="4354544" cy="242889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Почему книги проигрывают </a:t>
            </a:r>
            <a:r>
              <a:rPr lang="ru-RU" b="1" i="1" dirty="0" err="1" smtClean="0">
                <a:latin typeface="Bookman Old Style" pitchFamily="18" charset="0"/>
              </a:rPr>
              <a:t>гаджетам</a:t>
            </a:r>
            <a:r>
              <a:rPr lang="ru-RU" b="1" i="1" dirty="0" smtClean="0">
                <a:latin typeface="Bookman Old Style" pitchFamily="18" charset="0"/>
              </a:rPr>
              <a:t> и можно ли заставлять ребенка читать?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460969" cy="271464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5127978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Ребенка притягивают телефоны, компьютеры тем, что они легкодоступны и несложны в использовании. Всего за несколько минут можно занять себя чем-нибудь в сети. 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Над книгой же нужно посидеть и потрудиться. Это далеко не легкое занятие.</a:t>
            </a:r>
            <a:endParaRPr lang="ru-RU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solidFill>
                  <a:srgbClr val="002060"/>
                </a:solidFill>
                <a:latin typeface="Bookman Old Style" pitchFamily="18" charset="0"/>
              </a:rPr>
              <a:t>КАК ЗАМОТИВИРОВАТЬ РЕБЕНКА НА ЧТЕНИЕ?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4143380"/>
            <a:ext cx="4283106" cy="2214578"/>
          </a:xfrm>
        </p:spPr>
        <p:txBody>
          <a:bodyPr/>
          <a:lstStyle/>
          <a:p>
            <a:r>
              <a:rPr lang="ru-RU" i="1" dirty="0" smtClean="0"/>
              <a:t>Не забывайте, что книга должна стать другом для ребенка, а не наказанием. 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41" y="980728"/>
            <a:ext cx="4040188" cy="2693458"/>
          </a:xfrm>
          <a:prstGeom prst="round2Diag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785794"/>
            <a:ext cx="4041775" cy="55721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Важно дать ребенку понять, что чтение - это удовольствие.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Взрослые должны понять для себя, зачем ребенку читать. 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Нельзя заставлять ребенка читать.</a:t>
            </a:r>
          </a:p>
          <a:p>
            <a:endParaRPr lang="ru-RU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Читать ребенку вслух.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Показать на собственном примере.</a:t>
            </a:r>
          </a:p>
          <a:p>
            <a:endParaRPr lang="ru-RU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Стимулировать чтение.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«</a:t>
            </a:r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</a:rPr>
              <a:t>Значение совместного с детьми чтения»</a:t>
            </a:r>
            <a:endParaRPr lang="ru-RU" sz="2800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072074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Совместное чтение – прекрасный способ дать ребёнку возможность почувствовать себя любимым. Воспоминания об этих счастливых моментах остаются с нами на всю жизнь.</a:t>
            </a:r>
          </a:p>
        </p:txBody>
      </p:sp>
      <p:pic>
        <p:nvPicPr>
          <p:cNvPr id="7" name="Содержимое 6" descr="IMG_04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000108"/>
            <a:ext cx="6357982" cy="4029867"/>
          </a:xfrm>
          <a:prstGeom prst="flowChartAlternateProcess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6182" y="357166"/>
            <a:ext cx="5143536" cy="5509200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22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4013" algn="just"/>
            <a:r>
              <a:rPr lang="ru-RU" sz="2200" dirty="0" smtClean="0"/>
              <a:t>Совместное</a:t>
            </a:r>
            <a:r>
              <a:rPr lang="ru-RU" sz="2200" dirty="0"/>
              <a:t> </a:t>
            </a:r>
            <a:r>
              <a:rPr lang="ru-RU" sz="2200" b="1" dirty="0"/>
              <a:t>чтение</a:t>
            </a:r>
            <a:r>
              <a:rPr lang="ru-RU" sz="2200" dirty="0"/>
              <a:t>, разговор о прочитанном не только сближает </a:t>
            </a:r>
            <a:r>
              <a:rPr lang="ru-RU" sz="2200" b="1" dirty="0"/>
              <a:t>родителей и детей</a:t>
            </a:r>
            <a:r>
              <a:rPr lang="ru-RU" sz="2200" dirty="0"/>
              <a:t>, но и оказывает большое влияние на характер </a:t>
            </a:r>
            <a:r>
              <a:rPr lang="ru-RU" sz="2200" b="1" dirty="0"/>
              <a:t>ребенка</a:t>
            </a:r>
            <a:r>
              <a:rPr lang="ru-RU" sz="2200" dirty="0"/>
              <a:t>, его нравственные качества. </a:t>
            </a:r>
            <a:endParaRPr lang="ru-RU" sz="2200" dirty="0" smtClean="0"/>
          </a:p>
          <a:p>
            <a:pPr indent="354013" algn="just"/>
            <a:r>
              <a:rPr lang="ru-RU" sz="2200" dirty="0" smtClean="0"/>
              <a:t>Читающий</a:t>
            </a:r>
            <a:r>
              <a:rPr lang="ru-RU" sz="2200" dirty="0"/>
              <a:t> </a:t>
            </a:r>
            <a:r>
              <a:rPr lang="ru-RU" sz="2200" b="1" dirty="0"/>
              <a:t>ребенок быстрее развивается</a:t>
            </a:r>
            <a:r>
              <a:rPr lang="ru-RU" sz="2200" dirty="0"/>
              <a:t>, </a:t>
            </a:r>
            <a:r>
              <a:rPr lang="ru-RU" sz="2200" dirty="0" smtClean="0"/>
              <a:t>легче </a:t>
            </a:r>
            <a:r>
              <a:rPr lang="ru-RU" sz="2200" dirty="0"/>
              <a:t>устанавливает контакты, находит свое место в жизни. </a:t>
            </a:r>
            <a:endParaRPr lang="ru-RU" sz="2200" dirty="0" smtClean="0"/>
          </a:p>
          <a:p>
            <a:pPr indent="354013" algn="just"/>
            <a:r>
              <a:rPr lang="ru-RU" sz="2200" b="1" dirty="0" smtClean="0"/>
              <a:t>Семейное </a:t>
            </a:r>
            <a:r>
              <a:rPr lang="ru-RU" sz="2200" b="1" dirty="0"/>
              <a:t>чтение</a:t>
            </a:r>
            <a:r>
              <a:rPr lang="ru-RU" sz="2200" dirty="0"/>
              <a:t> готовит человека к взаимоотношению с книгой, пробуждает и углубляет внимание, формирует потребность в </a:t>
            </a:r>
            <a:r>
              <a:rPr lang="ru-RU" sz="2200" b="1" dirty="0"/>
              <a:t>чтении</a:t>
            </a:r>
            <a:r>
              <a:rPr lang="ru-RU" sz="2200" dirty="0"/>
              <a:t>. </a:t>
            </a:r>
            <a:endParaRPr lang="ru-RU" sz="2200" dirty="0" smtClean="0"/>
          </a:p>
          <a:p>
            <a:pPr indent="354013" algn="just"/>
            <a:r>
              <a:rPr lang="ru-RU" sz="2200" dirty="0" smtClean="0"/>
              <a:t>В </a:t>
            </a:r>
            <a:r>
              <a:rPr lang="ru-RU" sz="2200" dirty="0"/>
              <a:t>процессе </a:t>
            </a:r>
            <a:r>
              <a:rPr lang="ru-RU" sz="2200" b="1" dirty="0"/>
              <a:t>чтения</a:t>
            </a:r>
            <a:r>
              <a:rPr lang="ru-RU" sz="2200" dirty="0"/>
              <a:t> дети учатся внимательно слушать, усваивать и пересказывать прочитанное.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Значение семейного чтения для развития ребенка.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IMG-20221013-WA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3643275" cy="5500726"/>
          </a:xfrm>
          <a:prstGeom prst="round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Bookman Old Style" pitchFamily="18" charset="0"/>
              </a:rPr>
              <a:t>«Необходимость семейного чтения»</a:t>
            </a:r>
            <a:endParaRPr lang="ru-RU" sz="3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142984"/>
            <a:ext cx="4857752" cy="35719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785794"/>
            <a:ext cx="4284693" cy="5429288"/>
          </a:xfrm>
        </p:spPr>
        <p:txBody>
          <a:bodyPr>
            <a:normAutofit lnSpcReduction="10000"/>
          </a:bodyPr>
          <a:lstStyle/>
          <a:p>
            <a:r>
              <a:rPr lang="ru-RU" i="1" smtClean="0">
                <a:solidFill>
                  <a:srgbClr val="002060"/>
                </a:solidFill>
                <a:latin typeface="Bookman Old Style" pitchFamily="18" charset="0"/>
              </a:rPr>
              <a:t>Семейное чтение 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– это главный путь широкого приобщения детей к миру книги.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Самый простой из них – наладить работу с каждым ребенком, чтобы с самых малых лет он получал радость общения с книгой дома, в детском саду, в школе, в библиотеке.</a:t>
            </a:r>
            <a:endParaRPr lang="ru-RU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2857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 Уголок чтения </a:t>
            </a:r>
            <a:endParaRPr lang="ru-RU" sz="4800" b="1" dirty="0"/>
          </a:p>
        </p:txBody>
      </p:sp>
      <p:pic>
        <p:nvPicPr>
          <p:cNvPr id="4" name="Содержимое 3" descr="6450d924f2785b85fa619b39dcb8c0f6-800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4067944" cy="3050958"/>
          </a:xfrm>
          <a:prstGeom prst="flowChartAlternateProcess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6" name="Рисунок 5" descr="knizhnij_ugolok_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184" y="2857496"/>
            <a:ext cx="4232256" cy="2377860"/>
          </a:xfrm>
          <a:prstGeom prst="flowChartAlternateProcess">
            <a:avLst/>
          </a:prstGeom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Тематические выставки, посвященные творчеству писателей</a:t>
            </a:r>
            <a:endParaRPr lang="ru-RU" sz="3600" b="1" dirty="0"/>
          </a:p>
        </p:txBody>
      </p:sp>
      <p:pic>
        <p:nvPicPr>
          <p:cNvPr id="4" name="Содержимое 4" descr="IMG_20201111_1025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3786214" cy="2839661"/>
          </a:xfrm>
          <a:prstGeom prst="flowChartAlternateProcess">
            <a:avLst/>
          </a:prstGeom>
        </p:spPr>
      </p:pic>
      <p:pic>
        <p:nvPicPr>
          <p:cNvPr id="6" name="Содержимое 5" descr="IMG_20201111_102527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500306"/>
            <a:ext cx="4005646" cy="2878040"/>
          </a:xfrm>
          <a:prstGeom prst="flowChartAlternateProcess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books-new</Template>
  <TotalTime>970</TotalTime>
  <Words>278</Words>
  <Application>Microsoft Office PowerPoint</Application>
  <PresentationFormat>Экран (4:3)</PresentationFormat>
  <Paragraphs>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«Семейное чтение»</vt:lpstr>
      <vt:lpstr>Почему современным детям не интересно чтение?</vt:lpstr>
      <vt:lpstr>КАК ЗАМОТИВИРОВАТЬ РЕБЕНКА НА ЧТЕНИЕ? </vt:lpstr>
      <vt:lpstr>«Значение совместного с детьми чтения»</vt:lpstr>
      <vt:lpstr>Слайд 6</vt:lpstr>
      <vt:lpstr>«Необходимость семейного чтения»</vt:lpstr>
      <vt:lpstr> Уголок чтения </vt:lpstr>
      <vt:lpstr>Тематические выставки, посвященные творчеству писателей</vt:lpstr>
      <vt:lpstr>Книжкина больница</vt:lpstr>
      <vt:lpstr>Выставка детских рисунков и поделок</vt:lpstr>
      <vt:lpstr>Выставка детских рисунков и поделок</vt:lpstr>
      <vt:lpstr>Создание книг-самоделок</vt:lpstr>
      <vt:lpstr>«Моя любимая книга»</vt:lpstr>
      <vt:lpstr>Организация сюжетно-ролевых игр</vt:lpstr>
      <vt:lpstr>Изготовление лэпбука родителями </vt:lpstr>
      <vt:lpstr>Экскурсия в библиотеку.</vt:lpstr>
      <vt:lpstr>Театрализованное представление по сказке  С. Я. Маршака «Лодыри»</vt:lpstr>
      <vt:lpstr>Слайд 19</vt:lpstr>
      <vt:lpstr>Проект «Читающая Семья»</vt:lpstr>
      <vt:lpstr>Слайд 21</vt:lpstr>
      <vt:lpstr>Взрослым на заметку: 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«Семейное чтение»</dc:title>
  <dc:creator>костя</dc:creator>
  <cp:lastModifiedBy>123</cp:lastModifiedBy>
  <cp:revision>102</cp:revision>
  <dcterms:created xsi:type="dcterms:W3CDTF">2017-11-26T13:00:22Z</dcterms:created>
  <dcterms:modified xsi:type="dcterms:W3CDTF">2022-11-01T10:12:03Z</dcterms:modified>
</cp:coreProperties>
</file>