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CD9A2-27F1-4F5B-8430-835BA7AC37AC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0878-FCEC-4D4B-BF78-D90E509921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реподаватель\Desktop\1643033882_4-adonius-club-p-foni-dlya-prezentatsii-po-istori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92"/>
            <a:ext cx="9144000" cy="6884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4293096"/>
            <a:ext cx="7164288" cy="22322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Движение декабристов</a:t>
            </a:r>
            <a:r>
              <a:rPr lang="ru-RU" sz="8000" dirty="0">
                <a:latin typeface="Georgia" pitchFamily="18" charset="0"/>
              </a:rPr>
              <a:t/>
            </a:r>
            <a:br>
              <a:rPr lang="ru-RU" sz="8000" dirty="0">
                <a:latin typeface="Georgia" pitchFamily="18" charset="0"/>
              </a:rPr>
            </a:br>
            <a:endParaRPr lang="ru-RU" sz="8000" dirty="0">
              <a:latin typeface="Georgia" pitchFamily="18" charset="0"/>
            </a:endParaRPr>
          </a:p>
        </p:txBody>
      </p:sp>
      <p:pic>
        <p:nvPicPr>
          <p:cNvPr id="1027" name="Picture 3" descr="C:\Users\Преподаватель\Desktop\image_5bf1b20c7529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980" y="-1"/>
            <a:ext cx="9184980" cy="390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995936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Пестель Павел Иванович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2530" name="Picture 2" descr="https://cf.ppt-online.org/files1/slide/w/wPKTjzYbAtZXMv0mqRo9ue2lWBGhx64fcHpnNE871Q/slide-16.jpg"/>
          <p:cNvPicPr>
            <a:picLocks noChangeAspect="1" noChangeArrowheads="1"/>
          </p:cNvPicPr>
          <p:nvPr/>
        </p:nvPicPr>
        <p:blipFill>
          <a:blip r:embed="rId3" cstate="print"/>
          <a:srcRect l="26085" t="22205" r="26666" b="13956"/>
          <a:stretch>
            <a:fillRect/>
          </a:stretch>
        </p:blipFill>
        <p:spPr bwMode="auto">
          <a:xfrm>
            <a:off x="1187624" y="1772816"/>
            <a:ext cx="434032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836712"/>
            <a:ext cx="3610744" cy="244827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Рылеев Кондратий Федорович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24578" name="Picture 2" descr="https://iknigi.net/books_files/online_html/197492/i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381000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312368" cy="322637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Муравьёв-Апостол </a:t>
            </a:r>
            <a:r>
              <a:rPr lang="ru-RU" b="1" dirty="0" smtClean="0">
                <a:latin typeface="Georgia" pitchFamily="18" charset="0"/>
              </a:rPr>
              <a:t>Сергей Иванович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5602" name="Picture 2" descr="https://tunnel.ru/tmp/wdZXUQa6blMDzYcTB7Wr/9v-.jpg"/>
          <p:cNvPicPr>
            <a:picLocks noChangeAspect="1" noChangeArrowheads="1"/>
          </p:cNvPicPr>
          <p:nvPr/>
        </p:nvPicPr>
        <p:blipFill>
          <a:blip r:embed="rId3" cstate="print"/>
          <a:srcRect l="8829" t="4033" r="9249" b="13249"/>
          <a:stretch>
            <a:fillRect/>
          </a:stretch>
        </p:blipFill>
        <p:spPr bwMode="auto">
          <a:xfrm>
            <a:off x="1043608" y="1052736"/>
            <a:ext cx="4464495" cy="546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373042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eorgia" pitchFamily="18" charset="0"/>
              </a:rPr>
              <a:t>Бестужев-Рюмин </a:t>
            </a:r>
            <a:r>
              <a:rPr lang="ru-RU" b="1" dirty="0" smtClean="0">
                <a:latin typeface="Georgia" pitchFamily="18" charset="0"/>
              </a:rPr>
              <a:t>Михаил Павлович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7650" name="Picture 2" descr="https://i2.wp.com/opeterburge.ru/images/photo_gallery/history/1703-1917/1801-1855/vosstanie-dekabristov/5Mihail_Bestuzhev-Rju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53821"/>
            <a:ext cx="3888432" cy="4711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476672"/>
            <a:ext cx="4114800" cy="2088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Каховский </a:t>
            </a:r>
            <a:r>
              <a:rPr lang="ru-RU" b="1" dirty="0" smtClean="0">
                <a:latin typeface="Georgia" pitchFamily="18" charset="0"/>
              </a:rPr>
              <a:t>Пётр Григорьевич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6626" name="AutoShape 2" descr="https://100urokov.ru/images/istoriaRossii/8klass/4urok/9-vosstanie-dekabristov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100urokov.ru/images/istoriaRossii/8klass/4urok/9-vosstanie-dekabristov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100urokov.ru/images/istoriaRossii/8klass/4urok/9-vosstanie-dekabristov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s://russian7.ru/wp-content/uploads/2016/01/1-7.png"/>
          <p:cNvPicPr>
            <a:picLocks noChangeAspect="1" noChangeArrowheads="1"/>
          </p:cNvPicPr>
          <p:nvPr/>
        </p:nvPicPr>
        <p:blipFill>
          <a:blip r:embed="rId3" cstate="print"/>
          <a:srcRect l="7970" r="12334" b="11354"/>
          <a:stretch>
            <a:fillRect/>
          </a:stretch>
        </p:blipFill>
        <p:spPr bwMode="auto">
          <a:xfrm>
            <a:off x="1187624" y="1268760"/>
            <a:ext cx="4032448" cy="5242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725544" cy="632271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Georgia" pitchFamily="18" charset="0"/>
              </a:rPr>
              <a:t>А.И. Герцен:</a:t>
            </a:r>
            <a:r>
              <a:rPr lang="ru-RU" sz="3600" dirty="0">
                <a:latin typeface="Georgia" pitchFamily="18" charset="0"/>
              </a:rPr>
              <a:t> «…Люди 14 декабря, фаланга героев, вскормленная, как Ромул и Рем, молоком дикого зверя… Это какие-то богатыри, кованные из чистой стали с головы до ног, воины-сподвижники, вышедшие сознательно на явную гибель, чтобы разбудить к новой жизни молодое поколение и очистить детей, рожденных в среде палачества и раболепия»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632271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Georgia" pitchFamily="18" charset="0"/>
              </a:rPr>
              <a:t>М.М. Карамзин:</a:t>
            </a:r>
            <a:r>
              <a:rPr lang="ru-RU" sz="4000" dirty="0">
                <a:latin typeface="Georgia" pitchFamily="18" charset="0"/>
              </a:rPr>
              <a:t> "Вот нелепая трагедия наших безумных </a:t>
            </a:r>
            <a:r>
              <a:rPr lang="ru-RU" sz="4000" dirty="0" err="1">
                <a:latin typeface="Georgia" pitchFamily="18" charset="0"/>
              </a:rPr>
              <a:t>либералистов</a:t>
            </a:r>
            <a:r>
              <a:rPr lang="ru-RU" sz="4000" dirty="0">
                <a:latin typeface="Georgia" pitchFamily="18" charset="0"/>
              </a:rPr>
              <a:t>! Дай Бог, чтобы истинных злодеев нашлось между ними не так много. Солдаты были только жертвой обмана".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48872" cy="61786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Georgia" pitchFamily="18" charset="0"/>
              </a:rPr>
              <a:t>Модест Корф:</a:t>
            </a:r>
            <a:r>
              <a:rPr lang="ru-RU" sz="3200" dirty="0">
                <a:latin typeface="Georgia" pitchFamily="18" charset="0"/>
              </a:rPr>
              <a:t> «...В то время, когда большая часть войск присягала в совершенном порядке и огромное большинство народонаселения столицы с умилением произносило или готовилось произнести обет вечной верности монарху, …, скопище людей злонамеренных или обольщенных, обманывающих или обманутых, стремилось осквернить эти священные минуты пролитием родной крови и дерзким, чуждым нашей святой Руси преступлением»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76672"/>
            <a:ext cx="4283968" cy="619268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Georgia" pitchFamily="18" charset="0"/>
              </a:rPr>
              <a:t>«Сотни тысяч русских своею смертью искупили свободу целой Европы. Армия, вместо обещанных наград и льгот подчинилась неслыханному угнетению. Военные поселения, начальники, которые забивали солдат под палками, крепостной гнет крестьян, вытеснение боевых офицеров из службы… Усиленное взыскание недоимок с крестьян, увеличившихся войною, строгость цензуры, новые наборы рекрут – производили глухой ропот. Власть Аракчеева, ссылка Сперанского, неуважение знаменитых генералов, сильно встревожили людей, которые ожидали обновления, улучшений, исцеления тяжелых ран своего Отечества». </a:t>
            </a:r>
            <a:br>
              <a:rPr lang="ru-RU" sz="1800" dirty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/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>Д</a:t>
            </a:r>
            <a:r>
              <a:rPr lang="ru-RU" sz="1800" i="1" dirty="0" smtClean="0">
                <a:latin typeface="Georgia" pitchFamily="18" charset="0"/>
              </a:rPr>
              <a:t>екабрист </a:t>
            </a:r>
            <a:r>
              <a:rPr lang="ru-RU" sz="1800" i="1" dirty="0">
                <a:latin typeface="Georgia" pitchFamily="18" charset="0"/>
              </a:rPr>
              <a:t>В. Раевский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3074" name="Picture 2" descr="C:\Users\Преподаватель\Desktop\Портрет В.Ф. Раевского. Музей декабриста в с. Богословка 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350138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908720"/>
            <a:ext cx="4499992" cy="6178698"/>
          </a:xfrm>
        </p:spPr>
        <p:txBody>
          <a:bodyPr>
            <a:normAutofit fontScale="90000"/>
          </a:bodyPr>
          <a:lstStyle/>
          <a:p>
            <a:r>
              <a:rPr lang="ru-RU" sz="1900" dirty="0">
                <a:latin typeface="Georgia" pitchFamily="18" charset="0"/>
              </a:rPr>
              <a:t>«…Наполеон вторгся в Россию, и народ русский впервые ощутил свою силу; тогда пробудилось во всех сердцах чувство независимости, сперва политической, а впоследствии и народной. Вот начало свободомыслия в России. Правительство само произнесло слова: «свобода, освобождение!». Еще война длилась, когда ратники, </a:t>
            </a:r>
            <a:r>
              <a:rPr lang="ru-RU" sz="1900" dirty="0" err="1">
                <a:latin typeface="Georgia" pitchFamily="18" charset="0"/>
              </a:rPr>
              <a:t>возвратясь</a:t>
            </a:r>
            <a:r>
              <a:rPr lang="ru-RU" sz="1900" dirty="0">
                <a:latin typeface="Georgia" pitchFamily="18" charset="0"/>
              </a:rPr>
              <a:t> в </a:t>
            </a:r>
            <a:r>
              <a:rPr lang="ru-RU" sz="1900" dirty="0" err="1">
                <a:latin typeface="Georgia" pitchFamily="18" charset="0"/>
              </a:rPr>
              <a:t>домы</a:t>
            </a:r>
            <a:r>
              <a:rPr lang="ru-RU" sz="1900" dirty="0">
                <a:latin typeface="Georgia" pitchFamily="18" charset="0"/>
              </a:rPr>
              <a:t>, первые разнесли ропот в классе народа. «</a:t>
            </a:r>
            <a:r>
              <a:rPr lang="ru-RU" sz="1900" b="1" dirty="0">
                <a:latin typeface="Georgia" pitchFamily="18" charset="0"/>
              </a:rPr>
              <a:t>Мы проливали кровь,- говорили они,- а нас опять заставляют потеть на барщине. Мы избавили Родину от тирана, а нас опять тиранят господа».</a:t>
            </a:r>
            <a:r>
              <a:rPr lang="ru-RU" sz="1900" dirty="0">
                <a:latin typeface="Georgia" pitchFamily="18" charset="0"/>
              </a:rPr>
              <a:t> Войска от генералов до солдат, пришедши назад, только и толковали: «Как хорошо в чужих землях». Сравнение со своим, естественно, произвело вопрос: почему же не так у нас?» </a:t>
            </a:r>
            <a:br>
              <a:rPr lang="ru-RU" sz="1900" dirty="0">
                <a:latin typeface="Georgia" pitchFamily="18" charset="0"/>
              </a:rPr>
            </a:br>
            <a:r>
              <a:rPr lang="ru-RU" sz="1800" dirty="0" smtClean="0">
                <a:latin typeface="Georgia" pitchFamily="18" charset="0"/>
              </a:rPr>
              <a:t/>
            </a:r>
            <a:br>
              <a:rPr lang="ru-RU" sz="1800" dirty="0" smtClean="0">
                <a:latin typeface="Georgia" pitchFamily="18" charset="0"/>
              </a:rPr>
            </a:br>
            <a:r>
              <a:rPr lang="ru-RU" sz="1800" dirty="0">
                <a:latin typeface="Georgia" pitchFamily="18" charset="0"/>
              </a:rPr>
              <a:t/>
            </a:r>
            <a:br>
              <a:rPr lang="ru-RU" sz="1800" dirty="0">
                <a:latin typeface="Georgia" pitchFamily="18" charset="0"/>
              </a:rPr>
            </a:br>
            <a:r>
              <a:rPr lang="ru-RU" sz="1800" b="1" i="1" dirty="0" smtClean="0">
                <a:latin typeface="Georgia" pitchFamily="18" charset="0"/>
              </a:rPr>
              <a:t>Декабрист </a:t>
            </a:r>
            <a:r>
              <a:rPr lang="ru-RU" sz="1800" b="1" i="1" dirty="0">
                <a:latin typeface="Georgia" pitchFamily="18" charset="0"/>
              </a:rPr>
              <a:t>А.А. Бестужев.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img-fotki.yandex.ru/get/32234/199368979.b/0_1a6d5f_3241167b_XXXL.jpg"/>
          <p:cNvPicPr>
            <a:picLocks noChangeAspect="1" noChangeArrowheads="1"/>
          </p:cNvPicPr>
          <p:nvPr/>
        </p:nvPicPr>
        <p:blipFill>
          <a:blip r:embed="rId3" cstate="print"/>
          <a:srcRect l="13122" t="21795" r="9788"/>
          <a:stretch>
            <a:fillRect/>
          </a:stretch>
        </p:blipFill>
        <p:spPr bwMode="auto">
          <a:xfrm>
            <a:off x="1259632" y="1052736"/>
            <a:ext cx="338437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464496" cy="6322714"/>
          </a:xfrm>
        </p:spPr>
        <p:txBody>
          <a:bodyPr>
            <a:normAutofit fontScale="90000"/>
          </a:bodyPr>
          <a:lstStyle/>
          <a:p>
            <a:r>
              <a:rPr lang="ru-RU" sz="1700" dirty="0">
                <a:latin typeface="Georgia" pitchFamily="18" charset="0"/>
              </a:rPr>
              <a:t>«…Луч надежды, что Государь Император даст конституцию и попытка некоторых генералов освободить рабов своих еще ласкали многих. Но все переменилось. </a:t>
            </a:r>
            <a:r>
              <a:rPr lang="ru-RU" sz="1700" b="1" dirty="0">
                <a:latin typeface="Georgia" pitchFamily="18" charset="0"/>
              </a:rPr>
              <a:t>Люди, желавшие лучшего, принуждены стали разговаривать скрытно, и вот начало тайных обществ</a:t>
            </a:r>
            <a:r>
              <a:rPr lang="ru-RU" sz="1700" dirty="0">
                <a:latin typeface="Georgia" pitchFamily="18" charset="0"/>
              </a:rPr>
              <a:t>. Притеснение начальством заслуженных офицеров разгорячало умы. Тогда-то стали говорить военные: «Для того ли мы освободили Европу, чтобы наложить ее цепи на себя? Для того ли дали конституцию Франции, чтобы не сметь говорить о ней, и купили кровью первенство между народами, чтобы нас унижали дома?» Гонение на просвещение заставило думать о важнейших мерах. </a:t>
            </a:r>
            <a:r>
              <a:rPr lang="ru-RU" sz="1700" b="1" dirty="0">
                <a:latin typeface="Georgia" pitchFamily="18" charset="0"/>
              </a:rPr>
              <a:t>А так как ропот народа, от истощения и злоупотребления властей происшедший, грозил кровавой революцией</a:t>
            </a:r>
            <a:r>
              <a:rPr lang="ru-RU" sz="1700" dirty="0">
                <a:latin typeface="Georgia" pitchFamily="18" charset="0"/>
              </a:rPr>
              <a:t>, то общества вознамерились отвратить меньшим злом большее и начать свои действия при первом удобном случае.»</a:t>
            </a:r>
            <a:r>
              <a:rPr lang="ru-RU" sz="1700" i="1" dirty="0">
                <a:latin typeface="Georgia" pitchFamily="18" charset="0"/>
              </a:rPr>
              <a:t> </a:t>
            </a:r>
            <a:r>
              <a:rPr lang="ru-RU" sz="1700" dirty="0">
                <a:latin typeface="Georgia" pitchFamily="18" charset="0"/>
              </a:rPr>
              <a:t/>
            </a:r>
            <a:br>
              <a:rPr lang="ru-RU" sz="1700" dirty="0">
                <a:latin typeface="Georgia" pitchFamily="18" charset="0"/>
              </a:rPr>
            </a:br>
            <a:r>
              <a:rPr lang="ru-RU" sz="1600" dirty="0" smtClean="0">
                <a:latin typeface="Georgia" pitchFamily="18" charset="0"/>
              </a:rPr>
              <a:t/>
            </a:r>
            <a:br>
              <a:rPr lang="ru-RU" sz="1600" dirty="0" smtClean="0">
                <a:latin typeface="Georgia" pitchFamily="18" charset="0"/>
              </a:rPr>
            </a:br>
            <a:r>
              <a:rPr lang="ru-RU" sz="1600" b="1" i="1" dirty="0" smtClean="0">
                <a:latin typeface="Georgia" pitchFamily="18" charset="0"/>
              </a:rPr>
              <a:t>Декабрист </a:t>
            </a:r>
            <a:r>
              <a:rPr lang="ru-RU" sz="1600" b="1" i="1" dirty="0">
                <a:latin typeface="Georgia" pitchFamily="18" charset="0"/>
              </a:rPr>
              <a:t>А.А. Бестужев</a:t>
            </a:r>
            <a:r>
              <a:rPr lang="ru-RU" sz="1600" i="1" dirty="0">
                <a:latin typeface="Georgia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s://img-fotki.yandex.ru/get/32234/199368979.b/0_1a6d5f_3241167b_XXXL.jpg"/>
          <p:cNvPicPr>
            <a:picLocks noChangeAspect="1" noChangeArrowheads="1"/>
          </p:cNvPicPr>
          <p:nvPr/>
        </p:nvPicPr>
        <p:blipFill>
          <a:blip r:embed="rId3" cstate="print"/>
          <a:srcRect l="13122" t="21795" r="9788"/>
          <a:stretch>
            <a:fillRect/>
          </a:stretch>
        </p:blipFill>
        <p:spPr bwMode="auto">
          <a:xfrm>
            <a:off x="1259632" y="1052736"/>
            <a:ext cx="338437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88432" cy="617869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Georgia" pitchFamily="18" charset="0"/>
              </a:rPr>
              <a:t>« Происшествия 1812-1815 гг. сблизили нас с Европою; мы, по крайней мере, многие из нас, увидели цель жизни народов, </a:t>
            </a:r>
            <a:r>
              <a:rPr lang="ru-RU" sz="2000" b="1" dirty="0">
                <a:latin typeface="Georgia" pitchFamily="18" charset="0"/>
              </a:rPr>
              <a:t>цель существования государств; никакая человеческая сила не может уже обратить нас вспять» </a:t>
            </a:r>
            <a:r>
              <a:rPr lang="ru-RU" sz="2000" dirty="0">
                <a:latin typeface="Georgia" pitchFamily="18" charset="0"/>
              </a:rPr>
              <a:t/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b="1" i="1" dirty="0" smtClean="0">
                <a:latin typeface="Georgia" pitchFamily="18" charset="0"/>
              </a:rPr>
              <a:t>Декабрист </a:t>
            </a:r>
            <a:r>
              <a:rPr lang="ru-RU" sz="2000" b="1" i="1" dirty="0">
                <a:latin typeface="Georgia" pitchFamily="18" charset="0"/>
              </a:rPr>
              <a:t>Н.И. Тургенев</a:t>
            </a:r>
            <a:r>
              <a:rPr lang="ru-RU" sz="2000" i="1" dirty="0">
                <a:latin typeface="Georgia" pitchFamily="18" charset="0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482" name="Picture 2" descr="https://img-fotki.yandex.ru/get/1338466/199368979.19c/0_26f1de_675dcfde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373057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реподаватель\Desktop\4c6dcef4decaf87e942000a59c6ca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560840" cy="6048672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Georgia" pitchFamily="18" charset="0"/>
              </a:rPr>
              <a:t>«19 ноября 1825 года неожиданно вдали от Петербурга в Таганроге умирает Александр I. У Александра сыновей не было, дочери скончались до совершеннолетия. Наследником Александра должен был стать его средний брат Константин, второй сын Павла I , но он был женат на польской дворянке и занимал пост наместника в Царстве Польском, поэтому от престола отказался. Об отречении Константина знал только узкий круг лиц, обнародовано оно не было. Таким образом, власть автоматически переходила третьему сыну Павла I, Николаю. Из-за отсутствия официального акта отречения от престола Константином, 27 ноября население было приведено к присяге именно ему. Николай боялся народного возмущения и медлил брать в руки бразды правления. В итоге «</a:t>
            </a:r>
            <a:r>
              <a:rPr lang="ru-RU" sz="2200" dirty="0" err="1">
                <a:latin typeface="Georgia" pitchFamily="18" charset="0"/>
              </a:rPr>
              <a:t>переприсяга</a:t>
            </a:r>
            <a:r>
              <a:rPr lang="ru-RU" sz="2200" dirty="0">
                <a:latin typeface="Georgia" pitchFamily="18" charset="0"/>
              </a:rPr>
              <a:t>» теперь уже Николаю I была назначена на 14 декабря на Сенатской площади. Декабристы решили воспользоваться сложившимся положением междуцарствия и выступить.»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340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Движение декабристов </vt:lpstr>
      <vt:lpstr>А.И. Герцен: «…Люди 14 декабря, фаланга героев, вскормленная, как Ромул и Рем, молоком дикого зверя… Это какие-то богатыри, кованные из чистой стали с головы до ног, воины-сподвижники, вышедшие сознательно на явную гибель, чтобы разбудить к новой жизни молодое поколение и очистить детей, рожденных в среде палачества и раболепия»</vt:lpstr>
      <vt:lpstr>М.М. Карамзин: "Вот нелепая трагедия наших безумных либералистов! Дай Бог, чтобы истинных злодеев нашлось между ними не так много. Солдаты были только жертвой обмана".</vt:lpstr>
      <vt:lpstr>Модест Корф: «...В то время, когда большая часть войск присягала в совершенном порядке и огромное большинство народонаселения столицы с умилением произносило или готовилось произнести обет вечной верности монарху, …, скопище людей злонамеренных или обольщенных, обманывающих или обманутых, стремилось осквернить эти священные минуты пролитием родной крови и дерзким, чуждым нашей святой Руси преступлением»</vt:lpstr>
      <vt:lpstr>«Сотни тысяч русских своею смертью искупили свободу целой Европы. Армия, вместо обещанных наград и льгот подчинилась неслыханному угнетению. Военные поселения, начальники, которые забивали солдат под палками, крепостной гнет крестьян, вытеснение боевых офицеров из службы… Усиленное взыскание недоимок с крестьян, увеличившихся войною, строгость цензуры, новые наборы рекрут – производили глухой ропот. Власть Аракчеева, ссылка Сперанского, неуважение знаменитых генералов, сильно встревожили людей, которые ожидали обновления, улучшений, исцеления тяжелых ран своего Отечества».   Декабрист В. Раевский </vt:lpstr>
      <vt:lpstr>«…Наполеон вторгся в Россию, и народ русский впервые ощутил свою силу; тогда пробудилось во всех сердцах чувство независимости, сперва политической, а впоследствии и народной. Вот начало свободомыслия в России. Правительство само произнесло слова: «свобода, освобождение!». Еще война длилась, когда ратники, возвратясь в домы, первые разнесли ропот в классе народа. «Мы проливали кровь,- говорили они,- а нас опять заставляют потеть на барщине. Мы избавили Родину от тирана, а нас опять тиранят господа». Войска от генералов до солдат, пришедши назад, только и толковали: «Как хорошо в чужих землях». Сравнение со своим, естественно, произвело вопрос: почему же не так у нас?»    Декабрист А.А. Бестужев.   </vt:lpstr>
      <vt:lpstr>«…Луч надежды, что Государь Император даст конституцию и попытка некоторых генералов освободить рабов своих еще ласкали многих. Но все переменилось. Люди, желавшие лучшего, принуждены стали разговаривать скрытно, и вот начало тайных обществ. Притеснение начальством заслуженных офицеров разгорячало умы. Тогда-то стали говорить военные: «Для того ли мы освободили Европу, чтобы наложить ее цепи на себя? Для того ли дали конституцию Франции, чтобы не сметь говорить о ней, и купили кровью первенство между народами, чтобы нас унижали дома?» Гонение на просвещение заставило думать о важнейших мерах. А так как ропот народа, от истощения и злоупотребления властей происшедший, грозил кровавой революцией, то общества вознамерились отвратить меньшим злом большее и начать свои действия при первом удобном случае.»   Декабрист А.А. Бестужев. </vt:lpstr>
      <vt:lpstr>« Происшествия 1812-1815 гг. сблизили нас с Европою; мы, по крайней мере, многие из нас, увидели цель жизни народов, цель существования государств; никакая человеческая сила не может уже обратить нас вспять»   Декабрист Н.И. Тургенев. </vt:lpstr>
      <vt:lpstr>«19 ноября 1825 года неожиданно вдали от Петербурга в Таганроге умирает Александр I. У Александра сыновей не было, дочери скончались до совершеннолетия. Наследником Александра должен был стать его средний брат Константин, второй сын Павла I , но он был женат на польской дворянке и занимал пост наместника в Царстве Польском, поэтому от престола отказался. Об отречении Константина знал только узкий круг лиц, обнародовано оно не было. Таким образом, власть автоматически переходила третьему сыну Павла I, Николаю. Из-за отсутствия официального акта отречения от престола Константином, 27 ноября население было приведено к присяге именно ему. Николай боялся народного возмущения и медлил брать в руки бразды правления. В итоге «переприсяга» теперь уже Николаю I была назначена на 14 декабря на Сенатской площади. Декабристы решили воспользоваться сложившимся положением междуцарствия и выступить.» </vt:lpstr>
      <vt:lpstr>  Пестель Павел Иванович</vt:lpstr>
      <vt:lpstr>Рылеев Кондратий Федорович</vt:lpstr>
      <vt:lpstr>Муравьёв-Апостол Сергей Иванович</vt:lpstr>
      <vt:lpstr>Бестужев-Рюмин Михаил Павлович</vt:lpstr>
      <vt:lpstr>Каховский Пётр Григорьевич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декабристов</dc:title>
  <dc:creator>Преподаватель</dc:creator>
  <cp:lastModifiedBy>Преподаватель</cp:lastModifiedBy>
  <cp:revision>5</cp:revision>
  <dcterms:created xsi:type="dcterms:W3CDTF">2023-01-25T09:36:26Z</dcterms:created>
  <dcterms:modified xsi:type="dcterms:W3CDTF">2023-01-25T10:21:45Z</dcterms:modified>
</cp:coreProperties>
</file>