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2" r:id="rId7"/>
    <p:sldId id="264" r:id="rId8"/>
    <p:sldId id="261" r:id="rId9"/>
    <p:sldId id="257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5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2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1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2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6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9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0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7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8E258-1ECC-4387-8035-F7F502BD594E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1A79-F1D6-4DA9-A3E0-20576D73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77" y="116632"/>
            <a:ext cx="9036496" cy="635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Всероссийский конкурс «Современный урок. Эффективные практики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Управление </a:t>
            </a:r>
            <a:r>
              <a:rPr lang="ru-RU" sz="1400" dirty="0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образования администрации</a:t>
            </a:r>
            <a:endParaRPr lang="ru-RU" sz="14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Добрянского</a:t>
            </a:r>
            <a:r>
              <a:rPr lang="ru-RU" sz="1400" dirty="0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 городского округа</a:t>
            </a:r>
            <a:endParaRPr lang="ru-RU" sz="14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МБОУ «</a:t>
            </a:r>
            <a:r>
              <a:rPr lang="ru-RU" sz="1400" b="1" cap="all" dirty="0" err="1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ДобрянСкая</a:t>
            </a:r>
            <a:r>
              <a:rPr lang="ru-RU" sz="1400" b="1" cap="all" dirty="0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  </a:t>
            </a:r>
            <a:r>
              <a:rPr lang="ru-RU" sz="1400" b="1" cap="all" dirty="0" err="1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среднЯя</a:t>
            </a:r>
            <a:r>
              <a:rPr lang="ru-RU" sz="1400" b="1" cap="all" dirty="0" smtClean="0">
                <a:solidFill>
                  <a:srgbClr val="1A1A1A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 общеобразовательная школа» № 2</a:t>
            </a:r>
            <a:endParaRPr lang="ru-RU" sz="1400" b="1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Выполнила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: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Валиева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Зимфира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Варисовна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учитель истории и обществознания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МБОУ 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Добрянская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средняя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общеобразовательная школа № 2»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 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                     Добрянка, 2024</a:t>
            </a:r>
            <a:endParaRPr lang="ru-RU" sz="14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132" y="2420888"/>
            <a:ext cx="84689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«Кейс технология как способ формирования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коммуникативных умений на уроках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Истории»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3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319251" cy="357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28498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  <a:ea typeface="Times New Roman"/>
                <a:cs typeface="Times New Roman"/>
              </a:rPr>
              <a:t>В </a:t>
            </a:r>
            <a:r>
              <a:rPr lang="ru-RU" b="1" dirty="0">
                <a:latin typeface="Arial Black" panose="020B0A04020102020204" pitchFamily="34" charset="0"/>
                <a:ea typeface="Times New Roman"/>
                <a:cs typeface="Times New Roman"/>
              </a:rPr>
              <a:t>основном, коммуникативные навыки у учащихся развиты средне. </a:t>
            </a:r>
            <a:r>
              <a:rPr lang="ru-RU" b="1" dirty="0" smtClean="0">
                <a:latin typeface="Arial Black" panose="020B0A04020102020204" pitchFamily="34" charset="0"/>
                <a:ea typeface="Times New Roman"/>
                <a:cs typeface="Times New Roman"/>
              </a:rPr>
              <a:t>В </a:t>
            </a:r>
            <a:r>
              <a:rPr lang="ru-RU" b="1" dirty="0">
                <a:latin typeface="Arial Black" panose="020B0A04020102020204" pitchFamily="34" charset="0"/>
                <a:ea typeface="Times New Roman"/>
                <a:cs typeface="Times New Roman"/>
              </a:rPr>
              <a:t>группе 55% учащихся стараются не нарушать озвученные изначально учителем правила работы в группах, однако, 10 % их нарушают: могут встать и перейти к другой группе, чтобы посмотреть, как работают </a:t>
            </a:r>
            <a:r>
              <a:rPr lang="ru-RU" b="1" dirty="0" smtClean="0">
                <a:latin typeface="Arial Black" panose="020B0A04020102020204" pitchFamily="34" charset="0"/>
                <a:ea typeface="Times New Roman"/>
                <a:cs typeface="Times New Roman"/>
              </a:rPr>
              <a:t>другие. </a:t>
            </a:r>
            <a:r>
              <a:rPr lang="ru-RU" b="1" dirty="0">
                <a:latin typeface="Arial Black" panose="020B0A04020102020204" pitchFamily="34" charset="0"/>
                <a:ea typeface="Times New Roman"/>
                <a:cs typeface="Times New Roman"/>
              </a:rPr>
              <a:t>Оставшиеся 35 % соблюдают все правила, уровень их сознания, доброжелательности по отношению к другим и дисциплины очень высокий. 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2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26590"/>
              </p:ext>
            </p:extLst>
          </p:nvPr>
        </p:nvGraphicFramePr>
        <p:xfrm>
          <a:off x="1979712" y="3068960"/>
          <a:ext cx="5857876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5669"/>
                <a:gridCol w="975811"/>
                <a:gridCol w="975811"/>
                <a:gridCol w="975811"/>
                <a:gridCol w="867387"/>
                <a:gridCol w="867387"/>
              </a:tblGrid>
              <a:tr h="156210"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Возрастные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Умения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Усвоение правил поведения в группе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Правиль-ность</a:t>
                      </a: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выполнения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Степень участия каждого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члена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Отсутствие конфликтов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Уровни развития умений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05073"/>
              </p:ext>
            </p:extLst>
          </p:nvPr>
        </p:nvGraphicFramePr>
        <p:xfrm>
          <a:off x="1625137" y="404664"/>
          <a:ext cx="410445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Диаграмма" r:id="rId4" imgW="3428862" imgH="2286000" progId="MSGraph.Chart.8">
                  <p:embed/>
                </p:oleObj>
              </mc:Choice>
              <mc:Fallback>
                <p:oleObj name="Диаграмма" r:id="rId4" imgW="3428862" imgH="22860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37" y="404664"/>
                        <a:ext cx="4104456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60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" y="44624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76672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В качестве рекомендаций по преодолению трудностей в коммуникациях на уроках истории будет применена серия уроков по кейс-технологии в рамках изучения всеобщей истории.</a:t>
            </a:r>
            <a:endParaRPr lang="ru-RU" sz="1600" dirty="0"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47065">
            <a:off x="467545" y="215557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hangingPunct="0"/>
            <a:r>
              <a:rPr lang="ru-RU" b="1" kern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Результаты анализа уровня развития коммуникативных навыков в рамках после контрольного эксперимента получились высокие. Не нарушают правила работы в группах и не имеют конфликтности – 94 % класса, на достаточно  высоком уровне находится навык коммуникации - 88 %, и столько же (88 %) справляются с заданием  в рамках кейс-технологии (практически весь класс). </a:t>
            </a:r>
            <a:endParaRPr lang="ru-RU" sz="2000" b="1" kern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 indent="457200"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ходе эксперимента по внедрению методики интерес и мотивация к урокам истории повысились. Так же наблюдаются значительные улучшения  усвоения учебного материала по истории в 7 Д классе до и после внедрения методики. Таким образом, методика продуктивна и эффективна и рекомендована для использования.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5197" y="5631631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484784"/>
            <a:ext cx="1506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6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6048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Тема моего исследования, рассматривающая особенности использования кейс технологии как способа формирования коммуникативных умений, является актуальной. Эта тема изучена достаточно хорошо, но, частный вопрос, а именно: кейс технология как способ формирования коммуникативных умений на уроках истории в основной школе изучены недостаточно.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17430"/>
            <a:ext cx="8856984" cy="345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Объект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исследования заключается в формировании коммуникативных умений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Предмет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исследования состоит в кейс-технологии как способе формирования коммуникативных умений на уроках истории в основной школе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исследования - выявить потенциал в использовании кейс-технологии для формирования коммуникативных умений на уроках истории в основной школе. Реализация поставленной цели предполагает решение следующих задач: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раскрыть сущность кейс технологии, ее содержание;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определить подходы к пониманию коммуникативных умений и выявить способы их формирования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разработать и провести диагностику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сформированности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коммуникативных умения и </a:t>
            </a:r>
            <a:r>
              <a:rPr lang="ru-RU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выполнить </a:t>
            </a:r>
            <a:r>
              <a:rPr lang="ru-RU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5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5" y="620688"/>
            <a:ext cx="6264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Гипотеза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исследования. Если на уроках истории систематически использовать кейс технологии, то коммуникативные умения учащихся повысятся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367972">
            <a:off x="683568" y="1772816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Методы исследования. В процессе подготовки курсовой работы использовались общенаучные методы: </a:t>
            </a:r>
          </a:p>
          <a:p>
            <a:pPr lvl="0" indent="44958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анализ и синтез научной и учебной литературы по проблеме исследования;</a:t>
            </a:r>
          </a:p>
          <a:p>
            <a:pPr lvl="0" indent="44958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анкетирование для выявления коммуникативных возможностей учащихся;</a:t>
            </a:r>
          </a:p>
          <a:p>
            <a:pPr lvl="0" indent="44958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наблюдение за познавательной деятельностью учащихся основной школы на уроках истории во время проведения педагогического эксперимента;</a:t>
            </a:r>
          </a:p>
          <a:p>
            <a:pPr lvl="0" indent="44958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педагогический эксперимент с целью выявление методических условий формирования коммуникативных умений школьников на основе использования кейс технологии.</a:t>
            </a:r>
          </a:p>
          <a:p>
            <a:pPr lvl="0" indent="449580"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	математические и статистические методы обработки материала для выявления динамики результатов до эксперимента и после него.</a:t>
            </a:r>
          </a:p>
        </p:txBody>
      </p:sp>
    </p:spTree>
    <p:extLst>
      <p:ext uri="{BB962C8B-B14F-4D97-AF65-F5344CB8AC3E}">
        <p14:creationId xmlns:p14="http://schemas.microsoft.com/office/powerpoint/2010/main" val="117895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9269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Впервые метод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case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study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(«кейс-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стади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») впервые был применен в Гарвардской бизнес-школе в 20-х годах XX века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303017">
            <a:off x="539552" y="200092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Термин «кейс-метод», «кейс-технология» в переводе с английского как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case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 означает: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1 – описание конкретной практической ситуации, методический прием обучения по принципу «от типичных ситуаций, примеров – к правилу, а не наоборот», предполагает активный метод обучения, основанный на рассмотрении конкретных (реальных) ситуаций из практики будущей деятельности обучающихся, т.е. использование методики ситуационного обучения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case-study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»;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 – набор специально разработанных учебно-методических материалов на различных носителях (печатные, аудио-, видео и электронные материалы), выдаваемых учащимся (студентам) для самостоятельной работы.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92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27981"/>
            <a:ext cx="7200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Форма и структура кейс-технологии представлена ниже на рис. 1.</a:t>
            </a:r>
            <a:endParaRPr lang="ru-RU" sz="1600" dirty="0"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77152"/>
            <a:ext cx="44862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149" y="2936088"/>
            <a:ext cx="856895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Технология работы с кейсом в учебном процессе сравнительно проста и включает в себя следующие этапы:</a:t>
            </a:r>
            <a:endParaRPr lang="ru-RU" sz="1600" b="1" dirty="0"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-	индивидуальная самостоятельная работа обучаемых с материалами кейса (идентификация проблемы, формулирование ключевых альтернатив, предложение решения или рекомендуемого действия); </a:t>
            </a:r>
            <a:endParaRPr lang="ru-RU" sz="1600" b="1" dirty="0"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-	работа в малых группах по согласованию видения ключевой проблемы и ее решений;</a:t>
            </a:r>
            <a:endParaRPr lang="ru-RU" sz="1600" b="1" dirty="0"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	презентация и экспертиза результатов малых групп на общей дискуссии (в рамках учебной группы). 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107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76672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Структура кейса, предлагаемого  учащимся, включает в себя: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1. Краткое, запоминающееся название («Последний дворцовый переворот», «Эпоха Великих реформ», «Быть или не быть?»).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2. 	Введение  (сведения о действующих лицах кейса, факты и события, проблема, гипотеза).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3. 	Основная часть (информация для анализа ситуации).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4. 	Заключение (ситуация, требующая решения проблемы).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5. 	Вопросы  для обсуждения.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6. 	Инструкции по работе с  кейсом.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914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6120680" cy="19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Коммуникативные действия в современной педагогике и психологии включены в шесть ключевых умений для учащихся: в виде общении и взаимодействия и работе в группах, а также наличию общей рефлексии.</a:t>
            </a:r>
            <a:endParaRPr lang="ru-RU" sz="1600" dirty="0"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08424"/>
            <a:ext cx="8424936" cy="248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В школьном возрасте формируются следующие коммуникативные умения:</a:t>
            </a:r>
            <a:endParaRPr lang="ru-RU" sz="17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Умение слушать собеседника;</a:t>
            </a:r>
            <a:endParaRPr lang="ru-RU" sz="17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Умение обосновывать и высказывать собственное мнение;</a:t>
            </a:r>
            <a:endParaRPr lang="ru-RU" sz="17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Умение оформлять свои мысли в устной и письменной речи;</a:t>
            </a:r>
            <a:endParaRPr lang="ru-RU" sz="17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Умение выделять в речи существенные ориентиры действия, а также передать их партнеру;</a:t>
            </a:r>
            <a:endParaRPr lang="ru-RU" sz="17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Умение группового взаимодействия.</a:t>
            </a:r>
            <a:endParaRPr lang="ru-RU" sz="17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100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00489">
            <a:off x="323528" y="2276872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Особенности кейс-метода состоят в следующем: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-	метод часто используется при необходимости усвоения знаний в сфере гуманитарных дисциплин, реже – в точных науках;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-	самым главным в процесс является творчество или сотворчество между педагогом и учащимся; знания здесь главными не считаются;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-	в качестве результата применения кейс-технологии можно назвать знания и практические навыки;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-	в процессе усвоения знаний и навыков у учащихся формируется система ценностей, жизненных установок и культурных ориентиров;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-	модель конкретной ситуации, произошедшей в реальной жизни, отражает целый комплекс знаний и навыков в виде текста, видео, аудио, картины, фото, но при этом формирует целую концепцию, часть мировоззрения и определяет смысл знания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.  </a:t>
            </a:r>
            <a:endParaRPr lang="ru-RU" sz="14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6632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Кейс-метод активизирует определенный комплекс знаний, который предстоит усвоить учащимся и таким образом решить определенную проблему. 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lvl="0" indent="450215" algn="just"/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Темами и источниками кейса могут быть различные сферы жизни: экономика, политика, социальная или культурно-духовная жизнь. Формами кейса могут выступить печатные кейсы в виде документов, текстов, графиков, таблиц, диаграмм, иллюстраций; </a:t>
            </a:r>
            <a:r>
              <a:rPr lang="ru-RU" sz="1400" b="1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видеокейсы</a:t>
            </a:r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в виде аудио, видео фильмов; мультимедиа кейсы в виде презентаций и слайд-шоу.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80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6162"/>
            <a:ext cx="9162750" cy="68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92760"/>
            <a:ext cx="640871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hangingPunct="0">
              <a:spcAft>
                <a:spcPts val="600"/>
              </a:spcAft>
            </a:pPr>
            <a:r>
              <a:rPr lang="ru-RU" kern="1400" dirty="0" smtClean="0">
                <a:effectLst/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Экспериментальное исследование проводилась на базе 7 Д класса МБОУ «</a:t>
            </a:r>
            <a:r>
              <a:rPr lang="ru-RU" kern="1400" dirty="0" err="1" smtClean="0">
                <a:effectLst/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Добрянская</a:t>
            </a:r>
            <a:r>
              <a:rPr lang="ru-RU" kern="1400" dirty="0" smtClean="0">
                <a:effectLst/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 СОШ» № 2 в  2024 году и включало в себя 2 этапа: </a:t>
            </a:r>
            <a:endParaRPr lang="ru-RU" sz="2000" kern="1400" dirty="0" smtClean="0">
              <a:effectLst/>
              <a:latin typeface="Arial Black" panose="020B0A04020102020204" pitchFamily="34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 hangingPunct="0">
              <a:spcAft>
                <a:spcPts val="600"/>
              </a:spcAft>
            </a:pPr>
            <a:r>
              <a:rPr lang="ru-RU" kern="1400" dirty="0" smtClean="0">
                <a:effectLst/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а) констатирующий; </a:t>
            </a:r>
            <a:endParaRPr lang="ru-RU" sz="2000" kern="1400" dirty="0" smtClean="0">
              <a:effectLst/>
              <a:latin typeface="Arial Black" panose="020B0A04020102020204" pitchFamily="34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 hangingPunct="0">
              <a:spcAft>
                <a:spcPts val="600"/>
              </a:spcAft>
            </a:pPr>
            <a:r>
              <a:rPr lang="ru-RU" kern="1400" dirty="0" smtClean="0">
                <a:effectLst/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б) контрольный. </a:t>
            </a:r>
            <a:endParaRPr lang="ru-RU" sz="2000" kern="1400" dirty="0" smtClean="0">
              <a:effectLst/>
              <a:latin typeface="Arial Black" panose="020B0A040201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В эксперименте принимало участие </a:t>
            </a:r>
            <a:r>
              <a:rPr lang="ru-RU" dirty="0" smtClean="0"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25 чел. </a:t>
            </a:r>
            <a:endParaRPr lang="ru-RU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99617"/>
              </p:ext>
            </p:extLst>
          </p:nvPr>
        </p:nvGraphicFramePr>
        <p:xfrm>
          <a:off x="971600" y="2765901"/>
          <a:ext cx="7272808" cy="17329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8"/>
                <a:gridCol w="1590395"/>
                <a:gridCol w="1051893"/>
                <a:gridCol w="1051893"/>
                <a:gridCol w="841514"/>
                <a:gridCol w="1584985"/>
              </a:tblGrid>
              <a:tr h="156210"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effectLst/>
                          <a:latin typeface="Times New Roman"/>
                          <a:ea typeface="Times New Roman"/>
                        </a:rPr>
                        <a:t>Умения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400">
                          <a:effectLst/>
                          <a:latin typeface="Times New Roman"/>
                          <a:ea typeface="Times New Roman"/>
                        </a:rPr>
                        <a:t>Усвоение правил поведенияв группе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400">
                          <a:effectLst/>
                          <a:latin typeface="Times New Roman"/>
                          <a:ea typeface="Times New Roman"/>
                        </a:rPr>
                        <a:t>Правильность выполнения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effectLst/>
                          <a:latin typeface="Times New Roman"/>
                          <a:ea typeface="Times New Roman"/>
                        </a:rPr>
                        <a:t>Степень участия </a:t>
                      </a:r>
                      <a:r>
                        <a:rPr lang="ru-RU" sz="1100" b="1" kern="1400" dirty="0" err="1">
                          <a:effectLst/>
                          <a:latin typeface="Times New Roman"/>
                          <a:ea typeface="Times New Roman"/>
                        </a:rPr>
                        <a:t>каждогочлена</a:t>
                      </a:r>
                      <a:r>
                        <a:rPr lang="ru-RU" sz="1100" b="1" kern="1400" dirty="0">
                          <a:effectLst/>
                          <a:latin typeface="Times New Roman"/>
                          <a:ea typeface="Times New Roman"/>
                        </a:rPr>
                        <a:t>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Отсут-ствие конфликтов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400" dirty="0">
                          <a:effectLst/>
                          <a:latin typeface="Times New Roman"/>
                          <a:ea typeface="Times New Roman"/>
                        </a:rPr>
                        <a:t>Уровни развития умений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effectLst/>
                          <a:latin typeface="Times New Roman"/>
                          <a:ea typeface="Times New Roman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36 %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effectLst/>
                          <a:latin typeface="Times New Roman"/>
                          <a:ea typeface="Times New Roman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effectLst/>
                          <a:latin typeface="Times New Roman"/>
                          <a:ea typeface="Times New Roman"/>
                        </a:rPr>
                        <a:t>46%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effectLst/>
                          <a:latin typeface="Times New Roman"/>
                          <a:ea typeface="Times New Roman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109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807</Words>
  <Application>Microsoft Office PowerPoint</Application>
  <PresentationFormat>Экран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2024-03-22T19:34:26Z</dcterms:created>
  <dcterms:modified xsi:type="dcterms:W3CDTF">2024-04-30T12:16:42Z</dcterms:modified>
</cp:coreProperties>
</file>