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sldIdLst>
    <p:sldId id="256" r:id="rId2"/>
    <p:sldId id="274" r:id="rId3"/>
    <p:sldId id="275" r:id="rId4"/>
    <p:sldId id="276" r:id="rId5"/>
    <p:sldId id="277" r:id="rId6"/>
    <p:sldId id="257" r:id="rId7"/>
    <p:sldId id="278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89" r:id="rId19"/>
    <p:sldId id="268" r:id="rId20"/>
    <p:sldId id="269" r:id="rId21"/>
    <p:sldId id="270" r:id="rId22"/>
    <p:sldId id="271" r:id="rId23"/>
    <p:sldId id="272" r:id="rId24"/>
    <p:sldId id="288" r:id="rId25"/>
    <p:sldId id="296" r:id="rId26"/>
    <p:sldId id="299" r:id="rId27"/>
    <p:sldId id="290" r:id="rId28"/>
    <p:sldId id="279" r:id="rId29"/>
    <p:sldId id="297" r:id="rId30"/>
    <p:sldId id="291" r:id="rId31"/>
    <p:sldId id="280" r:id="rId32"/>
    <p:sldId id="298" r:id="rId33"/>
    <p:sldId id="281" r:id="rId34"/>
    <p:sldId id="292" r:id="rId35"/>
    <p:sldId id="293" r:id="rId36"/>
    <p:sldId id="294" r:id="rId37"/>
    <p:sldId id="295" r:id="rId38"/>
    <p:sldId id="282" r:id="rId39"/>
    <p:sldId id="283" r:id="rId40"/>
    <p:sldId id="28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11587-E058-4CFF-96BF-EB38EC0BE3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trips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strips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strips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strips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04.03.2009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 dir="rd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gogol.niv.ru/images/mesta/gogolevo.jpg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gogol.niv.ru/images/mesta/p_nezin.jpg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gogol.niv.ru/images/mesta/rim_2.jpg" TargetMode="Externa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gogol.niv.ru/images/mesta/moscow.jpg" TargetMode="Externa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429256" y="3357562"/>
            <a:ext cx="3314696" cy="1470025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Николай Васильевич Гоголь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32363" y="307975"/>
            <a:ext cx="4168775" cy="2544763"/>
          </a:xfrm>
        </p:spPr>
        <p:txBody>
          <a:bodyPr>
            <a:normAutofit/>
          </a:bodyPr>
          <a:lstStyle/>
          <a:p>
            <a:pPr algn="r">
              <a:lnSpc>
                <a:spcPct val="80000"/>
              </a:lnSpc>
            </a:pPr>
            <a:r>
              <a:rPr lang="ru-RU" sz="3200" dirty="0" smtClean="0">
                <a:solidFill>
                  <a:schemeClr val="tx1"/>
                </a:solidFill>
              </a:rPr>
              <a:t>Мысли мои, мое имя, мои труды будут принадлежать России…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2054" name="Picture 6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04813"/>
            <a:ext cx="4000500" cy="50482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1 </a:t>
            </a:r>
            <a:r>
              <a:rPr lang="ru-RU" b="1" dirty="0" smtClean="0">
                <a:solidFill>
                  <a:srgbClr val="FF0000"/>
                </a:solidFill>
              </a:rPr>
              <a:t>период творчества гоголя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i="1" dirty="0" smtClean="0"/>
              <a:t>«</a:t>
            </a:r>
            <a:r>
              <a:rPr lang="ru-RU" i="1" dirty="0"/>
              <a:t>Вечера на хуторе близ Диканьки»  (1831- 1832)</a:t>
            </a:r>
          </a:p>
          <a:p>
            <a:r>
              <a:rPr lang="ru-RU" i="1" dirty="0"/>
              <a:t>«Миргород» и « Арабески»(1835г.)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0638" y="0"/>
            <a:ext cx="402272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805488"/>
            <a:ext cx="8229600" cy="1143000"/>
          </a:xfrm>
          <a:noFill/>
          <a:ln/>
        </p:spPr>
        <p:txBody>
          <a:bodyPr/>
          <a:lstStyle/>
          <a:p>
            <a:r>
              <a:rPr lang="ru-RU" sz="2500" dirty="0">
                <a:solidFill>
                  <a:schemeClr val="tx1"/>
                </a:solidFill>
              </a:rPr>
              <a:t>«Ночь перед Рождеством»</a:t>
            </a:r>
          </a:p>
        </p:txBody>
      </p:sp>
      <p:pic>
        <p:nvPicPr>
          <p:cNvPr id="8198" name="Picture 6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90488"/>
            <a:ext cx="4289425" cy="59309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957888"/>
            <a:ext cx="8229600" cy="1143000"/>
          </a:xfrm>
          <a:noFill/>
          <a:ln/>
        </p:spPr>
        <p:txBody>
          <a:bodyPr/>
          <a:lstStyle/>
          <a:p>
            <a:r>
              <a:rPr lang="ru-RU" sz="2500" dirty="0">
                <a:solidFill>
                  <a:schemeClr val="tx1"/>
                </a:solidFill>
              </a:rPr>
              <a:t>«Страшная месть»</a:t>
            </a:r>
          </a:p>
        </p:txBody>
      </p:sp>
      <p:pic>
        <p:nvPicPr>
          <p:cNvPr id="9222" name="Picture 6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738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6338" y="0"/>
            <a:ext cx="4251325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805488"/>
            <a:ext cx="8229600" cy="1143000"/>
          </a:xfrm>
          <a:noFill/>
          <a:ln/>
        </p:spPr>
        <p:txBody>
          <a:bodyPr/>
          <a:lstStyle/>
          <a:p>
            <a:r>
              <a:rPr lang="ru-RU" sz="2500" dirty="0">
                <a:solidFill>
                  <a:schemeClr val="tx1"/>
                </a:solidFill>
              </a:rPr>
              <a:t>«Арабески» Содержание сборника. Автограф</a:t>
            </a:r>
          </a:p>
        </p:txBody>
      </p:sp>
      <p:pic>
        <p:nvPicPr>
          <p:cNvPr id="11270" name="Picture 6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0"/>
            <a:ext cx="5737225" cy="609282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508625" y="1133475"/>
            <a:ext cx="33226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ru-RU" sz="3000" dirty="0">
                <a:latin typeface="Monotype Corsiva" pitchFamily="66" charset="0"/>
              </a:rPr>
              <a:t>«Это было точно необыкновенное явление русской силы: его вышибло из народной груди огниво бед.»</a:t>
            </a:r>
            <a:br>
              <a:rPr lang="ru-RU" sz="3000" dirty="0">
                <a:latin typeface="Monotype Corsiva" pitchFamily="66" charset="0"/>
              </a:rPr>
            </a:br>
            <a:r>
              <a:rPr lang="ru-RU" sz="1500" dirty="0"/>
              <a:t>Н.В. Гоголь</a:t>
            </a:r>
          </a:p>
        </p:txBody>
      </p:sp>
      <p:pic>
        <p:nvPicPr>
          <p:cNvPr id="12296" name="Picture 8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0"/>
            <a:ext cx="394335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457200" y="58054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3000" dirty="0"/>
              <a:t>Отъезд Тараса Бульбы с сыновьями.</a:t>
            </a:r>
          </a:p>
        </p:txBody>
      </p:sp>
      <p:pic>
        <p:nvPicPr>
          <p:cNvPr id="14342" name="Picture 6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" y="-4763"/>
            <a:ext cx="8604250" cy="616267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 descr="Ши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88913"/>
            <a:ext cx="6911975" cy="4608512"/>
          </a:xfrm>
          <a:prstGeom prst="rect">
            <a:avLst/>
          </a:prstGeom>
          <a:noFill/>
        </p:spPr>
      </p:pic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1187450" y="5516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1606359" y="5286388"/>
            <a:ext cx="75376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dirty="0" smtClean="0"/>
              <a:t>И.Репин.«Запорожцы пишут письмо турецкому султану»</a:t>
            </a:r>
            <a:endParaRPr lang="ru-RU" sz="24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2 </a:t>
            </a:r>
            <a:r>
              <a:rPr lang="ru-RU" b="1" dirty="0" smtClean="0">
                <a:solidFill>
                  <a:srgbClr val="FF0000"/>
                </a:solidFill>
              </a:rPr>
              <a:t>период  творчества гоголя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1" dirty="0">
                <a:solidFill>
                  <a:schemeClr val="tx1"/>
                </a:solidFill>
              </a:rPr>
              <a:t>1835 – 1842гг</a:t>
            </a:r>
            <a:r>
              <a:rPr lang="ru-RU" b="1" dirty="0"/>
              <a:t>.</a:t>
            </a:r>
            <a:endParaRPr lang="ru-RU" i="1" dirty="0"/>
          </a:p>
          <a:p>
            <a:r>
              <a:rPr lang="ru-RU" i="1" dirty="0"/>
              <a:t>«Ревизор»( 1835 г., декабрь- первая редакция, постановка – апрель 1836г.)</a:t>
            </a:r>
          </a:p>
          <a:p>
            <a:r>
              <a:rPr lang="ru-RU" i="1" dirty="0"/>
              <a:t>«Мертвые души»- первый том;</a:t>
            </a:r>
            <a:br>
              <a:rPr lang="ru-RU" i="1" dirty="0"/>
            </a:br>
            <a:r>
              <a:rPr lang="ru-RU" i="1" dirty="0"/>
              <a:t>(май 1842г.)</a:t>
            </a:r>
          </a:p>
          <a:p>
            <a:r>
              <a:rPr lang="ru-RU" i="1" dirty="0"/>
              <a:t>«Сочинения» в 4-х томах (1843г.)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Биография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srgbClr val="000000"/>
                </a:solidFill>
              </a:rPr>
              <a:t>		Р</a:t>
            </a:r>
            <a:r>
              <a:rPr lang="ru-RU" sz="2400" dirty="0" smtClean="0">
                <a:solidFill>
                  <a:srgbClr val="000000"/>
                </a:solidFill>
                <a:cs typeface="Arial" charset="0"/>
              </a:rPr>
              <a:t>одился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Arial" charset="0"/>
              </a:rPr>
              <a:t>Николай Васильевич</a:t>
            </a:r>
            <a:r>
              <a:rPr lang="ru-RU" sz="2400" dirty="0" smtClean="0">
                <a:solidFill>
                  <a:srgbClr val="000000"/>
                </a:solidFill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Arial" charset="0"/>
              </a:rPr>
              <a:t>Гоголь</a:t>
            </a:r>
            <a:r>
              <a:rPr lang="ru-RU" sz="2400" dirty="0" smtClean="0">
                <a:solidFill>
                  <a:srgbClr val="000000"/>
                </a:solidFill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cs typeface="Arial" charset="0"/>
              </a:rPr>
              <a:t>в местечке Великие Сорочинцы Миргородского уезда Полтавской губернии в семье помещика. Назвали Николаем в честь чудотворной иконы святого Николая, хранившейся в церкви села Диканька. </a:t>
            </a:r>
          </a:p>
        </p:txBody>
      </p:sp>
      <p:pic>
        <p:nvPicPr>
          <p:cNvPr id="5132" name="Picture 12" descr="Дом доктора М.Я.Трохимовского в Сорочинцах, где родился Гоголь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29190" y="2357430"/>
            <a:ext cx="4038600" cy="3200400"/>
          </a:xfrm>
          <a:noFill/>
        </p:spPr>
      </p:pic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9177338" y="2438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991600" y="2327275"/>
            <a:ext cx="157163" cy="111125"/>
            <a:chOff x="-3" y="-3"/>
            <a:chExt cx="5766" cy="1388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0"/>
              <a:ext cx="5760" cy="1382"/>
              <a:chOff x="0" y="0"/>
              <a:chExt cx="5760" cy="1382"/>
            </a:xfrm>
          </p:grpSpPr>
          <p:sp>
            <p:nvSpPr>
              <p:cNvPr id="4106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3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ru-RU" sz="9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  </a:t>
                </a:r>
                <a:r>
                  <a:rPr lang="ru-RU" sz="129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 </a:t>
                </a:r>
                <a:r>
                  <a:rPr lang="ru-RU" sz="900" dirty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                                                                                                              </a:t>
                </a:r>
              </a:p>
              <a:p>
                <a:pPr algn="ctr" eaLnBrk="0" hangingPunct="0"/>
                <a:r>
                  <a:rPr lang="ru-RU" sz="1400" dirty="0">
                    <a:solidFill>
                      <a:srgbClr val="000000"/>
                    </a:solidFill>
                    <a:latin typeface="Arial" charset="0"/>
                  </a:rPr>
                  <a:t>                                                          </a:t>
                </a:r>
              </a:p>
            </p:txBody>
          </p:sp>
          <p:sp>
            <p:nvSpPr>
              <p:cNvPr id="4107" name="Rectangle 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5760" cy="138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105" name="Rectangle 10"/>
            <p:cNvSpPr>
              <a:spLocks noChangeArrowheads="1"/>
            </p:cNvSpPr>
            <p:nvPr/>
          </p:nvSpPr>
          <p:spPr bwMode="auto">
            <a:xfrm>
              <a:off x="-3" y="-3"/>
              <a:ext cx="5766" cy="1388"/>
            </a:xfrm>
            <a:prstGeom prst="rect">
              <a:avLst/>
            </a:prstGeom>
            <a:noFill/>
            <a:ln w="11112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4425"/>
            <a:ext cx="9144000" cy="462915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14290"/>
            <a:ext cx="7272337" cy="635798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74688"/>
            <a:ext cx="9144000" cy="550862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3 </a:t>
            </a:r>
            <a:r>
              <a:rPr lang="ru-RU" b="1" dirty="0" smtClean="0">
                <a:solidFill>
                  <a:srgbClr val="FF0000"/>
                </a:solidFill>
              </a:rPr>
              <a:t>период творчества гоголя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1" dirty="0">
                <a:solidFill>
                  <a:schemeClr val="tx1"/>
                </a:solidFill>
              </a:rPr>
              <a:t>1842 – 1855гг.- последний период.</a:t>
            </a:r>
            <a:endParaRPr lang="ru-RU" i="1" dirty="0">
              <a:solidFill>
                <a:schemeClr val="tx1"/>
              </a:solidFill>
            </a:endParaRPr>
          </a:p>
          <a:p>
            <a:r>
              <a:rPr lang="ru-RU" i="1" dirty="0">
                <a:solidFill>
                  <a:schemeClr val="tx1"/>
                </a:solidFill>
              </a:rPr>
              <a:t>Работа над вторым томом </a:t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i="1" dirty="0"/>
              <a:t>«Мертвых душ».</a:t>
            </a:r>
          </a:p>
          <a:p>
            <a:r>
              <a:rPr lang="ru-RU" i="1" dirty="0"/>
              <a:t>1847г. – публикация книги</a:t>
            </a:r>
            <a:br>
              <a:rPr lang="ru-RU" i="1" dirty="0"/>
            </a:br>
            <a:r>
              <a:rPr lang="ru-RU" i="1" dirty="0"/>
              <a:t>«Выбранные места из переписки с друзьями».</a:t>
            </a:r>
          </a:p>
          <a:p>
            <a:r>
              <a:rPr lang="ru-RU" i="1" dirty="0"/>
              <a:t>1852г.- сожжение 2 тома </a:t>
            </a:r>
            <a:br>
              <a:rPr lang="ru-RU" i="1" dirty="0"/>
            </a:br>
            <a:r>
              <a:rPr lang="ru-RU" i="1" dirty="0"/>
              <a:t>«Мертвых душ» и личных бумаг.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Могила гоголя на Даниловском кладбище в Москве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SWScan00009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2822" y="2063016"/>
            <a:ext cx="5190755" cy="3508255"/>
          </a:xfrm>
        </p:spPr>
      </p:pic>
    </p:spTree>
  </p:cSld>
  <p:clrMapOvr>
    <a:masterClrMapping/>
  </p:clrMapOvr>
  <p:transition>
    <p:strips dir="r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lnSpc>
                <a:spcPct val="80000"/>
              </a:lnSpc>
              <a:buNone/>
            </a:pPr>
            <a:r>
              <a:rPr lang="ru-RU" i="1" dirty="0" smtClean="0">
                <a:solidFill>
                  <a:schemeClr val="tx1"/>
                </a:solidFill>
              </a:rPr>
              <a:t>Гоголь должен быть признан родоначальником нового, реального направления русской литературы:</a:t>
            </a:r>
          </a:p>
          <a:p>
            <a:pPr algn="r">
              <a:lnSpc>
                <a:spcPct val="80000"/>
              </a:lnSpc>
              <a:buNone/>
            </a:pPr>
            <a:r>
              <a:rPr lang="ru-RU" i="1" dirty="0" smtClean="0">
                <a:solidFill>
                  <a:schemeClr val="tx1"/>
                </a:solidFill>
              </a:rPr>
              <a:t>к нему, волею-неволею, примыкают все позднейшие писатели, какой бы оттенок не представляли их произведения</a:t>
            </a:r>
            <a:r>
              <a:rPr lang="ru-RU" dirty="0" smtClean="0">
                <a:solidFill>
                  <a:schemeClr val="tx1"/>
                </a:solidFill>
              </a:rPr>
              <a:t>.  </a:t>
            </a:r>
          </a:p>
          <a:p>
            <a:pPr algn="r">
              <a:lnSpc>
                <a:spcPct val="80000"/>
              </a:lnSpc>
              <a:buNone/>
            </a:pPr>
            <a:r>
              <a:rPr lang="ru-RU" dirty="0" smtClean="0">
                <a:solidFill>
                  <a:schemeClr val="tx1"/>
                </a:solidFill>
              </a:rPr>
              <a:t>М.Е. Салтыков-Щедрин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07181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Экскурсия по гоголевским местам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err="1" smtClean="0">
                <a:solidFill>
                  <a:srgbClr val="FF0000"/>
                </a:solidFill>
              </a:rPr>
              <a:t>вАСИЛЬЕВКА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16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16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16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Имение </a:t>
            </a:r>
            <a:r>
              <a:rPr lang="ru-RU" sz="20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Яновщина-Васильевка</a:t>
            </a:r>
            <a:r>
              <a:rPr lang="ru-RU" sz="2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Миргородского уезда.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Сейчас село называется Гоголево.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Там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находится заповедник-музей Николая Гоголя. 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ru-RU" sz="1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4348" name="Picture 12" descr="Село Гоголево. Заповедник-музей Николая Гоголя">
            <a:hlinkClick r:id="rId2"/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571744"/>
            <a:ext cx="3872872" cy="2547942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utoUpdateAnimBg="0"/>
      <p:bldP spid="1433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642918"/>
            <a:ext cx="7772400" cy="114300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нЕЖИН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lnSpc>
                <a:spcPct val="90000"/>
              </a:lnSpc>
              <a:buNone/>
            </a:pPr>
            <a:r>
              <a:rPr lang="en-US" sz="360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В XVIII-XIX веках Нежин был одним из важнейших центров просвещения и науки в Украине. В 1820 году 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была</a:t>
            </a: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основа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на</a:t>
            </a: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Нежинск</a:t>
            </a:r>
            <a:r>
              <a:rPr lang="ru-RU" dirty="0" err="1" smtClean="0">
                <a:solidFill>
                  <a:srgbClr val="000000"/>
                </a:solidFill>
                <a:latin typeface="Arial" charset="0"/>
              </a:rPr>
              <a:t>ая</a:t>
            </a: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Гимнази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я</a:t>
            </a: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высших наук. 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В</a:t>
            </a: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этой Гимназии высших наук получили образование Н.Гоголь</a:t>
            </a:r>
            <a:r>
              <a:rPr lang="ru-RU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и много других выдающихся людей Украины и России. Сейчас это - один из корпусов педагогического института. </a:t>
            </a:r>
          </a:p>
          <a:p>
            <a:endParaRPr lang="ru-RU" dirty="0"/>
          </a:p>
        </p:txBody>
      </p:sp>
      <p:pic>
        <p:nvPicPr>
          <p:cNvPr id="6" name="Picture 15" descr="Нежин. Памятник Н.В.Гоголю (1881 год, скульптор Парамен Забила) - первый в бывшей Российской империи памятник Гоголю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786058"/>
            <a:ext cx="3709993" cy="1952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rgbClr val="FF0000"/>
                </a:solidFill>
              </a:rPr>
              <a:t>Отец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писателя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657600" cy="41148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ru-RU" sz="2000" dirty="0" smtClean="0">
                <a:solidFill>
                  <a:srgbClr val="000000"/>
                </a:solidFill>
              </a:rPr>
              <a:t>		</a:t>
            </a:r>
            <a:r>
              <a:rPr lang="ru-RU" sz="2000" dirty="0" smtClean="0">
                <a:solidFill>
                  <a:srgbClr val="000000"/>
                </a:solidFill>
                <a:cs typeface="Arial" charset="0"/>
              </a:rPr>
              <a:t>Отец писателя, Василий Афанасьевич Гоголь-Яновский (1777-1825), служил при Малороссийском почтамте, в 1805 г. уволился с чином коллежского асессора и женился на Марии Ивановне </a:t>
            </a:r>
            <a:r>
              <a:rPr lang="ru-RU" sz="2000" dirty="0" err="1" smtClean="0">
                <a:solidFill>
                  <a:srgbClr val="000000"/>
                </a:solidFill>
                <a:cs typeface="Arial" charset="0"/>
              </a:rPr>
              <a:t>Косяровской</a:t>
            </a:r>
            <a:r>
              <a:rPr lang="ru-RU" sz="2000" dirty="0" smtClean="0">
                <a:solidFill>
                  <a:srgbClr val="000000"/>
                </a:solidFill>
                <a:cs typeface="Arial" charset="0"/>
              </a:rPr>
              <a:t> (1791-1868), происходившей из помещичьей семьи. </a:t>
            </a:r>
            <a:endParaRPr lang="ru-RU" sz="2000" dirty="0" smtClean="0"/>
          </a:p>
        </p:txBody>
      </p:sp>
      <p:pic>
        <p:nvPicPr>
          <p:cNvPr id="7173" name="Picture 5" descr="Гоголь Василий Афанасьевич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5473700" y="2641600"/>
            <a:ext cx="2159000" cy="2794000"/>
          </a:xfr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1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Диканька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28596" y="5929330"/>
            <a:ext cx="8358246" cy="64291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Триумфальные ворота в Диканьке</a:t>
            </a:r>
            <a:endParaRPr lang="ru-RU" dirty="0"/>
          </a:p>
        </p:txBody>
      </p:sp>
      <p:pic>
        <p:nvPicPr>
          <p:cNvPr id="1027" name="Picture 3" descr="C:\Documents and Settings\Timka\Рабочий стол\Гоголь картинки\HWScan00018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571612"/>
            <a:ext cx="6129362" cy="4141761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Санкт-Петербург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3810000" cy="41148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1600" b="1" dirty="0" smtClean="0"/>
              <a:t>	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1200" dirty="0" smtClean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ru-RU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 1831 до 1836 года Гоголь жил в Петербурге. Это время было периодом его самой усиленной</a:t>
            </a:r>
            <a:r>
              <a:rPr lang="ru-RU" sz="2400" dirty="0" smtClean="0">
                <a:solidFill>
                  <a:srgbClr val="000000"/>
                </a:solidFill>
                <a:latin typeface="Arial" charset="0"/>
              </a:rPr>
              <a:t> литературной деятельности.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sz="2400" dirty="0" smtClean="0"/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-4763" y="2762250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026" name="Picture 2" descr="C:\Documents and Settings\Timka\Рабочий стол\pic_2005726_18mn56s19mls9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714488"/>
            <a:ext cx="3276530" cy="2181233"/>
          </a:xfrm>
          <a:prstGeom prst="rect">
            <a:avLst/>
          </a:prstGeom>
          <a:noFill/>
        </p:spPr>
      </p:pic>
      <p:pic>
        <p:nvPicPr>
          <p:cNvPr id="1027" name="Picture 3" descr="C:\Documents and Settings\Timka\Рабочий стол\pic_2005726_21mn46s4mls7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071942"/>
            <a:ext cx="3286148" cy="215906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Рим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	Гоголь в Риме был счастлив. Он провел в Италии почти десять лет. Писал из Рима: "Никогда я не чувствовал себя так погруженным в такое спокойное блаженство. Что за небо! Что за дни! Лето - не лето, весна - не весна, но лучше весны и лета, какие бывают в других углах мира. Что за воздух! Пью - не напьюсь, гляжу - не нагляжусь. В душе небо и рай! Никогда я не был так весел, так доволен жизнью"</a:t>
            </a:r>
            <a:endParaRPr lang="ru-RU" dirty="0"/>
          </a:p>
        </p:txBody>
      </p:sp>
      <p:pic>
        <p:nvPicPr>
          <p:cNvPr id="5" name="Picture 15" descr="Памятник Гоголю в Риме">
            <a:hlinkClick r:id="rId2"/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357430"/>
            <a:ext cx="2073300" cy="272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err="1" smtClean="0">
                <a:solidFill>
                  <a:srgbClr val="FF0000"/>
                </a:solidFill>
              </a:rPr>
              <a:t>мОСКВА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buFontTx/>
              <a:buNone/>
            </a:pPr>
            <a:r>
              <a:rPr lang="ru-RU" sz="1200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ru-RU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Гоголь, скитавшийся в зрелые годы вдали от родного дома, обрёл своё последнее пристанище в Москве на Никитском бульваре в семье близких ему людей. Сегодня этот дом памятен тем, что здесь жил и умер великий писатель. </a:t>
            </a:r>
            <a:endParaRPr lang="ru-RU" sz="2000" dirty="0" smtClean="0"/>
          </a:p>
        </p:txBody>
      </p:sp>
      <p:pic>
        <p:nvPicPr>
          <p:cNvPr id="19468" name="Picture 12" descr="Дом №7 на Никитском бульваре. Здесь Гоголь прожил свои последние пять лет">
            <a:hlinkClick r:id="rId2"/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133600"/>
            <a:ext cx="3810000" cy="2743200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77724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Москва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5500702"/>
            <a:ext cx="7815290" cy="59529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М. Каретный, д. 16. Дом Щепкина</a:t>
            </a:r>
            <a:endParaRPr lang="ru-RU" dirty="0"/>
          </a:p>
        </p:txBody>
      </p:sp>
      <p:pic>
        <p:nvPicPr>
          <p:cNvPr id="2050" name="Picture 2" descr="C:\Documents and Settings\Timka\Рабочий стол\Гоголь картинки\HWScan00019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428736"/>
            <a:ext cx="5964261" cy="412493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77724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Москва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5500702"/>
            <a:ext cx="7958166" cy="59529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Дом М.П. Погодина</a:t>
            </a:r>
            <a:endParaRPr lang="ru-RU" dirty="0"/>
          </a:p>
        </p:txBody>
      </p:sp>
      <p:pic>
        <p:nvPicPr>
          <p:cNvPr id="3074" name="Picture 2" descr="C:\Documents and Settings\Timka\Рабочий стол\Гоголь картинки\SWScan0000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214422"/>
            <a:ext cx="5826662" cy="394177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Москва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5357826"/>
            <a:ext cx="7958166" cy="1000132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Дом на Суворовском бульваре, где Гоголь жил с </a:t>
            </a:r>
          </a:p>
          <a:p>
            <a:pPr algn="ctr">
              <a:buNone/>
            </a:pPr>
            <a:r>
              <a:rPr lang="ru-RU" dirty="0" smtClean="0"/>
              <a:t>1848-1852 гг.</a:t>
            </a:r>
            <a:endParaRPr lang="ru-RU" dirty="0"/>
          </a:p>
        </p:txBody>
      </p:sp>
      <p:pic>
        <p:nvPicPr>
          <p:cNvPr id="4098" name="Picture 2" descr="C:\Documents and Settings\Timka\Рабочий стол\Гоголь картинки\SWScan0000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7613" y="1500174"/>
            <a:ext cx="5207188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7724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Москва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571472" y="5857892"/>
            <a:ext cx="8215370" cy="809612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Вид колокольни Ивана Великого</a:t>
            </a:r>
            <a:endParaRPr lang="ru-RU" dirty="0"/>
          </a:p>
        </p:txBody>
      </p:sp>
      <p:pic>
        <p:nvPicPr>
          <p:cNvPr id="5122" name="Picture 2" descr="C:\Documents and Settings\Timka\Рабочий стол\Гоголь картинки\SWScan0000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500174"/>
            <a:ext cx="6097612" cy="4107316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ru-RU" sz="3600" smtClean="0">
                <a:solidFill>
                  <a:srgbClr val="FF0000"/>
                </a:solidFill>
              </a:rPr>
              <a:t>Библиотека-музей</a:t>
            </a:r>
            <a:r>
              <a:rPr lang="ru-RU" sz="3600" smtClean="0"/>
              <a:t> </a:t>
            </a:r>
            <a:r>
              <a:rPr lang="ru-RU" sz="3600" smtClean="0">
                <a:solidFill>
                  <a:srgbClr val="FF0000"/>
                </a:solidFill>
              </a:rPr>
              <a:t>«Дом Гоголя»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905000"/>
            <a:ext cx="3810000" cy="41148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smtClean="0"/>
              <a:t>		Мемориальные комнаты Н.В. Гоголя открылись в библиотеке в 1974 г.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400" smtClean="0">
                <a:solidFill>
                  <a:srgbClr val="663333"/>
                </a:solidFill>
              </a:rPr>
              <a:t>		</a:t>
            </a:r>
            <a:r>
              <a:rPr lang="ru-RU" sz="2400" smtClean="0">
                <a:cs typeface="Times New Roman" pitchFamily="18" charset="0"/>
              </a:rPr>
              <a:t>В двух комнатах первого этажа, выходящих окнами на Никитский бульвар и во двор, были только вещи, необходимые для жизни и работы.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smtClean="0"/>
          </a:p>
        </p:txBody>
      </p:sp>
      <p:pic>
        <p:nvPicPr>
          <p:cNvPr id="20495" name="Picture 15" descr="C:\sputnik\Kultura\12_1\musem.files\muzei01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5600699" y="2428868"/>
            <a:ext cx="3098809" cy="2324107"/>
          </a:xfr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3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Библиотека-музей</a:t>
            </a:r>
            <a:r>
              <a:rPr lang="ru-RU" smtClean="0"/>
              <a:t> </a:t>
            </a:r>
            <a:r>
              <a:rPr lang="ru-RU" smtClean="0">
                <a:solidFill>
                  <a:srgbClr val="FF0000"/>
                </a:solidFill>
              </a:rPr>
              <a:t>«Дом</a:t>
            </a:r>
            <a:r>
              <a:rPr lang="ru-RU" smtClean="0"/>
              <a:t> </a:t>
            </a:r>
            <a:r>
              <a:rPr lang="ru-RU" smtClean="0">
                <a:solidFill>
                  <a:srgbClr val="FF0000"/>
                </a:solidFill>
              </a:rPr>
              <a:t>Гоголя»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buFontTx/>
              <a:buNone/>
            </a:pPr>
            <a:r>
              <a:rPr lang="ru-RU" sz="2800" smtClean="0"/>
              <a:t>		Эта комната служила приемной.</a:t>
            </a:r>
          </a:p>
          <a:p>
            <a:pPr algn="just" eaLnBrk="1" hangingPunct="1">
              <a:buFontTx/>
              <a:buNone/>
            </a:pPr>
            <a:r>
              <a:rPr lang="ru-RU" sz="2800" smtClean="0">
                <a:solidFill>
                  <a:srgbClr val="663333"/>
                </a:solidFill>
              </a:rPr>
              <a:t>	</a:t>
            </a:r>
            <a:r>
              <a:rPr lang="ru-RU" sz="2800" smtClean="0"/>
              <a:t>О</a:t>
            </a:r>
            <a:r>
              <a:rPr lang="ru-RU" sz="2800" smtClean="0">
                <a:cs typeface="Times New Roman" pitchFamily="18" charset="0"/>
              </a:rPr>
              <a:t>т наружной стены поставлен стол, покрытый зеленым сукном, перед первым диваном такой же стол.</a:t>
            </a:r>
            <a:r>
              <a:rPr lang="ru-RU" sz="2800" smtClean="0">
                <a:solidFill>
                  <a:srgbClr val="663333"/>
                </a:solidFill>
                <a:cs typeface="Times New Roman" pitchFamily="18" charset="0"/>
              </a:rPr>
              <a:t> </a:t>
            </a:r>
          </a:p>
          <a:p>
            <a:pPr eaLnBrk="1" hangingPunct="1">
              <a:buFontTx/>
              <a:buNone/>
            </a:pPr>
            <a:endParaRPr lang="ru-RU" sz="2800" smtClean="0"/>
          </a:p>
        </p:txBody>
      </p:sp>
      <p:pic>
        <p:nvPicPr>
          <p:cNvPr id="21513" name="Picture 9" descr="C:\sputnik\Kultura\12_1\musem.files\muzei02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5600700" y="3324225"/>
            <a:ext cx="1905000" cy="1428750"/>
          </a:xfr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>
                <a:solidFill>
                  <a:srgbClr val="FF0000"/>
                </a:solidFill>
              </a:rPr>
              <a:t>Мать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писателя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buFontTx/>
              <a:buNone/>
            </a:pPr>
            <a:r>
              <a:rPr lang="ru-RU" sz="2400" smtClean="0">
                <a:latin typeface="Arial" charset="0"/>
              </a:rPr>
              <a:t>		</a:t>
            </a:r>
            <a:r>
              <a:rPr lang="ru-RU" sz="2000" smtClean="0">
                <a:latin typeface="Arial" charset="0"/>
              </a:rPr>
              <a:t>Мать</a:t>
            </a:r>
            <a:r>
              <a:rPr lang="ru-RU" sz="2400" smtClean="0">
                <a:latin typeface="Arial" charset="0"/>
              </a:rPr>
              <a:t>, </a:t>
            </a:r>
            <a:r>
              <a:rPr lang="ru-RU" sz="2000" smtClean="0">
                <a:latin typeface="Arial" charset="0"/>
              </a:rPr>
              <a:t>Мария Ивановна Косарявская (1791-1868), из</a:t>
            </a:r>
            <a:r>
              <a:rPr lang="ru-RU" sz="2000" smtClean="0"/>
              <a:t> </a:t>
            </a:r>
            <a:r>
              <a:rPr lang="ru-RU" sz="2000" smtClean="0">
                <a:latin typeface="Arial" charset="0"/>
              </a:rPr>
              <a:t>помещичьей  семьи</a:t>
            </a:r>
            <a:r>
              <a:rPr lang="ru-RU" sz="2000" smtClean="0"/>
              <a:t>. </a:t>
            </a:r>
            <a:r>
              <a:rPr lang="ru-RU" sz="2000" smtClean="0">
                <a:solidFill>
                  <a:srgbClr val="000000"/>
                </a:solidFill>
                <a:cs typeface="Arial" charset="0"/>
              </a:rPr>
              <a:t>По преданию, она была первой красавицей на Полтавщине. Замуж за Василия Афанасьевича она вышла четырнадцати лет. В семье, помимо Николая, было еще пятеро детей. </a:t>
            </a:r>
          </a:p>
          <a:p>
            <a:pPr eaLnBrk="1" hangingPunct="1">
              <a:buFontTx/>
              <a:buNone/>
            </a:pPr>
            <a:endParaRPr lang="ru-RU" sz="2000" smtClean="0"/>
          </a:p>
        </p:txBody>
      </p:sp>
      <p:pic>
        <p:nvPicPr>
          <p:cNvPr id="8204" name="Picture 12" descr="Гоголь Марина Ивановна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5473700" y="2641600"/>
            <a:ext cx="2159000" cy="2794000"/>
          </a:xfrm>
          <a:noFill/>
        </p:spPr>
      </p:pic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-381000" y="2057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dirty="0" smtClean="0">
                <a:solidFill>
                  <a:srgbClr val="FF0000"/>
                </a:solidFill>
              </a:rPr>
              <a:t>Библиография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dirty="0" smtClean="0"/>
              <a:t>1 </a:t>
            </a:r>
            <a:r>
              <a:rPr lang="en-US" dirty="0" smtClean="0"/>
              <a:t>C</a:t>
            </a:r>
            <a:r>
              <a:rPr lang="ru-RU" dirty="0" smtClean="0"/>
              <a:t>:\</a:t>
            </a:r>
            <a:r>
              <a:rPr lang="en-US" dirty="0" smtClean="0"/>
              <a:t>sputnik\</a:t>
            </a:r>
            <a:r>
              <a:rPr lang="en-US" dirty="0" err="1" smtClean="0"/>
              <a:t>Kultura</a:t>
            </a:r>
            <a:r>
              <a:rPr lang="en-US" dirty="0" smtClean="0"/>
              <a:t>\12_1\bio</a:t>
            </a:r>
            <a:r>
              <a:rPr lang="ru-RU" dirty="0" smtClean="0"/>
              <a:t>.</a:t>
            </a:r>
            <a:r>
              <a:rPr lang="en-US" dirty="0" err="1" smtClean="0"/>
              <a:t>htm</a:t>
            </a: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2 C</a:t>
            </a:r>
            <a:r>
              <a:rPr lang="ru-RU" dirty="0" smtClean="0"/>
              <a:t>:</a:t>
            </a:r>
            <a:r>
              <a:rPr lang="en-US" dirty="0" smtClean="0"/>
              <a:t>\sputnik\</a:t>
            </a:r>
            <a:r>
              <a:rPr lang="en-US" dirty="0" err="1" smtClean="0"/>
              <a:t>Kultura</a:t>
            </a:r>
            <a:r>
              <a:rPr lang="en-US" dirty="0" smtClean="0"/>
              <a:t>\12</a:t>
            </a:r>
            <a:r>
              <a:rPr lang="ru-RU" dirty="0" smtClean="0"/>
              <a:t>_</a:t>
            </a:r>
            <a:r>
              <a:rPr lang="en-US" dirty="0" smtClean="0"/>
              <a:t>1\</a:t>
            </a:r>
            <a:r>
              <a:rPr lang="en-US" dirty="0" err="1" smtClean="0"/>
              <a:t>mesta</a:t>
            </a:r>
            <a:r>
              <a:rPr lang="ru-RU" dirty="0" smtClean="0"/>
              <a:t>.</a:t>
            </a:r>
            <a:r>
              <a:rPr lang="en-US" dirty="0" err="1" smtClean="0"/>
              <a:t>htm</a:t>
            </a: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3 C</a:t>
            </a:r>
            <a:r>
              <a:rPr lang="ru-RU" dirty="0" smtClean="0"/>
              <a:t>:\</a:t>
            </a:r>
            <a:r>
              <a:rPr lang="en-US" dirty="0" smtClean="0"/>
              <a:t>sputnik\</a:t>
            </a:r>
            <a:r>
              <a:rPr lang="en-US" dirty="0" err="1" smtClean="0"/>
              <a:t>Kultura</a:t>
            </a:r>
            <a:r>
              <a:rPr lang="en-US" dirty="0" smtClean="0"/>
              <a:t>\12_1\</a:t>
            </a:r>
            <a:r>
              <a:rPr lang="en-US" dirty="0" err="1" smtClean="0"/>
              <a:t>musem</a:t>
            </a:r>
            <a:r>
              <a:rPr lang="ru-RU" dirty="0" smtClean="0"/>
              <a:t>.</a:t>
            </a:r>
            <a:r>
              <a:rPr lang="en-US" dirty="0" err="1" smtClean="0"/>
              <a:t>htm</a:t>
            </a:r>
            <a:endParaRPr lang="ru-RU" dirty="0" smtClean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Родительский</a:t>
            </a:r>
            <a:r>
              <a:rPr lang="ru-RU" smtClean="0"/>
              <a:t> </a:t>
            </a:r>
            <a:r>
              <a:rPr lang="ru-RU" smtClean="0">
                <a:solidFill>
                  <a:srgbClr val="FF0000"/>
                </a:solidFill>
              </a:rPr>
              <a:t>дом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ru-RU" sz="2000" smtClean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ru-RU" sz="2000" smtClean="0">
                <a:solidFill>
                  <a:srgbClr val="000000"/>
                </a:solidFill>
                <a:latin typeface="Arial" charset="0"/>
                <a:cs typeface="Arial" charset="0"/>
              </a:rPr>
              <a:t>Детские годы Гоголь провел в имении родителей Васильевке (другое название - Яновщина). Культурным центром края являлись Кибинцы, имение Д. П. Трощинского В Кибинцах находилась большая библиотека, существовал домашний театр, для </a:t>
            </a:r>
            <a:r>
              <a:rPr lang="ru-RU" sz="2000" smtClean="0">
                <a:solidFill>
                  <a:srgbClr val="000000"/>
                </a:solidFill>
                <a:latin typeface="Arial" charset="0"/>
              </a:rPr>
              <a:t>которого</a:t>
            </a:r>
            <a:r>
              <a:rPr lang="ru-RU" sz="2000" smtClean="0">
                <a:solidFill>
                  <a:srgbClr val="000000"/>
                </a:solidFill>
                <a:latin typeface="Arial" charset="0"/>
                <a:cs typeface="Arial" charset="0"/>
              </a:rPr>
              <a:t> отец Гогол</a:t>
            </a:r>
            <a:r>
              <a:rPr lang="ru-RU" sz="2000" smtClean="0">
                <a:solidFill>
                  <a:srgbClr val="000000"/>
                </a:solidFill>
                <a:latin typeface="Arial" charset="0"/>
              </a:rPr>
              <a:t>я</a:t>
            </a:r>
            <a:r>
              <a:rPr lang="ru-RU" sz="2000" smtClean="0">
                <a:solidFill>
                  <a:srgbClr val="000000"/>
                </a:solidFill>
                <a:latin typeface="Arial" charset="0"/>
                <a:cs typeface="Arial" charset="0"/>
              </a:rPr>
              <a:t> писал комедии, будучи также его актером и дирижером.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000" smtClean="0"/>
          </a:p>
        </p:txBody>
      </p:sp>
      <p:pic>
        <p:nvPicPr>
          <p:cNvPr id="10252" name="Picture 12" descr="Родительский дом в Васильевке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133600"/>
            <a:ext cx="4191000" cy="3352800"/>
          </a:xfrm>
          <a:noFill/>
        </p:spPr>
      </p:pic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-4763" y="2311400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371600" y="6237288"/>
            <a:ext cx="64008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3000" dirty="0"/>
              <a:t>Дом в Васильевке</a:t>
            </a:r>
          </a:p>
        </p:txBody>
      </p:sp>
      <p:pic>
        <p:nvPicPr>
          <p:cNvPr id="4102" name="Picture 6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5050"/>
            <a:ext cx="9144000" cy="47879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</a:rPr>
              <a:t>Учеба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just" eaLnBrk="1" hangingPunct="1">
              <a:buFontTx/>
              <a:buNone/>
            </a:pPr>
            <a:r>
              <a:rPr lang="ru-RU" sz="1800" dirty="0" smtClean="0">
                <a:solidFill>
                  <a:srgbClr val="000000"/>
                </a:solidFill>
                <a:latin typeface="Arial" charset="0"/>
              </a:rPr>
              <a:t>		</a:t>
            </a:r>
            <a:r>
              <a:rPr lang="ru-RU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В 1818-19 годы Гоголь вместе с братом Иваном обучался в Полтавском уездном училище</a:t>
            </a:r>
            <a:r>
              <a:rPr lang="ru-RU" sz="2400" dirty="0" smtClean="0">
                <a:solidFill>
                  <a:srgbClr val="000000"/>
                </a:solidFill>
                <a:latin typeface="Arial" charset="0"/>
              </a:rPr>
              <a:t>.</a:t>
            </a:r>
            <a:r>
              <a:rPr lang="ru-RU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В мае 1821 поступил в гимназию высших наук в Нежине. </a:t>
            </a:r>
          </a:p>
        </p:txBody>
      </p:sp>
      <p:pic>
        <p:nvPicPr>
          <p:cNvPr id="11282" name="Picture 18" descr="Нежин. Гимназия высших наук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936336"/>
            <a:ext cx="3810000" cy="2204528"/>
          </a:xfrm>
          <a:noFill/>
        </p:spPr>
      </p:pic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-4763" y="2305050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05488"/>
            <a:ext cx="8229600" cy="1143000"/>
          </a:xfrm>
        </p:spPr>
        <p:txBody>
          <a:bodyPr/>
          <a:lstStyle/>
          <a:p>
            <a:r>
              <a:rPr lang="ru-RU" dirty="0"/>
              <a:t>Нежин. 1830г.</a:t>
            </a:r>
          </a:p>
        </p:txBody>
      </p:sp>
      <p:pic>
        <p:nvPicPr>
          <p:cNvPr id="5126" name="Picture 6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6963"/>
            <a:ext cx="9144000" cy="4664075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805488"/>
            <a:ext cx="8229600" cy="1143000"/>
          </a:xfrm>
          <a:noFill/>
          <a:ln/>
        </p:spPr>
        <p:txBody>
          <a:bodyPr/>
          <a:lstStyle/>
          <a:p>
            <a:r>
              <a:rPr lang="ru-RU" sz="2500" dirty="0">
                <a:solidFill>
                  <a:schemeClr val="tx1"/>
                </a:solidFill>
              </a:rPr>
              <a:t>Нежин. </a:t>
            </a:r>
            <a:r>
              <a:rPr lang="ru-RU" sz="2500" dirty="0"/>
              <a:t>Гимназия высших наук (здесь с 1821 по 1828 учился Н.В. Гоголь.)</a:t>
            </a:r>
          </a:p>
        </p:txBody>
      </p:sp>
      <p:pic>
        <p:nvPicPr>
          <p:cNvPr id="6151" name="Picture 7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79475"/>
            <a:ext cx="9144000" cy="509905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90</TotalTime>
  <Words>286</Words>
  <PresentationFormat>Экран (4:3)</PresentationFormat>
  <Paragraphs>78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Трек</vt:lpstr>
      <vt:lpstr>Николай Васильевич Гоголь</vt:lpstr>
      <vt:lpstr>Биография</vt:lpstr>
      <vt:lpstr>Отец писателя</vt:lpstr>
      <vt:lpstr>Мать писателя</vt:lpstr>
      <vt:lpstr>Родительский дом</vt:lpstr>
      <vt:lpstr>Слайд 6</vt:lpstr>
      <vt:lpstr>Учеба</vt:lpstr>
      <vt:lpstr>Нежин. 1830г.</vt:lpstr>
      <vt:lpstr>Нежин. Гимназия высших наук (здесь с 1821 по 1828 учился Н.В. Гоголь.)</vt:lpstr>
      <vt:lpstr> 1 период творчества гоголя</vt:lpstr>
      <vt:lpstr>Слайд 11</vt:lpstr>
      <vt:lpstr>«Ночь перед Рождеством»</vt:lpstr>
      <vt:lpstr>«Страшная месть»</vt:lpstr>
      <vt:lpstr>Слайд 14</vt:lpstr>
      <vt:lpstr>«Арабески» Содержание сборника. Автограф</vt:lpstr>
      <vt:lpstr>Слайд 16</vt:lpstr>
      <vt:lpstr>Слайд 17</vt:lpstr>
      <vt:lpstr>Слайд 18</vt:lpstr>
      <vt:lpstr> 2 период  творчества гоголя</vt:lpstr>
      <vt:lpstr>Слайд 20</vt:lpstr>
      <vt:lpstr>Слайд 21</vt:lpstr>
      <vt:lpstr>Слайд 22</vt:lpstr>
      <vt:lpstr>Слайд 23</vt:lpstr>
      <vt:lpstr> 3 период творчества гоголя</vt:lpstr>
      <vt:lpstr>Могила гоголя на Даниловском кладбище в Москве</vt:lpstr>
      <vt:lpstr>Слайд 26</vt:lpstr>
      <vt:lpstr>Экскурсия по гоголевским местам</vt:lpstr>
      <vt:lpstr>вАСИЛЬЕВКА</vt:lpstr>
      <vt:lpstr>нЕЖИН</vt:lpstr>
      <vt:lpstr>Диканька</vt:lpstr>
      <vt:lpstr>Санкт-Петербург</vt:lpstr>
      <vt:lpstr>Рим</vt:lpstr>
      <vt:lpstr>мОСКВА</vt:lpstr>
      <vt:lpstr>Москва</vt:lpstr>
      <vt:lpstr>Москва</vt:lpstr>
      <vt:lpstr>Москва</vt:lpstr>
      <vt:lpstr>Москва</vt:lpstr>
      <vt:lpstr>Библиотека-музей «Дом Гоголя»</vt:lpstr>
      <vt:lpstr>Библиотека-музей «Дом Гоголя»</vt:lpstr>
      <vt:lpstr>Библиография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Николай Васильевич Гоголь</dc:title>
  <cp:lastModifiedBy>Timka</cp:lastModifiedBy>
  <cp:revision>13</cp:revision>
  <dcterms:modified xsi:type="dcterms:W3CDTF">2009-03-04T15:53:42Z</dcterms:modified>
</cp:coreProperties>
</file>