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6" r:id="rId2"/>
    <p:sldId id="259" r:id="rId3"/>
    <p:sldId id="257" r:id="rId4"/>
    <p:sldId id="258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00E9A-6807-48B1-B82D-BAE3D45BCDD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56E4A2-2EA0-456D-8162-A1287D093D77}">
      <dgm:prSet/>
      <dgm:spPr>
        <a:scene3d>
          <a:camera prst="orthographicFront"/>
          <a:lightRig rig="threePt" dir="t"/>
        </a:scene3d>
        <a:sp3d contourW="12700">
          <a:bevelT/>
          <a:contourClr>
            <a:schemeClr val="bg1"/>
          </a:contourClr>
        </a:sp3d>
      </dgm:spPr>
      <dgm:t>
        <a:bodyPr/>
        <a:lstStyle/>
        <a:p>
          <a:pPr rtl="0"/>
          <a:endParaRPr lang="ru-RU" dirty="0"/>
        </a:p>
      </dgm:t>
    </dgm:pt>
    <dgm:pt modelId="{2B29AADA-5ED8-40F2-9C72-5989C1C06DC8}" type="parTrans" cxnId="{91EDBEC6-ACC4-4DB6-AB88-7A8B707D5C49}">
      <dgm:prSet/>
      <dgm:spPr/>
      <dgm:t>
        <a:bodyPr/>
        <a:lstStyle/>
        <a:p>
          <a:endParaRPr lang="ru-RU"/>
        </a:p>
      </dgm:t>
    </dgm:pt>
    <dgm:pt modelId="{3A074C27-C933-4A72-A41B-6218B08A0512}" type="sibTrans" cxnId="{91EDBEC6-ACC4-4DB6-AB88-7A8B707D5C49}">
      <dgm:prSet/>
      <dgm:spPr/>
      <dgm:t>
        <a:bodyPr/>
        <a:lstStyle/>
        <a:p>
          <a:endParaRPr lang="ru-RU"/>
        </a:p>
      </dgm:t>
    </dgm:pt>
    <dgm:pt modelId="{24E5E401-2835-4760-A943-77507981D62E}">
      <dgm:prSet/>
      <dgm:spPr>
        <a:scene3d>
          <a:camera prst="orthographicFront"/>
          <a:lightRig rig="threePt" dir="t"/>
        </a:scene3d>
        <a:sp3d contourW="12700">
          <a:bevelT/>
          <a:contourClr>
            <a:schemeClr val="bg1"/>
          </a:contourClr>
        </a:sp3d>
      </dgm:spPr>
      <dgm:t>
        <a:bodyPr/>
        <a:lstStyle/>
        <a:p>
          <a:pPr rtl="0"/>
          <a:endParaRPr lang="ru-RU" dirty="0"/>
        </a:p>
      </dgm:t>
    </dgm:pt>
    <dgm:pt modelId="{492129A0-9C85-4EF3-A943-9DC950E2B5E8}" type="parTrans" cxnId="{D115914D-9C7C-44A2-AD90-76C1C2047E81}">
      <dgm:prSet/>
      <dgm:spPr/>
      <dgm:t>
        <a:bodyPr/>
        <a:lstStyle/>
        <a:p>
          <a:endParaRPr lang="ru-RU"/>
        </a:p>
      </dgm:t>
    </dgm:pt>
    <dgm:pt modelId="{D04AC127-A0BC-432B-8DCF-9D966293DCA1}" type="sibTrans" cxnId="{D115914D-9C7C-44A2-AD90-76C1C2047E81}">
      <dgm:prSet/>
      <dgm:spPr/>
      <dgm:t>
        <a:bodyPr/>
        <a:lstStyle/>
        <a:p>
          <a:endParaRPr lang="ru-RU"/>
        </a:p>
      </dgm:t>
    </dgm:pt>
    <dgm:pt modelId="{69954ED6-97BC-48C7-8C99-183227455F7F}">
      <dgm:prSet/>
      <dgm:spPr>
        <a:solidFill>
          <a:schemeClr val="bg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 contourW="12700">
          <a:bevelT/>
          <a:contourClr>
            <a:schemeClr val="bg1"/>
          </a:contourClr>
        </a:sp3d>
      </dgm:spPr>
      <dgm:t>
        <a:bodyPr/>
        <a:lstStyle/>
        <a:p>
          <a:pPr rtl="0"/>
          <a:r>
            <a:rPr lang="ru-RU" b="1" dirty="0" smtClean="0">
              <a:solidFill>
                <a:schemeClr val="bg2">
                  <a:lumMod val="75000"/>
                </a:schemeClr>
              </a:solidFill>
            </a:rPr>
            <a:t>Исторические контакты народов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F73F5CF1-1598-4151-9A80-ADADBD32BD1B}" type="parTrans" cxnId="{23AF1967-34A5-4CB0-BD99-98503363AB89}">
      <dgm:prSet/>
      <dgm:spPr/>
      <dgm:t>
        <a:bodyPr/>
        <a:lstStyle/>
        <a:p>
          <a:endParaRPr lang="ru-RU"/>
        </a:p>
      </dgm:t>
    </dgm:pt>
    <dgm:pt modelId="{FFED83BB-1B50-44B0-931C-A5D25EAB1AFD}" type="sibTrans" cxnId="{23AF1967-34A5-4CB0-BD99-98503363AB89}">
      <dgm:prSet/>
      <dgm:spPr/>
      <dgm:t>
        <a:bodyPr/>
        <a:lstStyle/>
        <a:p>
          <a:endParaRPr lang="ru-RU"/>
        </a:p>
      </dgm:t>
    </dgm:pt>
    <dgm:pt modelId="{0FFCB4C3-B181-4C82-88F3-699D47A1CABA}">
      <dgm:prSet/>
      <dgm:spPr>
        <a:scene3d>
          <a:camera prst="orthographicFront"/>
          <a:lightRig rig="threePt" dir="t"/>
        </a:scene3d>
        <a:sp3d contourW="12700">
          <a:bevelT/>
          <a:contourClr>
            <a:schemeClr val="bg1"/>
          </a:contourClr>
        </a:sp3d>
      </dgm:spPr>
      <dgm:t>
        <a:bodyPr/>
        <a:lstStyle/>
        <a:p>
          <a:pPr rtl="0"/>
          <a:endParaRPr lang="ru-RU" dirty="0"/>
        </a:p>
      </dgm:t>
    </dgm:pt>
    <dgm:pt modelId="{BE513223-9DE1-4089-8833-89C8C34D1C89}" type="sibTrans" cxnId="{E97EB00D-EAF7-4C5A-B32B-AB07DE822697}">
      <dgm:prSet/>
      <dgm:spPr/>
      <dgm:t>
        <a:bodyPr/>
        <a:lstStyle/>
        <a:p>
          <a:endParaRPr lang="ru-RU"/>
        </a:p>
      </dgm:t>
    </dgm:pt>
    <dgm:pt modelId="{9C60A452-FF7E-4747-8EAD-69A0EC8C3F8B}" type="parTrans" cxnId="{E97EB00D-EAF7-4C5A-B32B-AB07DE822697}">
      <dgm:prSet/>
      <dgm:spPr/>
      <dgm:t>
        <a:bodyPr/>
        <a:lstStyle/>
        <a:p>
          <a:endParaRPr lang="ru-RU"/>
        </a:p>
      </dgm:t>
    </dgm:pt>
    <dgm:pt modelId="{5923F963-F89E-4BCB-8AA1-28813131745F}">
      <dgm:prSet custT="1"/>
      <dgm:spPr>
        <a:solidFill>
          <a:schemeClr val="bg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 extrusionH="76200" contourW="12700">
          <a:bevelT/>
          <a:extrusionClr>
            <a:schemeClr val="bg2"/>
          </a:extrusionClr>
          <a:contourClr>
            <a:schemeClr val="bg1"/>
          </a:contourClr>
        </a:sp3d>
      </dgm:spPr>
      <dgm:t>
        <a:bodyPr/>
        <a:lstStyle/>
        <a:p>
          <a:pPr rtl="0"/>
          <a:r>
            <a:rPr lang="ru-RU" sz="2400" b="1" dirty="0" smtClean="0">
              <a:solidFill>
                <a:schemeClr val="bg2">
                  <a:lumMod val="75000"/>
                </a:schemeClr>
              </a:solidFill>
            </a:rPr>
            <a:t>Необходимость названия новых предметов и явлений</a:t>
          </a:r>
          <a:endParaRPr lang="ru-RU" sz="2400" dirty="0">
            <a:solidFill>
              <a:schemeClr val="bg2">
                <a:lumMod val="75000"/>
              </a:schemeClr>
            </a:solidFill>
          </a:endParaRPr>
        </a:p>
      </dgm:t>
    </dgm:pt>
    <dgm:pt modelId="{DE77CD29-B24E-41C5-B666-1F4EC3B36B2D}" type="parTrans" cxnId="{A54C0BCD-5320-43C0-B811-E3C3A6483B27}">
      <dgm:prSet/>
      <dgm:spPr/>
      <dgm:t>
        <a:bodyPr/>
        <a:lstStyle/>
        <a:p>
          <a:endParaRPr lang="ru-RU"/>
        </a:p>
      </dgm:t>
    </dgm:pt>
    <dgm:pt modelId="{5409A3E9-8011-4301-90A6-64BE087AE782}" type="sibTrans" cxnId="{A54C0BCD-5320-43C0-B811-E3C3A6483B27}">
      <dgm:prSet/>
      <dgm:spPr/>
      <dgm:t>
        <a:bodyPr/>
        <a:lstStyle/>
        <a:p>
          <a:endParaRPr lang="ru-RU"/>
        </a:p>
      </dgm:t>
    </dgm:pt>
    <dgm:pt modelId="{6A96AB7F-42A4-4103-AF7D-8936B98CECBE}">
      <dgm:prSet custT="1"/>
      <dgm:spPr>
        <a:solidFill>
          <a:schemeClr val="bg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 extrusionH="76200" contourW="12700">
          <a:bevelT/>
          <a:extrusionClr>
            <a:schemeClr val="bg2"/>
          </a:extrusionClr>
          <a:contourClr>
            <a:schemeClr val="bg1"/>
          </a:contourClr>
        </a:sp3d>
      </dgm:spPr>
      <dgm:t>
        <a:bodyPr/>
        <a:lstStyle/>
        <a:p>
          <a:pPr rtl="0"/>
          <a:r>
            <a:rPr lang="ru-RU" sz="2800" b="1" dirty="0" smtClean="0">
              <a:solidFill>
                <a:schemeClr val="bg2">
                  <a:lumMod val="75000"/>
                </a:schemeClr>
              </a:solidFill>
            </a:rPr>
            <a:t>Языковая мода</a:t>
          </a:r>
          <a:endParaRPr lang="ru-RU" sz="2800" dirty="0">
            <a:solidFill>
              <a:schemeClr val="bg2">
                <a:lumMod val="75000"/>
              </a:schemeClr>
            </a:solidFill>
          </a:endParaRPr>
        </a:p>
      </dgm:t>
    </dgm:pt>
    <dgm:pt modelId="{0405348D-93A8-4198-AF76-6216650385E2}" type="parTrans" cxnId="{88757109-1AA7-4ABE-96B6-463F3F7DCAB5}">
      <dgm:prSet/>
      <dgm:spPr/>
      <dgm:t>
        <a:bodyPr/>
        <a:lstStyle/>
        <a:p>
          <a:endParaRPr lang="ru-RU"/>
        </a:p>
      </dgm:t>
    </dgm:pt>
    <dgm:pt modelId="{8C7DBD61-EAAD-4C66-B84F-714775275D09}" type="sibTrans" cxnId="{88757109-1AA7-4ABE-96B6-463F3F7DCAB5}">
      <dgm:prSet/>
      <dgm:spPr/>
      <dgm:t>
        <a:bodyPr/>
        <a:lstStyle/>
        <a:p>
          <a:endParaRPr lang="ru-RU"/>
        </a:p>
      </dgm:t>
    </dgm:pt>
    <dgm:pt modelId="{C752D93C-1E79-41B5-B5FD-FBC1DD29DAB0}" type="pres">
      <dgm:prSet presAssocID="{8F900E9A-6807-48B1-B82D-BAE3D45BCD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1FCA8-2CBD-44B7-AA90-FFECC309BAA1}" type="pres">
      <dgm:prSet presAssocID="{0FFCB4C3-B181-4C82-88F3-699D47A1CABA}" presName="composite" presStyleCnt="0"/>
      <dgm:spPr/>
    </dgm:pt>
    <dgm:pt modelId="{0837A919-20AB-48E4-A45B-CA7C63B3B0DA}" type="pres">
      <dgm:prSet presAssocID="{0FFCB4C3-B181-4C82-88F3-699D47A1CAB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AD9F7-FEE3-4E0A-A1A1-449624A0615D}" type="pres">
      <dgm:prSet presAssocID="{0FFCB4C3-B181-4C82-88F3-699D47A1CAB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E4501-24A7-491A-B89A-671DA0992808}" type="pres">
      <dgm:prSet presAssocID="{BE513223-9DE1-4089-8833-89C8C34D1C89}" presName="sp" presStyleCnt="0"/>
      <dgm:spPr/>
    </dgm:pt>
    <dgm:pt modelId="{983675BE-D3BE-4B06-BA30-B4F5730FC907}" type="pres">
      <dgm:prSet presAssocID="{3956E4A2-2EA0-456D-8162-A1287D093D77}" presName="composite" presStyleCnt="0"/>
      <dgm:spPr/>
    </dgm:pt>
    <dgm:pt modelId="{191756F5-7831-4840-8219-E13316662DD8}" type="pres">
      <dgm:prSet presAssocID="{3956E4A2-2EA0-456D-8162-A1287D093D7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028E6-C575-452D-AEDC-E63AFFB9A4DC}" type="pres">
      <dgm:prSet presAssocID="{3956E4A2-2EA0-456D-8162-A1287D093D7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0672F-070F-4F71-8BA0-E36345C0BAFD}" type="pres">
      <dgm:prSet presAssocID="{3A074C27-C933-4A72-A41B-6218B08A0512}" presName="sp" presStyleCnt="0"/>
      <dgm:spPr/>
    </dgm:pt>
    <dgm:pt modelId="{98C4D985-8E28-4B51-BD48-8AF2A078498A}" type="pres">
      <dgm:prSet presAssocID="{24E5E401-2835-4760-A943-77507981D62E}" presName="composite" presStyleCnt="0"/>
      <dgm:spPr/>
    </dgm:pt>
    <dgm:pt modelId="{91F6D834-930E-45B8-BD7C-F4D89CC40B33}" type="pres">
      <dgm:prSet presAssocID="{24E5E401-2835-4760-A943-77507981D62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F18DF-1235-4BAA-9DE0-DFBC00BB1819}" type="pres">
      <dgm:prSet presAssocID="{24E5E401-2835-4760-A943-77507981D62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CAACE-1502-43F6-8C95-2AF6CAF484E4}" type="presOf" srcId="{6A96AB7F-42A4-4103-AF7D-8936B98CECBE}" destId="{E6AF18DF-1235-4BAA-9DE0-DFBC00BB1819}" srcOrd="0" destOrd="0" presId="urn:microsoft.com/office/officeart/2005/8/layout/chevron2"/>
    <dgm:cxn modelId="{70D4A5BE-7792-4B1E-A58C-073BBD3B79E9}" type="presOf" srcId="{69954ED6-97BC-48C7-8C99-183227455F7F}" destId="{89DAD9F7-FEE3-4E0A-A1A1-449624A0615D}" srcOrd="0" destOrd="0" presId="urn:microsoft.com/office/officeart/2005/8/layout/chevron2"/>
    <dgm:cxn modelId="{E97EB00D-EAF7-4C5A-B32B-AB07DE822697}" srcId="{8F900E9A-6807-48B1-B82D-BAE3D45BCDD4}" destId="{0FFCB4C3-B181-4C82-88F3-699D47A1CABA}" srcOrd="0" destOrd="0" parTransId="{9C60A452-FF7E-4747-8EAD-69A0EC8C3F8B}" sibTransId="{BE513223-9DE1-4089-8833-89C8C34D1C89}"/>
    <dgm:cxn modelId="{88757109-1AA7-4ABE-96B6-463F3F7DCAB5}" srcId="{24E5E401-2835-4760-A943-77507981D62E}" destId="{6A96AB7F-42A4-4103-AF7D-8936B98CECBE}" srcOrd="0" destOrd="0" parTransId="{0405348D-93A8-4198-AF76-6216650385E2}" sibTransId="{8C7DBD61-EAAD-4C66-B84F-714775275D09}"/>
    <dgm:cxn modelId="{D115914D-9C7C-44A2-AD90-76C1C2047E81}" srcId="{8F900E9A-6807-48B1-B82D-BAE3D45BCDD4}" destId="{24E5E401-2835-4760-A943-77507981D62E}" srcOrd="2" destOrd="0" parTransId="{492129A0-9C85-4EF3-A943-9DC950E2B5E8}" sibTransId="{D04AC127-A0BC-432B-8DCF-9D966293DCA1}"/>
    <dgm:cxn modelId="{91EDBEC6-ACC4-4DB6-AB88-7A8B707D5C49}" srcId="{8F900E9A-6807-48B1-B82D-BAE3D45BCDD4}" destId="{3956E4A2-2EA0-456D-8162-A1287D093D77}" srcOrd="1" destOrd="0" parTransId="{2B29AADA-5ED8-40F2-9C72-5989C1C06DC8}" sibTransId="{3A074C27-C933-4A72-A41B-6218B08A0512}"/>
    <dgm:cxn modelId="{AD854230-CE6B-4A71-9942-61911AF6F362}" type="presOf" srcId="{5923F963-F89E-4BCB-8AA1-28813131745F}" destId="{41C028E6-C575-452D-AEDC-E63AFFB9A4DC}" srcOrd="0" destOrd="0" presId="urn:microsoft.com/office/officeart/2005/8/layout/chevron2"/>
    <dgm:cxn modelId="{676199D6-3449-473A-8B73-31088800B427}" type="presOf" srcId="{24E5E401-2835-4760-A943-77507981D62E}" destId="{91F6D834-930E-45B8-BD7C-F4D89CC40B33}" srcOrd="0" destOrd="0" presId="urn:microsoft.com/office/officeart/2005/8/layout/chevron2"/>
    <dgm:cxn modelId="{94E834BD-C344-453F-8B48-5296533B67F0}" type="presOf" srcId="{8F900E9A-6807-48B1-B82D-BAE3D45BCDD4}" destId="{C752D93C-1E79-41B5-B5FD-FBC1DD29DAB0}" srcOrd="0" destOrd="0" presId="urn:microsoft.com/office/officeart/2005/8/layout/chevron2"/>
    <dgm:cxn modelId="{A54C0BCD-5320-43C0-B811-E3C3A6483B27}" srcId="{3956E4A2-2EA0-456D-8162-A1287D093D77}" destId="{5923F963-F89E-4BCB-8AA1-28813131745F}" srcOrd="0" destOrd="0" parTransId="{DE77CD29-B24E-41C5-B666-1F4EC3B36B2D}" sibTransId="{5409A3E9-8011-4301-90A6-64BE087AE782}"/>
    <dgm:cxn modelId="{0A3EC0D6-6BE7-4969-8CC4-02096D0F656E}" type="presOf" srcId="{0FFCB4C3-B181-4C82-88F3-699D47A1CABA}" destId="{0837A919-20AB-48E4-A45B-CA7C63B3B0DA}" srcOrd="0" destOrd="0" presId="urn:microsoft.com/office/officeart/2005/8/layout/chevron2"/>
    <dgm:cxn modelId="{23AF1967-34A5-4CB0-BD99-98503363AB89}" srcId="{0FFCB4C3-B181-4C82-88F3-699D47A1CABA}" destId="{69954ED6-97BC-48C7-8C99-183227455F7F}" srcOrd="0" destOrd="0" parTransId="{F73F5CF1-1598-4151-9A80-ADADBD32BD1B}" sibTransId="{FFED83BB-1B50-44B0-931C-A5D25EAB1AFD}"/>
    <dgm:cxn modelId="{22800D76-B803-4B8D-A0BA-32FF300F094E}" type="presOf" srcId="{3956E4A2-2EA0-456D-8162-A1287D093D77}" destId="{191756F5-7831-4840-8219-E13316662DD8}" srcOrd="0" destOrd="0" presId="urn:microsoft.com/office/officeart/2005/8/layout/chevron2"/>
    <dgm:cxn modelId="{6D595CD5-1A98-44DB-994B-C0534D29DE4F}" type="presParOf" srcId="{C752D93C-1E79-41B5-B5FD-FBC1DD29DAB0}" destId="{64F1FCA8-2CBD-44B7-AA90-FFECC309BAA1}" srcOrd="0" destOrd="0" presId="urn:microsoft.com/office/officeart/2005/8/layout/chevron2"/>
    <dgm:cxn modelId="{26A6F5F7-FB04-4662-B0C0-8AA3F29E4B62}" type="presParOf" srcId="{64F1FCA8-2CBD-44B7-AA90-FFECC309BAA1}" destId="{0837A919-20AB-48E4-A45B-CA7C63B3B0DA}" srcOrd="0" destOrd="0" presId="urn:microsoft.com/office/officeart/2005/8/layout/chevron2"/>
    <dgm:cxn modelId="{6B48EDC3-CEB3-426E-951F-214CEE450EAF}" type="presParOf" srcId="{64F1FCA8-2CBD-44B7-AA90-FFECC309BAA1}" destId="{89DAD9F7-FEE3-4E0A-A1A1-449624A0615D}" srcOrd="1" destOrd="0" presId="urn:microsoft.com/office/officeart/2005/8/layout/chevron2"/>
    <dgm:cxn modelId="{1FF20821-6E7E-42E2-9E92-5D7633246DC2}" type="presParOf" srcId="{C752D93C-1E79-41B5-B5FD-FBC1DD29DAB0}" destId="{4DDE4501-24A7-491A-B89A-671DA0992808}" srcOrd="1" destOrd="0" presId="urn:microsoft.com/office/officeart/2005/8/layout/chevron2"/>
    <dgm:cxn modelId="{2BDAF6F1-ED40-4268-B753-057757BB641C}" type="presParOf" srcId="{C752D93C-1E79-41B5-B5FD-FBC1DD29DAB0}" destId="{983675BE-D3BE-4B06-BA30-B4F5730FC907}" srcOrd="2" destOrd="0" presId="urn:microsoft.com/office/officeart/2005/8/layout/chevron2"/>
    <dgm:cxn modelId="{27FBC7BF-727E-49B2-B786-D04A48C03825}" type="presParOf" srcId="{983675BE-D3BE-4B06-BA30-B4F5730FC907}" destId="{191756F5-7831-4840-8219-E13316662DD8}" srcOrd="0" destOrd="0" presId="urn:microsoft.com/office/officeart/2005/8/layout/chevron2"/>
    <dgm:cxn modelId="{063BC87F-235B-4EC3-964B-A481760874C3}" type="presParOf" srcId="{983675BE-D3BE-4B06-BA30-B4F5730FC907}" destId="{41C028E6-C575-452D-AEDC-E63AFFB9A4DC}" srcOrd="1" destOrd="0" presId="urn:microsoft.com/office/officeart/2005/8/layout/chevron2"/>
    <dgm:cxn modelId="{B3A971B4-5FA6-473E-A753-915FF138E4E5}" type="presParOf" srcId="{C752D93C-1E79-41B5-B5FD-FBC1DD29DAB0}" destId="{9070672F-070F-4F71-8BA0-E36345C0BAFD}" srcOrd="3" destOrd="0" presId="urn:microsoft.com/office/officeart/2005/8/layout/chevron2"/>
    <dgm:cxn modelId="{3C2987C2-24FA-4BC9-848D-7E213E8819A1}" type="presParOf" srcId="{C752D93C-1E79-41B5-B5FD-FBC1DD29DAB0}" destId="{98C4D985-8E28-4B51-BD48-8AF2A078498A}" srcOrd="4" destOrd="0" presId="urn:microsoft.com/office/officeart/2005/8/layout/chevron2"/>
    <dgm:cxn modelId="{02DE2A1A-F1DE-42A1-8425-105E07A32C6B}" type="presParOf" srcId="{98C4D985-8E28-4B51-BD48-8AF2A078498A}" destId="{91F6D834-930E-45B8-BD7C-F4D89CC40B33}" srcOrd="0" destOrd="0" presId="urn:microsoft.com/office/officeart/2005/8/layout/chevron2"/>
    <dgm:cxn modelId="{EDAAFEEE-F521-441D-93F1-C7AEEB193E7E}" type="presParOf" srcId="{98C4D985-8E28-4B51-BD48-8AF2A078498A}" destId="{E6AF18DF-1235-4BAA-9DE0-DFBC00BB18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7A919-20AB-48E4-A45B-CA7C63B3B0DA}">
      <dsp:nvSpPr>
        <dsp:cNvPr id="0" name=""/>
        <dsp:cNvSpPr/>
      </dsp:nvSpPr>
      <dsp:spPr>
        <a:xfrm rot="5400000">
          <a:off x="-154193" y="156733"/>
          <a:ext cx="1027957" cy="7195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bevelT/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362324"/>
        <a:ext cx="719570" cy="308387"/>
      </dsp:txXfrm>
    </dsp:sp>
    <dsp:sp modelId="{89DAD9F7-FEE3-4E0A-A1A1-449624A0615D}">
      <dsp:nvSpPr>
        <dsp:cNvPr id="0" name=""/>
        <dsp:cNvSpPr/>
      </dsp:nvSpPr>
      <dsp:spPr>
        <a:xfrm rot="5400000">
          <a:off x="3446078" y="-2723968"/>
          <a:ext cx="668172" cy="6121189"/>
        </a:xfrm>
        <a:prstGeom prst="round2SameRect">
          <a:avLst/>
        </a:prstGeom>
        <a:solidFill>
          <a:schemeClr val="bg2">
            <a:lumMod val="40000"/>
            <a:lumOff val="60000"/>
            <a:alpha val="90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bevelT/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solidFill>
                <a:schemeClr val="bg2">
                  <a:lumMod val="75000"/>
                </a:schemeClr>
              </a:solidFill>
            </a:rPr>
            <a:t>Исторические контакты народов</a:t>
          </a:r>
          <a:endParaRPr lang="ru-RU" sz="27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719570" y="35157"/>
        <a:ext cx="6088572" cy="602938"/>
      </dsp:txXfrm>
    </dsp:sp>
    <dsp:sp modelId="{191756F5-7831-4840-8219-E13316662DD8}">
      <dsp:nvSpPr>
        <dsp:cNvPr id="0" name=""/>
        <dsp:cNvSpPr/>
      </dsp:nvSpPr>
      <dsp:spPr>
        <a:xfrm rot="5400000">
          <a:off x="-154193" y="979042"/>
          <a:ext cx="1027957" cy="7195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bevelT/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1184633"/>
        <a:ext cx="719570" cy="308387"/>
      </dsp:txXfrm>
    </dsp:sp>
    <dsp:sp modelId="{41C028E6-C575-452D-AEDC-E63AFFB9A4DC}">
      <dsp:nvSpPr>
        <dsp:cNvPr id="0" name=""/>
        <dsp:cNvSpPr/>
      </dsp:nvSpPr>
      <dsp:spPr>
        <a:xfrm rot="5400000">
          <a:off x="3446078" y="-1901659"/>
          <a:ext cx="668172" cy="6121189"/>
        </a:xfrm>
        <a:prstGeom prst="round2SameRect">
          <a:avLst/>
        </a:prstGeom>
        <a:solidFill>
          <a:schemeClr val="bg2">
            <a:lumMod val="40000"/>
            <a:lumOff val="60000"/>
            <a:alpha val="90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 contourW="12700">
          <a:bevelT/>
          <a:extrusionClr>
            <a:schemeClr val="bg2"/>
          </a:extrusionClr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bg2">
                  <a:lumMod val="75000"/>
                </a:schemeClr>
              </a:solidFill>
            </a:rPr>
            <a:t>Необходимость названия новых предметов и явлений</a:t>
          </a:r>
          <a:endParaRPr lang="ru-RU" sz="24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719570" y="857466"/>
        <a:ext cx="6088572" cy="602938"/>
      </dsp:txXfrm>
    </dsp:sp>
    <dsp:sp modelId="{91F6D834-930E-45B8-BD7C-F4D89CC40B33}">
      <dsp:nvSpPr>
        <dsp:cNvPr id="0" name=""/>
        <dsp:cNvSpPr/>
      </dsp:nvSpPr>
      <dsp:spPr>
        <a:xfrm rot="5400000">
          <a:off x="-154193" y="1801351"/>
          <a:ext cx="1027957" cy="7195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bevelT/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2006942"/>
        <a:ext cx="719570" cy="308387"/>
      </dsp:txXfrm>
    </dsp:sp>
    <dsp:sp modelId="{E6AF18DF-1235-4BAA-9DE0-DFBC00BB1819}">
      <dsp:nvSpPr>
        <dsp:cNvPr id="0" name=""/>
        <dsp:cNvSpPr/>
      </dsp:nvSpPr>
      <dsp:spPr>
        <a:xfrm rot="5400000">
          <a:off x="3446078" y="-1079350"/>
          <a:ext cx="668172" cy="6121189"/>
        </a:xfrm>
        <a:prstGeom prst="round2SameRect">
          <a:avLst/>
        </a:prstGeom>
        <a:solidFill>
          <a:schemeClr val="bg2">
            <a:lumMod val="40000"/>
            <a:lumOff val="60000"/>
            <a:alpha val="90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 contourW="12700">
          <a:bevelT/>
          <a:extrusionClr>
            <a:schemeClr val="bg2"/>
          </a:extrusionClr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bg2">
                  <a:lumMod val="75000"/>
                </a:schemeClr>
              </a:solidFill>
            </a:rPr>
            <a:t>Языковая мода</a:t>
          </a:r>
          <a:endParaRPr lang="ru-RU" sz="28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719570" y="1679775"/>
        <a:ext cx="6088572" cy="602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B37CB-C568-45AE-9F29-C2884575959E}" type="datetimeFigureOut">
              <a:rPr lang="ru-RU" smtClean="0"/>
              <a:pPr>
                <a:defRPr/>
              </a:pPr>
              <a:t>27.03.2023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C9EF58-AEF2-42F6-A2B4-E7A8BCA3F8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3D69A-AE6A-485B-8D9B-05AA9ABA8055}" type="datetimeFigureOut">
              <a:rPr lang="ru-RU" smtClean="0"/>
              <a:pPr>
                <a:defRPr/>
              </a:pPr>
              <a:t>27.03.2023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D348-8A97-4D11-A8BF-F76D35E2AE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9E4AB6-E7C7-41D6-B236-6C13C6A8140D}" type="datetimeFigureOut">
              <a:rPr lang="ru-RU" smtClean="0"/>
              <a:pPr>
                <a:defRPr/>
              </a:pPr>
              <a:t>27.03.2023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3D724-C3D1-4994-8358-FD076484B7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C11CD69-AEB1-4AB3-80A7-7C08BFF3A99D}" type="datetimeFigureOut">
              <a:rPr lang="ru-RU" smtClean="0"/>
              <a:pPr>
                <a:defRPr/>
              </a:pPr>
              <a:t>27.03.2023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E6DEE86-9673-45F1-B1A5-9248EBD0EF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563EE-98E2-4767-A236-A98071208F8C}" type="datetimeFigureOut">
              <a:rPr lang="ru-RU" smtClean="0"/>
              <a:pPr>
                <a:defRPr/>
              </a:pPr>
              <a:t>27.03.2023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17E95-9E99-4976-B6B2-FD0C495FC9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ACC89-C976-48E3-9299-2DA35A765830}" type="datetimeFigureOut">
              <a:rPr lang="ru-RU" smtClean="0"/>
              <a:pPr>
                <a:defRPr/>
              </a:pPr>
              <a:t>27.03.2023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D7C03-4BC6-4825-89AE-21824E86E7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15B40-5E28-4E5D-9941-C61F991C9D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51C3F3-F2BE-417C-A5D0-52F931885C04}" type="datetimeFigureOut">
              <a:rPr lang="ru-RU" smtClean="0"/>
              <a:pPr>
                <a:defRPr/>
              </a:pPr>
              <a:t>27.03.2023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3CE4F-9915-4184-A4A5-CA72F428E384}" type="datetimeFigureOut">
              <a:rPr lang="ru-RU" smtClean="0"/>
              <a:pPr>
                <a:defRPr/>
              </a:pPr>
              <a:t>27.03.2023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44797-12EA-4791-BB09-FEC2E27CA7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9E2A0-0C22-405E-886E-331BE6487663}" type="datetimeFigureOut">
              <a:rPr lang="ru-RU" smtClean="0"/>
              <a:pPr>
                <a:defRPr/>
              </a:pPr>
              <a:t>27.03.2023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6B1E2-4814-4B72-B99E-6D854B4BDD9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6C93FDE-9481-44AF-AED0-DFBA78168CA7}" type="datetimeFigureOut">
              <a:rPr lang="ru-RU" smtClean="0"/>
              <a:pPr>
                <a:defRPr/>
              </a:pPr>
              <a:t>27.03.2023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D6BEBF5-6299-4075-9D3F-E1DE131CDA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2E2004-F863-4001-B2E3-8D79C5AB7975}" type="datetimeFigureOut">
              <a:rPr lang="ru-RU" smtClean="0"/>
              <a:pPr>
                <a:defRPr/>
              </a:pPr>
              <a:t>27.03.2023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C11A54-FE2E-45E9-8DC4-B50321785A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50BF15-DF48-4CC4-8DBB-34D8BBD27824}" type="datetimeFigureOut">
              <a:rPr lang="ru-RU" smtClean="0"/>
              <a:pPr>
                <a:defRPr/>
              </a:pPr>
              <a:t>27.03.2023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3B016A-AFA2-4FFB-B437-08B1AB1BAA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83058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Составила Казакова Ирина Юрьевна,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    учитель английского языка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             МБОУ «Гимназия №4»г.Чебоксары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305800" cy="1981200"/>
          </a:xfrm>
        </p:spPr>
        <p:txBody>
          <a:bodyPr/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b="1" dirty="0">
                <a:effectLst/>
              </a:rPr>
              <a:t>Заимствования в русском языке из английского языка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43766" y="4229806"/>
            <a:ext cx="3209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Бинарный урок в 7 классе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Иллюстрированный толковый словарь иностранных слов, Крысин Леонид Петр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3" y="957263"/>
            <a:ext cx="2498725" cy="2932112"/>
          </a:xfrm>
          <a:prstGeom prst="rect">
            <a:avLst/>
          </a:prstGeom>
          <a:noFill/>
        </p:spPr>
      </p:pic>
      <p:pic>
        <p:nvPicPr>
          <p:cNvPr id="22532" name="Picture 4" descr="http://www.library.74441s027.edusite.ru/images/p16_scan10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0475" y="738188"/>
            <a:ext cx="2060575" cy="2955925"/>
          </a:xfrm>
          <a:prstGeom prst="rect">
            <a:avLst/>
          </a:prstGeom>
          <a:noFill/>
        </p:spPr>
      </p:pic>
      <p:pic>
        <p:nvPicPr>
          <p:cNvPr id="22534" name="Picture 6" descr="http://www.goodreads.ru/images/images_full/1977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7388" y="3041650"/>
            <a:ext cx="1944687" cy="2762250"/>
          </a:xfrm>
          <a:prstGeom prst="rect">
            <a:avLst/>
          </a:prstGeom>
          <a:noFill/>
        </p:spPr>
      </p:pic>
      <p:pic>
        <p:nvPicPr>
          <p:cNvPr id="22538" name="Picture 10" descr="http://b111org.33.com1.ru/image2/0019/13/001913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500" y="603250"/>
            <a:ext cx="3548063" cy="4346575"/>
          </a:xfrm>
          <a:prstGeom prst="rect">
            <a:avLst/>
          </a:prstGeom>
          <a:noFill/>
        </p:spPr>
      </p:pic>
      <p:pic>
        <p:nvPicPr>
          <p:cNvPr id="22542" name="Picture 14" descr="http://ilikebooks.ru/uploads/posts/2010-02/1265356289_yetimolo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6963" y="2755900"/>
            <a:ext cx="1981200" cy="305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http://i1.i.ua/prikol/thumb/5/4/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238125"/>
            <a:ext cx="3646488" cy="2224088"/>
          </a:xfrm>
          <a:prstGeom prst="rect">
            <a:avLst/>
          </a:prstGeom>
          <a:noFill/>
        </p:spPr>
      </p:pic>
      <p:grpSp>
        <p:nvGrpSpPr>
          <p:cNvPr id="4" name="TextBox 3"/>
          <p:cNvGrpSpPr>
            <a:grpSpLocks/>
          </p:cNvGrpSpPr>
          <p:nvPr/>
        </p:nvGrpSpPr>
        <p:grpSpPr bwMode="auto">
          <a:xfrm>
            <a:off x="1017588" y="2109788"/>
            <a:ext cx="6748462" cy="3363912"/>
            <a:chOff x="641" y="1329"/>
            <a:chExt cx="4251" cy="2119"/>
          </a:xfrm>
        </p:grpSpPr>
        <p:pic>
          <p:nvPicPr>
            <p:cNvPr id="17411" name="TextBox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1" y="1329"/>
              <a:ext cx="4251" cy="2119"/>
            </a:xfrm>
            <a:prstGeom prst="rect">
              <a:avLst/>
            </a:prstGeom>
            <a:noFill/>
          </p:spPr>
        </p:pic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657" y="1344"/>
              <a:ext cx="4222" cy="2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222613"/>
                  </a:solidFill>
                  <a:latin typeface="Constantia" pitchFamily="18" charset="0"/>
                </a:rPr>
                <a:t>Все знают, глупость бесконечна.</a:t>
              </a:r>
            </a:p>
            <a:p>
              <a:r>
                <a:rPr lang="ru-RU" sz="3200" b="1">
                  <a:solidFill>
                    <a:srgbClr val="222613"/>
                  </a:solidFill>
                  <a:latin typeface="Constantia" pitchFamily="18" charset="0"/>
                </a:rPr>
                <a:t>Как мед незаменим для мух,</a:t>
              </a:r>
            </a:p>
            <a:p>
              <a:r>
                <a:rPr lang="ru-RU" sz="3200" b="1">
                  <a:solidFill>
                    <a:srgbClr val="222613"/>
                  </a:solidFill>
                  <a:latin typeface="Constantia" pitchFamily="18" charset="0"/>
                </a:rPr>
                <a:t>Так иностранное словечко</a:t>
              </a:r>
            </a:p>
            <a:p>
              <a:r>
                <a:rPr lang="ru-RU" sz="3200" b="1">
                  <a:solidFill>
                    <a:srgbClr val="222613"/>
                  </a:solidFill>
                  <a:latin typeface="Constantia" pitchFamily="18" charset="0"/>
                </a:rPr>
                <a:t>Порой весьма ласкает слух.</a:t>
              </a:r>
            </a:p>
            <a:p>
              <a:r>
                <a:rPr lang="ru-RU" sz="3200" b="1">
                  <a:solidFill>
                    <a:srgbClr val="222613"/>
                  </a:solidFill>
                  <a:latin typeface="Constantia" pitchFamily="18" charset="0"/>
                </a:rPr>
                <a:t>Не так вкусна сосиска в тесте,</a:t>
              </a:r>
            </a:p>
            <a:p>
              <a:r>
                <a:rPr lang="ru-RU" sz="3200" b="1">
                  <a:solidFill>
                    <a:srgbClr val="222613"/>
                  </a:solidFill>
                  <a:latin typeface="Constantia" pitchFamily="18" charset="0"/>
                </a:rPr>
                <a:t>Как обожаемый хот-дог.</a:t>
              </a:r>
            </a:p>
            <a:p>
              <a:endParaRPr lang="ru-RU">
                <a:latin typeface="Constantia" pitchFamily="18" charset="0"/>
              </a:endParaRPr>
            </a:p>
          </p:txBody>
        </p:sp>
      </p:grpSp>
      <p:pic>
        <p:nvPicPr>
          <p:cNvPr id="24579" name="Picture 3" descr="http://matrixklub.com/hotd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602163"/>
            <a:ext cx="2481263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-6350"/>
            <a:ext cx="8240713" cy="1122363"/>
          </a:xfrm>
        </p:spPr>
      </p:pic>
      <p:grpSp>
        <p:nvGrpSpPr>
          <p:cNvPr id="3" name="TextBox 2"/>
          <p:cNvGrpSpPr>
            <a:grpSpLocks/>
          </p:cNvGrpSpPr>
          <p:nvPr/>
        </p:nvGrpSpPr>
        <p:grpSpPr bwMode="auto">
          <a:xfrm>
            <a:off x="512763" y="1096963"/>
            <a:ext cx="8113712" cy="4938712"/>
            <a:chOff x="323" y="691"/>
            <a:chExt cx="5111" cy="3111"/>
          </a:xfrm>
        </p:grpSpPr>
        <p:pic>
          <p:nvPicPr>
            <p:cNvPr id="18435" name="TextBox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" y="691"/>
              <a:ext cx="5111" cy="3111"/>
            </a:xfrm>
            <a:prstGeom prst="rect">
              <a:avLst/>
            </a:prstGeom>
            <a:noFill/>
          </p:spPr>
        </p:pic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340" y="709"/>
              <a:ext cx="5080" cy="3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Работая на компьютере, я с подругой каждый вечер выхожу в 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Интернет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. </a:t>
              </a:r>
            </a:p>
            <a:p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Мама  получила замечательный 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презент 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   на день рождения! -</a:t>
              </a:r>
            </a:p>
            <a:p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Мой брат любит слушать 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джаз.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 </a:t>
              </a:r>
            </a:p>
            <a:p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После  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ланча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 я вышла на улицу. </a:t>
              </a:r>
            </a:p>
            <a:p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Мой 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бой-френд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  такой 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клевый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  ! </a:t>
              </a:r>
            </a:p>
            <a:p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Маме подарили 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миксер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. </a:t>
              </a:r>
            </a:p>
            <a:p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Раскованная походка и независимый взгляд – необходимое условие  для 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тинейджера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 начала 21 века. </a:t>
              </a:r>
            </a:p>
            <a:p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В моей комнате много 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постеров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   с фотографиями  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суперстар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 . </a:t>
              </a:r>
            </a:p>
            <a:p>
              <a:endParaRPr lang="ru-RU" sz="2400">
                <a:solidFill>
                  <a:srgbClr val="222613"/>
                </a:solidFill>
                <a:latin typeface="Constantia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076825" y="1844675"/>
            <a:ext cx="1511300" cy="46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подарок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8888" y="3327400"/>
            <a:ext cx="1800225" cy="46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друг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4300" y="3327400"/>
            <a:ext cx="1368425" cy="46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умный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8400" y="4797425"/>
            <a:ext cx="1655763" cy="46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плакатов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188" y="5157788"/>
            <a:ext cx="1512887" cy="460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звезд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4373" y="152400"/>
            <a:ext cx="8175253" cy="1219200"/>
          </a:xfrm>
        </p:spPr>
      </p:pic>
      <p:grpSp>
        <p:nvGrpSpPr>
          <p:cNvPr id="3" name="TextBox 2"/>
          <p:cNvGrpSpPr>
            <a:grpSpLocks/>
          </p:cNvGrpSpPr>
          <p:nvPr/>
        </p:nvGrpSpPr>
        <p:grpSpPr bwMode="auto">
          <a:xfrm>
            <a:off x="512763" y="1822450"/>
            <a:ext cx="8008937" cy="3090863"/>
            <a:chOff x="323" y="1148"/>
            <a:chExt cx="5045" cy="1947"/>
          </a:xfrm>
        </p:grpSpPr>
        <p:pic>
          <p:nvPicPr>
            <p:cNvPr id="19459" name="TextBox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" y="1148"/>
              <a:ext cx="5045" cy="1947"/>
            </a:xfrm>
            <a:prstGeom prst="rect">
              <a:avLst/>
            </a:prstGeom>
            <a:noFill/>
          </p:spPr>
        </p:pic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340" y="1162"/>
              <a:ext cx="5015" cy="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 Записать</a:t>
              </a:r>
              <a:r>
                <a:rPr lang="ru-RU" sz="2400" b="1">
                  <a:solidFill>
                    <a:srgbClr val="222613"/>
                  </a:solidFill>
                </a:rPr>
                <a:t>,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 какие еще заимствованные слова вы используете в речи, подобрать русские синонимы.</a:t>
              </a:r>
            </a:p>
            <a:p>
              <a:pPr marL="342900" indent="-342900"/>
              <a:endParaRPr lang="ru-RU" sz="2400" b="1">
                <a:solidFill>
                  <a:srgbClr val="222613"/>
                </a:solidFill>
                <a:latin typeface="Constantia" pitchFamily="18" charset="0"/>
              </a:endParaRP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Индивидуально: мы говорили о заимствованиях      в русском языке, найдите какие русские слова вошли в лексику английского языка и стали заимствованными.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362950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познакомиться с некоторыми английскими заимствованиями;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выяснить какими путями они проникли в русский язык;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научиться узнавать английские заимствования;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поразмышлять о разумном употреблении заимствованных слов.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   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err="1" smtClean="0">
                <a:solidFill>
                  <a:schemeClr val="tx1">
                    <a:lumMod val="95000"/>
                  </a:schemeClr>
                </a:solidFill>
              </a:rPr>
              <a:t>Иноязычие</a:t>
            </a:r>
            <a:r>
              <a:rPr lang="ru-RU" sz="2800" b="1" i="1" dirty="0" smtClean="0">
                <a:solidFill>
                  <a:schemeClr val="tx1">
                    <a:lumMod val="95000"/>
                  </a:schemeClr>
                </a:solidFill>
              </a:rPr>
              <a:t> – мода или необходимость</a:t>
            </a:r>
            <a:r>
              <a:rPr lang="ru-RU" b="1" i="1" dirty="0" smtClean="0">
                <a:solidFill>
                  <a:schemeClr val="tx1">
                    <a:lumMod val="95000"/>
                  </a:schemeClr>
                </a:solidFill>
              </a:rPr>
              <a:t>?</a:t>
            </a:r>
            <a:endParaRPr lang="ru-RU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750" y="2492375"/>
            <a:ext cx="8135938" cy="1739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ru-RU" sz="3600" b="1" dirty="0">
                <a:solidFill>
                  <a:srgbClr val="F2F2F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Вымпел, гавань, крейсер, бокс, </a:t>
            </a:r>
          </a:p>
          <a:p>
            <a:pPr eaLnBrk="0" hangingPunct="0"/>
            <a:r>
              <a:rPr lang="ru-RU" sz="3600" b="1" dirty="0">
                <a:solidFill>
                  <a:srgbClr val="F2F2F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мачта, теннис, финиш, рекорд, чемпион, сэндвич, коктейль       </a:t>
            </a:r>
            <a:endParaRPr lang="ru-RU" sz="3600" dirty="0">
              <a:solidFill>
                <a:srgbClr val="F2F2F2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15950"/>
            <a:ext cx="8474075" cy="12319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203575" y="22764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85988" y="260350"/>
            <a:ext cx="5561012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Речь состоит из слов.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Этот закон не нов.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Каждое слово – живое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С особой, своей судьбою.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Бежали столетья и годы,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По-разному жили народы.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Торговлю вели, воевали,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Бранились, а после – мирились,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     Жить в добром соседстве учились.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      И вот результат их общенья,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      Волшебное слов превращенье.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      Так, в языке зародившись одном,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              Слово потом оказалось в другом,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              Немало прошло испытаний,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             То смысл поменяв, то звучанье.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             Историю слов сможем мы рассказать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>
                <a:solidFill>
                  <a:srgbClr val="222613"/>
                </a:solidFill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             Любому, кто хочет об этом узнать. </a:t>
            </a:r>
          </a:p>
        </p:txBody>
      </p:sp>
      <p:pic>
        <p:nvPicPr>
          <p:cNvPr id="8196" name="Picture 6" descr="FAMIM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60350"/>
            <a:ext cx="3348038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PPLW17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26129">
            <a:off x="-4763" y="3406775"/>
            <a:ext cx="29972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7900" y="1628800"/>
            <a:ext cx="4608513" cy="4824536"/>
          </a:xfrm>
        </p:spPr>
        <p:txBody>
          <a:bodyPr>
            <a:normAutofit fontScale="5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ФРАНЦУЗСКИЙ: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балет, партер, пейзаж</a:t>
            </a:r>
            <a:r>
              <a:rPr lang="ru-RU" sz="4400" dirty="0" smtClean="0">
                <a:solidFill>
                  <a:schemeClr val="bg1"/>
                </a:solidFill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400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ИТАЛЬЯНСКИЙ: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ария, серенада, баритон</a:t>
            </a:r>
            <a:r>
              <a:rPr lang="ru-RU" sz="4400" dirty="0" smtClean="0">
                <a:solidFill>
                  <a:schemeClr val="bg1"/>
                </a:solidFill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400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НЕМЕЦКИЙ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лагерь, солдат, браунинг</a:t>
            </a:r>
            <a:r>
              <a:rPr lang="ru-RU" sz="4400" dirty="0" smtClean="0">
                <a:solidFill>
                  <a:schemeClr val="bg1"/>
                </a:solidFill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400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АНГЛИЙСКИЙ: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футбол, скейтборд, уик-энд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…</a:t>
            </a:r>
          </a:p>
          <a:p>
            <a:pPr fontAlgn="auto">
              <a:buFont typeface="Wingdings 2"/>
              <a:buNone/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188" y="404812"/>
            <a:ext cx="7848600" cy="107997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Из  каких  языков  приходят  новые  слова?</a:t>
            </a:r>
            <a:endParaRPr lang="ru-RU" sz="4800" dirty="0">
              <a:solidFill>
                <a:schemeClr val="bg1"/>
              </a:solidFill>
            </a:endParaRPr>
          </a:p>
        </p:txBody>
      </p:sp>
      <p:grpSp>
        <p:nvGrpSpPr>
          <p:cNvPr id="11268" name="Группа 23"/>
          <p:cNvGrpSpPr>
            <a:grpSpLocks/>
          </p:cNvGrpSpPr>
          <p:nvPr/>
        </p:nvGrpSpPr>
        <p:grpSpPr bwMode="auto">
          <a:xfrm>
            <a:off x="34925" y="1844675"/>
            <a:ext cx="4968875" cy="3313113"/>
            <a:chOff x="2895600" y="2743200"/>
            <a:chExt cx="5791200" cy="3754437"/>
          </a:xfrm>
        </p:grpSpPr>
        <p:pic>
          <p:nvPicPr>
            <p:cNvPr id="11269" name="Picture 10" descr="8550317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2743200"/>
              <a:ext cx="5791200" cy="3754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Freeform 31"/>
            <p:cNvSpPr>
              <a:spLocks/>
            </p:cNvSpPr>
            <p:nvPr/>
          </p:nvSpPr>
          <p:spPr bwMode="auto">
            <a:xfrm rot="-871970">
              <a:off x="5773176" y="4506294"/>
              <a:ext cx="533400" cy="76200"/>
            </a:xfrm>
            <a:custGeom>
              <a:avLst/>
              <a:gdLst>
                <a:gd name="T0" fmla="*/ 0 w 480"/>
                <a:gd name="T1" fmla="*/ 120967511 h 48"/>
                <a:gd name="T2" fmla="*/ 237096309 w 480"/>
                <a:gd name="T3" fmla="*/ 0 h 48"/>
                <a:gd name="T4" fmla="*/ 592740877 w 480"/>
                <a:gd name="T5" fmla="*/ 120967511 h 48"/>
                <a:gd name="T6" fmla="*/ 0 60000 65536"/>
                <a:gd name="T7" fmla="*/ 0 60000 65536"/>
                <a:gd name="T8" fmla="*/ 0 60000 65536"/>
                <a:gd name="T9" fmla="*/ 0 w 480"/>
                <a:gd name="T10" fmla="*/ 0 h 48"/>
                <a:gd name="T11" fmla="*/ 480 w 480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48">
                  <a:moveTo>
                    <a:pt x="0" y="48"/>
                  </a:moveTo>
                  <a:cubicBezTo>
                    <a:pt x="56" y="24"/>
                    <a:pt x="112" y="0"/>
                    <a:pt x="192" y="0"/>
                  </a:cubicBezTo>
                  <a:cubicBezTo>
                    <a:pt x="272" y="0"/>
                    <a:pt x="432" y="40"/>
                    <a:pt x="480" y="48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Freeform 36"/>
            <p:cNvSpPr>
              <a:spLocks/>
            </p:cNvSpPr>
            <p:nvPr/>
          </p:nvSpPr>
          <p:spPr bwMode="auto">
            <a:xfrm>
              <a:off x="5791200" y="4254500"/>
              <a:ext cx="685800" cy="165100"/>
            </a:xfrm>
            <a:custGeom>
              <a:avLst/>
              <a:gdLst>
                <a:gd name="T0" fmla="*/ 0 w 432"/>
                <a:gd name="T1" fmla="*/ 262096272 h 104"/>
                <a:gd name="T2" fmla="*/ 483870062 w 432"/>
                <a:gd name="T3" fmla="*/ 20161250 h 104"/>
                <a:gd name="T4" fmla="*/ 1088707589 w 432"/>
                <a:gd name="T5" fmla="*/ 141128758 h 104"/>
                <a:gd name="T6" fmla="*/ 0 60000 65536"/>
                <a:gd name="T7" fmla="*/ 0 60000 65536"/>
                <a:gd name="T8" fmla="*/ 0 60000 65536"/>
                <a:gd name="T9" fmla="*/ 0 w 432"/>
                <a:gd name="T10" fmla="*/ 0 h 104"/>
                <a:gd name="T11" fmla="*/ 432 w 432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04">
                  <a:moveTo>
                    <a:pt x="0" y="104"/>
                  </a:moveTo>
                  <a:cubicBezTo>
                    <a:pt x="60" y="60"/>
                    <a:pt x="120" y="16"/>
                    <a:pt x="192" y="8"/>
                  </a:cubicBezTo>
                  <a:cubicBezTo>
                    <a:pt x="264" y="0"/>
                    <a:pt x="348" y="28"/>
                    <a:pt x="432" y="56"/>
                  </a:cubicBezTo>
                </a:path>
              </a:pathLst>
            </a:custGeom>
            <a:noFill/>
            <a:ln w="31750">
              <a:solidFill>
                <a:srgbClr val="80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Freeform 37"/>
            <p:cNvSpPr>
              <a:spLocks/>
            </p:cNvSpPr>
            <p:nvPr/>
          </p:nvSpPr>
          <p:spPr bwMode="auto">
            <a:xfrm>
              <a:off x="3886200" y="3810000"/>
              <a:ext cx="2667000" cy="609600"/>
            </a:xfrm>
            <a:custGeom>
              <a:avLst/>
              <a:gdLst>
                <a:gd name="T0" fmla="*/ 0 w 1680"/>
                <a:gd name="T1" fmla="*/ 1407621745 h 264"/>
                <a:gd name="T2" fmla="*/ 2147483647 w 1680"/>
                <a:gd name="T3" fmla="*/ 127965177 h 264"/>
                <a:gd name="T4" fmla="*/ 2147483647 w 1680"/>
                <a:gd name="T5" fmla="*/ 639828302 h 264"/>
                <a:gd name="T6" fmla="*/ 0 60000 65536"/>
                <a:gd name="T7" fmla="*/ 0 60000 65536"/>
                <a:gd name="T8" fmla="*/ 0 60000 65536"/>
                <a:gd name="T9" fmla="*/ 0 w 1680"/>
                <a:gd name="T10" fmla="*/ 0 h 264"/>
                <a:gd name="T11" fmla="*/ 1680 w 1680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0" h="264">
                  <a:moveTo>
                    <a:pt x="0" y="264"/>
                  </a:moveTo>
                  <a:cubicBezTo>
                    <a:pt x="292" y="156"/>
                    <a:pt x="584" y="48"/>
                    <a:pt x="864" y="24"/>
                  </a:cubicBezTo>
                  <a:cubicBezTo>
                    <a:pt x="1144" y="0"/>
                    <a:pt x="1412" y="60"/>
                    <a:pt x="1680" y="12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Freeform 38"/>
            <p:cNvSpPr>
              <a:spLocks/>
            </p:cNvSpPr>
            <p:nvPr/>
          </p:nvSpPr>
          <p:spPr bwMode="auto">
            <a:xfrm>
              <a:off x="5562600" y="4114800"/>
              <a:ext cx="990600" cy="254000"/>
            </a:xfrm>
            <a:custGeom>
              <a:avLst/>
              <a:gdLst>
                <a:gd name="T0" fmla="*/ 0 w 624"/>
                <a:gd name="T1" fmla="*/ 403224945 h 160"/>
                <a:gd name="T2" fmla="*/ 604837462 w 624"/>
                <a:gd name="T3" fmla="*/ 40322497 h 160"/>
                <a:gd name="T4" fmla="*/ 1572577282 w 624"/>
                <a:gd name="T5" fmla="*/ 161289988 h 160"/>
                <a:gd name="T6" fmla="*/ 0 60000 65536"/>
                <a:gd name="T7" fmla="*/ 0 60000 65536"/>
                <a:gd name="T8" fmla="*/ 0 60000 65536"/>
                <a:gd name="T9" fmla="*/ 0 w 624"/>
                <a:gd name="T10" fmla="*/ 0 h 160"/>
                <a:gd name="T11" fmla="*/ 624 w 624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160">
                  <a:moveTo>
                    <a:pt x="0" y="160"/>
                  </a:moveTo>
                  <a:cubicBezTo>
                    <a:pt x="68" y="96"/>
                    <a:pt x="136" y="32"/>
                    <a:pt x="240" y="16"/>
                  </a:cubicBezTo>
                  <a:cubicBezTo>
                    <a:pt x="344" y="0"/>
                    <a:pt x="560" y="56"/>
                    <a:pt x="624" y="6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Freeform 40"/>
            <p:cNvSpPr>
              <a:spLocks/>
            </p:cNvSpPr>
            <p:nvPr/>
          </p:nvSpPr>
          <p:spPr bwMode="auto">
            <a:xfrm>
              <a:off x="5638800" y="4343400"/>
              <a:ext cx="685800" cy="165100"/>
            </a:xfrm>
            <a:custGeom>
              <a:avLst/>
              <a:gdLst>
                <a:gd name="T0" fmla="*/ 0 w 432"/>
                <a:gd name="T1" fmla="*/ 262096272 h 104"/>
                <a:gd name="T2" fmla="*/ 483870062 w 432"/>
                <a:gd name="T3" fmla="*/ 20161250 h 104"/>
                <a:gd name="T4" fmla="*/ 1088707589 w 432"/>
                <a:gd name="T5" fmla="*/ 141128758 h 104"/>
                <a:gd name="T6" fmla="*/ 0 60000 65536"/>
                <a:gd name="T7" fmla="*/ 0 60000 65536"/>
                <a:gd name="T8" fmla="*/ 0 60000 65536"/>
                <a:gd name="T9" fmla="*/ 0 w 432"/>
                <a:gd name="T10" fmla="*/ 0 h 104"/>
                <a:gd name="T11" fmla="*/ 432 w 432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04">
                  <a:moveTo>
                    <a:pt x="0" y="104"/>
                  </a:moveTo>
                  <a:cubicBezTo>
                    <a:pt x="60" y="60"/>
                    <a:pt x="120" y="16"/>
                    <a:pt x="192" y="8"/>
                  </a:cubicBezTo>
                  <a:cubicBezTo>
                    <a:pt x="264" y="0"/>
                    <a:pt x="348" y="28"/>
                    <a:pt x="432" y="56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1989138"/>
          <a:ext cx="8712968" cy="2338699"/>
        </p:xfrm>
        <a:graphic>
          <a:graphicData uri="http://schemas.openxmlformats.org/drawingml/2006/table">
            <a:tbl>
              <a:tblPr/>
              <a:tblGrid>
                <a:gridCol w="700149"/>
                <a:gridCol w="944890"/>
                <a:gridCol w="947249"/>
                <a:gridCol w="909570"/>
                <a:gridCol w="890630"/>
                <a:gridCol w="830923"/>
                <a:gridCol w="825261"/>
                <a:gridCol w="859400"/>
                <a:gridCol w="796784"/>
                <a:gridCol w="1008112"/>
              </a:tblGrid>
              <a:tr h="5512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быт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компьютер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спорт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массовая культура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профессии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англ.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рус.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англ.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рус.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англ.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рус.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англ.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рус.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англ.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рус.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mixer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shaker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toaster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jumper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second-hand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миксер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шейкер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тостер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джемпер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секонд-хенд</a:t>
                      </a:r>
                      <a:endParaRPr lang="en-US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printer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browser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scanner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notebook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internet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принтер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браузер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сканер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ноутбук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интернет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diving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bowling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biker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sprinter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match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дайвинг</a:t>
                      </a:r>
                      <a:endParaRPr lang="ru-RU" sz="1200" b="1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боулинг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байкер</a:t>
                      </a:r>
                      <a:endParaRPr lang="ru-RU" sz="1200" b="1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спринтер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матч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remake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image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poster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hit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jazz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ремейк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имидж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постер</a:t>
                      </a:r>
                      <a:endParaRPr lang="ru-RU" sz="1200" b="1" dirty="0" smtClean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хит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джаз</a:t>
                      </a:r>
                      <a:endParaRPr lang="en-US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broker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security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provider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realtor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producer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брокер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секьюрити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продюсер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риелтор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продюсер</a:t>
                      </a:r>
                      <a:endParaRPr lang="ru-RU" sz="1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622300"/>
            <a:ext cx="8240713" cy="1084263"/>
          </a:xfrm>
        </p:spPr>
      </p:pic>
      <p:pic>
        <p:nvPicPr>
          <p:cNvPr id="12332" name="Picture 6" descr="AG00293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508500"/>
            <a:ext cx="169227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15616" y="1412776"/>
          <a:ext cx="6840760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276761" y="328666"/>
            <a:ext cx="6590477" cy="866667"/>
          </a:xfrm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1663700" y="4054475"/>
            <a:ext cx="6596063" cy="2717800"/>
            <a:chOff x="1048" y="2554"/>
            <a:chExt cx="4155" cy="1712"/>
          </a:xfrm>
        </p:grpSpPr>
        <p:pic>
          <p:nvPicPr>
            <p:cNvPr id="13316" name="Прямоугольник 4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48" y="2554"/>
              <a:ext cx="4155" cy="1712"/>
            </a:xfrm>
            <a:prstGeom prst="rect">
              <a:avLst/>
            </a:prstGeom>
            <a:noFill/>
          </p:spPr>
        </p:pic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1066" y="2568"/>
              <a:ext cx="4127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 i="1">
                  <a:solidFill>
                    <a:srgbClr val="222613"/>
                  </a:solidFill>
                  <a:latin typeface="Constantia" pitchFamily="18" charset="0"/>
                </a:rPr>
                <a:t>При переходе слов из другого языка в русский происходят процессы освоения. </a:t>
              </a:r>
              <a:r>
                <a:rPr lang="ru-RU" sz="2400" b="1" i="1" u="sng">
                  <a:solidFill>
                    <a:srgbClr val="222613"/>
                  </a:solidFill>
                  <a:latin typeface="Constantia" pitchFamily="18" charset="0"/>
                </a:rPr>
                <a:t>Слова осваиваются: </a:t>
              </a:r>
            </a:p>
            <a:p>
              <a:pPr lvl="1">
                <a:buFont typeface="Arial" charset="0"/>
                <a:buChar char="•"/>
              </a:pPr>
              <a:r>
                <a:rPr lang="ru-RU" sz="2400" b="1" i="1">
                  <a:solidFill>
                    <a:srgbClr val="222613"/>
                  </a:solidFill>
                  <a:latin typeface="Constantia" pitchFamily="18" charset="0"/>
                </a:rPr>
                <a:t> фонетически</a:t>
              </a:r>
            </a:p>
            <a:p>
              <a:pPr lvl="1">
                <a:buFont typeface="Arial" charset="0"/>
                <a:buChar char="•"/>
              </a:pPr>
              <a:r>
                <a:rPr lang="ru-RU" sz="2400" b="1" i="1">
                  <a:solidFill>
                    <a:srgbClr val="222613"/>
                  </a:solidFill>
                  <a:latin typeface="Constantia" pitchFamily="18" charset="0"/>
                </a:rPr>
                <a:t> графически</a:t>
              </a:r>
            </a:p>
            <a:p>
              <a:pPr lvl="1">
                <a:buFont typeface="Arial" charset="0"/>
                <a:buChar char="•"/>
              </a:pPr>
              <a:r>
                <a:rPr lang="ru-RU" sz="2400" b="1" i="1">
                  <a:solidFill>
                    <a:srgbClr val="222613"/>
                  </a:solidFill>
                  <a:latin typeface="Constantia" pitchFamily="18" charset="0"/>
                </a:rPr>
                <a:t> грамматически </a:t>
              </a:r>
            </a:p>
            <a:p>
              <a:pPr lvl="1">
                <a:buFont typeface="Arial" charset="0"/>
                <a:buChar char="•"/>
              </a:pPr>
              <a:r>
                <a:rPr lang="ru-RU" sz="2400" b="1" i="1">
                  <a:solidFill>
                    <a:srgbClr val="222613"/>
                  </a:solidFill>
                  <a:latin typeface="Constantia" pitchFamily="18" charset="0"/>
                </a:rPr>
                <a:t> лексически</a:t>
              </a:r>
              <a:endParaRPr lang="ru-RU" sz="2400" i="1">
                <a:solidFill>
                  <a:srgbClr val="222613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7376"/>
            <a:ext cx="8229600" cy="1189248"/>
          </a:xfrm>
        </p:spPr>
      </p:pic>
      <p:grpSp>
        <p:nvGrpSpPr>
          <p:cNvPr id="45" name="TextBox 44"/>
          <p:cNvGrpSpPr>
            <a:grpSpLocks/>
          </p:cNvGrpSpPr>
          <p:nvPr/>
        </p:nvGrpSpPr>
        <p:grpSpPr bwMode="auto">
          <a:xfrm>
            <a:off x="512763" y="1463675"/>
            <a:ext cx="8113712" cy="4930775"/>
            <a:chOff x="323" y="922"/>
            <a:chExt cx="5111" cy="3106"/>
          </a:xfrm>
        </p:grpSpPr>
        <p:pic>
          <p:nvPicPr>
            <p:cNvPr id="14339" name="TextBox 4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" y="922"/>
              <a:ext cx="5111" cy="3106"/>
            </a:xfrm>
            <a:prstGeom prst="rect">
              <a:avLst/>
            </a:prstGeom>
            <a:noFill/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340" y="935"/>
              <a:ext cx="5080" cy="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400" b="1">
                <a:solidFill>
                  <a:srgbClr val="222613"/>
                </a:solidFill>
                <a:latin typeface="Constantia" pitchFamily="18" charset="0"/>
              </a:endParaRPr>
            </a:p>
            <a:p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Быт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: микс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ер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ш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е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йк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ер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тост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ер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</a:t>
              </a:r>
              <a:r>
                <a:rPr lang="ru-RU" sz="2400" b="1" u="sng">
                  <a:solidFill>
                    <a:srgbClr val="222613"/>
                  </a:solidFill>
                  <a:latin typeface="Constantia" pitchFamily="18" charset="0"/>
                </a:rPr>
                <a:t>дж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емп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ер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с</a:t>
              </a:r>
              <a:r>
                <a:rPr lang="ru-RU" sz="2400" b="1" u="sng">
                  <a:solidFill>
                    <a:srgbClr val="222613"/>
                  </a:solidFill>
                  <a:latin typeface="Constantia" pitchFamily="18" charset="0"/>
                </a:rPr>
                <a:t>е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конд-х</a:t>
              </a:r>
              <a:r>
                <a:rPr lang="ru-RU" sz="2400" b="1" u="sng">
                  <a:solidFill>
                    <a:srgbClr val="222613"/>
                  </a:solidFill>
                  <a:latin typeface="Constantia" pitchFamily="18" charset="0"/>
                </a:rPr>
                <a:t>е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нд </a:t>
              </a:r>
            </a:p>
            <a:p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 </a:t>
              </a:r>
              <a:b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</a:b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Компьютер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: принт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ер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брауз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ер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скан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ер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ноутбук, Интерн</a:t>
              </a:r>
              <a:r>
                <a:rPr lang="ru-RU" sz="2400" b="1" u="sng">
                  <a:solidFill>
                    <a:srgbClr val="222613"/>
                  </a:solidFill>
                  <a:latin typeface="Constantia" pitchFamily="18" charset="0"/>
                </a:rPr>
                <a:t>е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т </a:t>
              </a:r>
            </a:p>
            <a:p>
              <a:endParaRPr lang="ru-RU" sz="2400">
                <a:solidFill>
                  <a:srgbClr val="222613"/>
                </a:solidFill>
                <a:latin typeface="Constantia" pitchFamily="18" charset="0"/>
              </a:endParaRPr>
            </a:p>
            <a:p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Спорт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: дайв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инг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боул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инг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байк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ер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спринт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ер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ма</a:t>
              </a:r>
              <a:r>
                <a:rPr lang="ru-RU" sz="2400" b="1" u="sng">
                  <a:solidFill>
                    <a:srgbClr val="222613"/>
                  </a:solidFill>
                  <a:latin typeface="Constantia" pitchFamily="18" charset="0"/>
                </a:rPr>
                <a:t>тч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 </a:t>
              </a:r>
            </a:p>
            <a:p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 </a:t>
              </a:r>
              <a:b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</a:b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Массовая культура: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 рем</a:t>
              </a:r>
              <a:r>
                <a:rPr lang="ru-RU" sz="2400" b="1" u="sng">
                  <a:solidFill>
                    <a:srgbClr val="222613"/>
                  </a:solidFill>
                  <a:latin typeface="Constantia" pitchFamily="18" charset="0"/>
                </a:rPr>
                <a:t>е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йк, ими</a:t>
              </a:r>
              <a:r>
                <a:rPr lang="ru-RU" sz="2400" b="1" u="sng">
                  <a:solidFill>
                    <a:srgbClr val="222613"/>
                  </a:solidFill>
                  <a:latin typeface="Constantia" pitchFamily="18" charset="0"/>
                </a:rPr>
                <a:t>дж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пост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ер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хит, </a:t>
              </a:r>
              <a:r>
                <a:rPr lang="ru-RU" sz="2400" b="1" u="sng">
                  <a:solidFill>
                    <a:srgbClr val="222613"/>
                  </a:solidFill>
                  <a:latin typeface="Constantia" pitchFamily="18" charset="0"/>
                </a:rPr>
                <a:t>дж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аз </a:t>
              </a:r>
            </a:p>
            <a:p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 </a:t>
              </a:r>
            </a:p>
            <a:p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Профессии: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 брок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ер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сек</a:t>
              </a:r>
              <a:r>
                <a:rPr lang="ru-RU" sz="2400" b="1" u="sng">
                  <a:solidFill>
                    <a:srgbClr val="222613"/>
                  </a:solidFill>
                  <a:latin typeface="Constantia" pitchFamily="18" charset="0"/>
                </a:rPr>
                <a:t>ь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юрити, провайд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ер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ри</a:t>
              </a:r>
              <a:r>
                <a:rPr lang="ru-RU" sz="2400" b="1" u="sng">
                  <a:solidFill>
                    <a:srgbClr val="222613"/>
                  </a:solidFill>
                  <a:latin typeface="Constantia" pitchFamily="18" charset="0"/>
                </a:rPr>
                <a:t>э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лт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ор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, продюс</a:t>
              </a: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ер</a:t>
              </a:r>
              <a:r>
                <a:rPr lang="ru-RU" sz="2400">
                  <a:solidFill>
                    <a:srgbClr val="222613"/>
                  </a:solidFill>
                  <a:latin typeface="Constantia" pitchFamily="18" charset="0"/>
                </a:rPr>
                <a:t> </a:t>
              </a:r>
            </a:p>
            <a:p>
              <a:endParaRPr lang="ru-RU" sz="2400">
                <a:solidFill>
                  <a:srgbClr val="222613"/>
                </a:solidFill>
                <a:latin typeface="Constantia" pitchFamily="18" charset="0"/>
              </a:endParaRPr>
            </a:p>
          </p:txBody>
        </p:sp>
      </p:grpSp>
      <p:grpSp>
        <p:nvGrpSpPr>
          <p:cNvPr id="14342" name="Group 127"/>
          <p:cNvGrpSpPr>
            <a:grpSpLocks/>
          </p:cNvGrpSpPr>
          <p:nvPr/>
        </p:nvGrpSpPr>
        <p:grpSpPr bwMode="auto">
          <a:xfrm>
            <a:off x="2124075" y="1844675"/>
            <a:ext cx="171450" cy="142875"/>
            <a:chOff x="4155" y="10469"/>
            <a:chExt cx="270" cy="224"/>
          </a:xfrm>
        </p:grpSpPr>
        <p:cxnSp>
          <p:nvCxnSpPr>
            <p:cNvPr id="14389" name="AutoShape 128"/>
            <p:cNvCxnSpPr>
              <a:cxnSpLocks noChangeShapeType="1"/>
            </p:cNvCxnSpPr>
            <p:nvPr/>
          </p:nvCxnSpPr>
          <p:spPr bwMode="auto">
            <a:xfrm flipV="1">
              <a:off x="4155" y="10470"/>
              <a:ext cx="136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90" name="AutoShape 129"/>
            <p:cNvCxnSpPr>
              <a:cxnSpLocks noChangeShapeType="1"/>
            </p:cNvCxnSpPr>
            <p:nvPr/>
          </p:nvCxnSpPr>
          <p:spPr bwMode="auto">
            <a:xfrm>
              <a:off x="4291" y="10469"/>
              <a:ext cx="134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343" name="Group 127"/>
          <p:cNvGrpSpPr>
            <a:grpSpLocks/>
          </p:cNvGrpSpPr>
          <p:nvPr/>
        </p:nvGrpSpPr>
        <p:grpSpPr bwMode="auto">
          <a:xfrm>
            <a:off x="5795963" y="2565400"/>
            <a:ext cx="171450" cy="142875"/>
            <a:chOff x="4155" y="10469"/>
            <a:chExt cx="270" cy="224"/>
          </a:xfrm>
        </p:grpSpPr>
        <p:cxnSp>
          <p:nvCxnSpPr>
            <p:cNvPr id="14387" name="AutoShape 128"/>
            <p:cNvCxnSpPr>
              <a:cxnSpLocks noChangeShapeType="1"/>
            </p:cNvCxnSpPr>
            <p:nvPr/>
          </p:nvCxnSpPr>
          <p:spPr bwMode="auto">
            <a:xfrm flipV="1">
              <a:off x="4155" y="10470"/>
              <a:ext cx="136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88" name="AutoShape 129"/>
            <p:cNvCxnSpPr>
              <a:cxnSpLocks noChangeShapeType="1"/>
            </p:cNvCxnSpPr>
            <p:nvPr/>
          </p:nvCxnSpPr>
          <p:spPr bwMode="auto">
            <a:xfrm>
              <a:off x="4291" y="10469"/>
              <a:ext cx="134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344" name="Group 127"/>
          <p:cNvGrpSpPr>
            <a:grpSpLocks/>
          </p:cNvGrpSpPr>
          <p:nvPr/>
        </p:nvGrpSpPr>
        <p:grpSpPr bwMode="auto">
          <a:xfrm>
            <a:off x="4687888" y="2565400"/>
            <a:ext cx="171450" cy="142875"/>
            <a:chOff x="4155" y="10469"/>
            <a:chExt cx="270" cy="224"/>
          </a:xfrm>
        </p:grpSpPr>
        <p:cxnSp>
          <p:nvCxnSpPr>
            <p:cNvPr id="14385" name="AutoShape 128"/>
            <p:cNvCxnSpPr>
              <a:cxnSpLocks noChangeShapeType="1"/>
            </p:cNvCxnSpPr>
            <p:nvPr/>
          </p:nvCxnSpPr>
          <p:spPr bwMode="auto">
            <a:xfrm flipV="1">
              <a:off x="4155" y="10470"/>
              <a:ext cx="136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86" name="AutoShape 129"/>
            <p:cNvCxnSpPr>
              <a:cxnSpLocks noChangeShapeType="1"/>
            </p:cNvCxnSpPr>
            <p:nvPr/>
          </p:nvCxnSpPr>
          <p:spPr bwMode="auto">
            <a:xfrm>
              <a:off x="4291" y="10469"/>
              <a:ext cx="134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345" name="Group 127"/>
          <p:cNvGrpSpPr>
            <a:grpSpLocks/>
          </p:cNvGrpSpPr>
          <p:nvPr/>
        </p:nvGrpSpPr>
        <p:grpSpPr bwMode="auto">
          <a:xfrm>
            <a:off x="3419475" y="2565400"/>
            <a:ext cx="171450" cy="142875"/>
            <a:chOff x="4155" y="10469"/>
            <a:chExt cx="270" cy="224"/>
          </a:xfrm>
        </p:grpSpPr>
        <p:cxnSp>
          <p:nvCxnSpPr>
            <p:cNvPr id="14383" name="AutoShape 128"/>
            <p:cNvCxnSpPr>
              <a:cxnSpLocks noChangeShapeType="1"/>
            </p:cNvCxnSpPr>
            <p:nvPr/>
          </p:nvCxnSpPr>
          <p:spPr bwMode="auto">
            <a:xfrm flipV="1">
              <a:off x="4155" y="10470"/>
              <a:ext cx="136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84" name="AutoShape 129"/>
            <p:cNvCxnSpPr>
              <a:cxnSpLocks noChangeShapeType="1"/>
            </p:cNvCxnSpPr>
            <p:nvPr/>
          </p:nvCxnSpPr>
          <p:spPr bwMode="auto">
            <a:xfrm>
              <a:off x="4291" y="10469"/>
              <a:ext cx="134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346" name="Group 127"/>
          <p:cNvGrpSpPr>
            <a:grpSpLocks/>
          </p:cNvGrpSpPr>
          <p:nvPr/>
        </p:nvGrpSpPr>
        <p:grpSpPr bwMode="auto">
          <a:xfrm>
            <a:off x="5940425" y="1844675"/>
            <a:ext cx="171450" cy="142875"/>
            <a:chOff x="4155" y="10469"/>
            <a:chExt cx="270" cy="224"/>
          </a:xfrm>
        </p:grpSpPr>
        <p:cxnSp>
          <p:nvCxnSpPr>
            <p:cNvPr id="14381" name="AutoShape 128"/>
            <p:cNvCxnSpPr>
              <a:cxnSpLocks noChangeShapeType="1"/>
            </p:cNvCxnSpPr>
            <p:nvPr/>
          </p:nvCxnSpPr>
          <p:spPr bwMode="auto">
            <a:xfrm flipV="1">
              <a:off x="4155" y="10470"/>
              <a:ext cx="136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82" name="AutoShape 129"/>
            <p:cNvCxnSpPr>
              <a:cxnSpLocks noChangeShapeType="1"/>
            </p:cNvCxnSpPr>
            <p:nvPr/>
          </p:nvCxnSpPr>
          <p:spPr bwMode="auto">
            <a:xfrm>
              <a:off x="4291" y="10469"/>
              <a:ext cx="134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347" name="Group 127"/>
          <p:cNvGrpSpPr>
            <a:grpSpLocks/>
          </p:cNvGrpSpPr>
          <p:nvPr/>
        </p:nvGrpSpPr>
        <p:grpSpPr bwMode="auto">
          <a:xfrm>
            <a:off x="4471988" y="1844675"/>
            <a:ext cx="171450" cy="142875"/>
            <a:chOff x="4155" y="10469"/>
            <a:chExt cx="270" cy="224"/>
          </a:xfrm>
        </p:grpSpPr>
        <p:cxnSp>
          <p:nvCxnSpPr>
            <p:cNvPr id="14379" name="AutoShape 128"/>
            <p:cNvCxnSpPr>
              <a:cxnSpLocks noChangeShapeType="1"/>
            </p:cNvCxnSpPr>
            <p:nvPr/>
          </p:nvCxnSpPr>
          <p:spPr bwMode="auto">
            <a:xfrm flipV="1">
              <a:off x="4155" y="10470"/>
              <a:ext cx="136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80" name="AutoShape 129"/>
            <p:cNvCxnSpPr>
              <a:cxnSpLocks noChangeShapeType="1"/>
            </p:cNvCxnSpPr>
            <p:nvPr/>
          </p:nvCxnSpPr>
          <p:spPr bwMode="auto">
            <a:xfrm>
              <a:off x="4291" y="10469"/>
              <a:ext cx="134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348" name="Group 127"/>
          <p:cNvGrpSpPr>
            <a:grpSpLocks/>
          </p:cNvGrpSpPr>
          <p:nvPr/>
        </p:nvGrpSpPr>
        <p:grpSpPr bwMode="auto">
          <a:xfrm>
            <a:off x="3348038" y="1844675"/>
            <a:ext cx="171450" cy="142875"/>
            <a:chOff x="4155" y="10469"/>
            <a:chExt cx="270" cy="224"/>
          </a:xfrm>
        </p:grpSpPr>
        <p:cxnSp>
          <p:nvCxnSpPr>
            <p:cNvPr id="14377" name="AutoShape 128"/>
            <p:cNvCxnSpPr>
              <a:cxnSpLocks noChangeShapeType="1"/>
            </p:cNvCxnSpPr>
            <p:nvPr/>
          </p:nvCxnSpPr>
          <p:spPr bwMode="auto">
            <a:xfrm flipV="1">
              <a:off x="4155" y="10470"/>
              <a:ext cx="136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78" name="AutoShape 129"/>
            <p:cNvCxnSpPr>
              <a:cxnSpLocks noChangeShapeType="1"/>
            </p:cNvCxnSpPr>
            <p:nvPr/>
          </p:nvCxnSpPr>
          <p:spPr bwMode="auto">
            <a:xfrm>
              <a:off x="4291" y="10469"/>
              <a:ext cx="134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349" name="Group 127"/>
          <p:cNvGrpSpPr>
            <a:grpSpLocks/>
          </p:cNvGrpSpPr>
          <p:nvPr/>
        </p:nvGrpSpPr>
        <p:grpSpPr bwMode="auto">
          <a:xfrm>
            <a:off x="6632575" y="4438650"/>
            <a:ext cx="171450" cy="142875"/>
            <a:chOff x="4155" y="10469"/>
            <a:chExt cx="270" cy="224"/>
          </a:xfrm>
        </p:grpSpPr>
        <p:cxnSp>
          <p:nvCxnSpPr>
            <p:cNvPr id="14375" name="AutoShape 128"/>
            <p:cNvCxnSpPr>
              <a:cxnSpLocks noChangeShapeType="1"/>
            </p:cNvCxnSpPr>
            <p:nvPr/>
          </p:nvCxnSpPr>
          <p:spPr bwMode="auto">
            <a:xfrm flipV="1">
              <a:off x="4155" y="10470"/>
              <a:ext cx="136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76" name="AutoShape 129"/>
            <p:cNvCxnSpPr>
              <a:cxnSpLocks noChangeShapeType="1"/>
            </p:cNvCxnSpPr>
            <p:nvPr/>
          </p:nvCxnSpPr>
          <p:spPr bwMode="auto">
            <a:xfrm>
              <a:off x="4291" y="10469"/>
              <a:ext cx="134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350" name="Group 127"/>
          <p:cNvGrpSpPr>
            <a:grpSpLocks/>
          </p:cNvGrpSpPr>
          <p:nvPr/>
        </p:nvGrpSpPr>
        <p:grpSpPr bwMode="auto">
          <a:xfrm>
            <a:off x="5076825" y="3644900"/>
            <a:ext cx="171450" cy="142875"/>
            <a:chOff x="4155" y="10469"/>
            <a:chExt cx="270" cy="224"/>
          </a:xfrm>
        </p:grpSpPr>
        <p:cxnSp>
          <p:nvCxnSpPr>
            <p:cNvPr id="14373" name="AutoShape 128"/>
            <p:cNvCxnSpPr>
              <a:cxnSpLocks noChangeShapeType="1"/>
            </p:cNvCxnSpPr>
            <p:nvPr/>
          </p:nvCxnSpPr>
          <p:spPr bwMode="auto">
            <a:xfrm flipV="1">
              <a:off x="4155" y="10470"/>
              <a:ext cx="136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74" name="AutoShape 129"/>
            <p:cNvCxnSpPr>
              <a:cxnSpLocks noChangeShapeType="1"/>
            </p:cNvCxnSpPr>
            <p:nvPr/>
          </p:nvCxnSpPr>
          <p:spPr bwMode="auto">
            <a:xfrm>
              <a:off x="4291" y="10469"/>
              <a:ext cx="134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351" name="Group 127"/>
          <p:cNvGrpSpPr>
            <a:grpSpLocks/>
          </p:cNvGrpSpPr>
          <p:nvPr/>
        </p:nvGrpSpPr>
        <p:grpSpPr bwMode="auto">
          <a:xfrm>
            <a:off x="6588125" y="3644900"/>
            <a:ext cx="171450" cy="142875"/>
            <a:chOff x="4155" y="10469"/>
            <a:chExt cx="270" cy="224"/>
          </a:xfrm>
        </p:grpSpPr>
        <p:cxnSp>
          <p:nvCxnSpPr>
            <p:cNvPr id="14371" name="AutoShape 128"/>
            <p:cNvCxnSpPr>
              <a:cxnSpLocks noChangeShapeType="1"/>
            </p:cNvCxnSpPr>
            <p:nvPr/>
          </p:nvCxnSpPr>
          <p:spPr bwMode="auto">
            <a:xfrm flipV="1">
              <a:off x="4155" y="10470"/>
              <a:ext cx="136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72" name="AutoShape 129"/>
            <p:cNvCxnSpPr>
              <a:cxnSpLocks noChangeShapeType="1"/>
            </p:cNvCxnSpPr>
            <p:nvPr/>
          </p:nvCxnSpPr>
          <p:spPr bwMode="auto">
            <a:xfrm>
              <a:off x="4291" y="10469"/>
              <a:ext cx="134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352" name="Group 127"/>
          <p:cNvGrpSpPr>
            <a:grpSpLocks/>
          </p:cNvGrpSpPr>
          <p:nvPr/>
        </p:nvGrpSpPr>
        <p:grpSpPr bwMode="auto">
          <a:xfrm>
            <a:off x="3203575" y="5157788"/>
            <a:ext cx="171450" cy="142875"/>
            <a:chOff x="4155" y="10469"/>
            <a:chExt cx="270" cy="224"/>
          </a:xfrm>
        </p:grpSpPr>
        <p:cxnSp>
          <p:nvCxnSpPr>
            <p:cNvPr id="14369" name="AutoShape 128"/>
            <p:cNvCxnSpPr>
              <a:cxnSpLocks noChangeShapeType="1"/>
            </p:cNvCxnSpPr>
            <p:nvPr/>
          </p:nvCxnSpPr>
          <p:spPr bwMode="auto">
            <a:xfrm flipV="1">
              <a:off x="4155" y="10470"/>
              <a:ext cx="136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70" name="AutoShape 129"/>
            <p:cNvCxnSpPr>
              <a:cxnSpLocks noChangeShapeType="1"/>
            </p:cNvCxnSpPr>
            <p:nvPr/>
          </p:nvCxnSpPr>
          <p:spPr bwMode="auto">
            <a:xfrm>
              <a:off x="4291" y="10469"/>
              <a:ext cx="134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353" name="Group 127"/>
          <p:cNvGrpSpPr>
            <a:grpSpLocks/>
          </p:cNvGrpSpPr>
          <p:nvPr/>
        </p:nvGrpSpPr>
        <p:grpSpPr bwMode="auto">
          <a:xfrm>
            <a:off x="6516688" y="5157788"/>
            <a:ext cx="171450" cy="142875"/>
            <a:chOff x="4155" y="10469"/>
            <a:chExt cx="270" cy="224"/>
          </a:xfrm>
        </p:grpSpPr>
        <p:cxnSp>
          <p:nvCxnSpPr>
            <p:cNvPr id="14367" name="AutoShape 128"/>
            <p:cNvCxnSpPr>
              <a:cxnSpLocks noChangeShapeType="1"/>
            </p:cNvCxnSpPr>
            <p:nvPr/>
          </p:nvCxnSpPr>
          <p:spPr bwMode="auto">
            <a:xfrm flipV="1">
              <a:off x="4155" y="10470"/>
              <a:ext cx="136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68" name="AutoShape 129"/>
            <p:cNvCxnSpPr>
              <a:cxnSpLocks noChangeShapeType="1"/>
            </p:cNvCxnSpPr>
            <p:nvPr/>
          </p:nvCxnSpPr>
          <p:spPr bwMode="auto">
            <a:xfrm>
              <a:off x="4291" y="10469"/>
              <a:ext cx="134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354" name="Group 127"/>
          <p:cNvGrpSpPr>
            <a:grpSpLocks/>
          </p:cNvGrpSpPr>
          <p:nvPr/>
        </p:nvGrpSpPr>
        <p:grpSpPr bwMode="auto">
          <a:xfrm>
            <a:off x="7885113" y="5157788"/>
            <a:ext cx="171450" cy="142875"/>
            <a:chOff x="4155" y="10469"/>
            <a:chExt cx="270" cy="224"/>
          </a:xfrm>
        </p:grpSpPr>
        <p:cxnSp>
          <p:nvCxnSpPr>
            <p:cNvPr id="14365" name="AutoShape 128"/>
            <p:cNvCxnSpPr>
              <a:cxnSpLocks noChangeShapeType="1"/>
            </p:cNvCxnSpPr>
            <p:nvPr/>
          </p:nvCxnSpPr>
          <p:spPr bwMode="auto">
            <a:xfrm flipV="1">
              <a:off x="4155" y="10470"/>
              <a:ext cx="136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66" name="AutoShape 129"/>
            <p:cNvCxnSpPr>
              <a:cxnSpLocks noChangeShapeType="1"/>
            </p:cNvCxnSpPr>
            <p:nvPr/>
          </p:nvCxnSpPr>
          <p:spPr bwMode="auto">
            <a:xfrm>
              <a:off x="4291" y="10469"/>
              <a:ext cx="134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355" name="Group 127"/>
          <p:cNvGrpSpPr>
            <a:grpSpLocks/>
          </p:cNvGrpSpPr>
          <p:nvPr/>
        </p:nvGrpSpPr>
        <p:grpSpPr bwMode="auto">
          <a:xfrm>
            <a:off x="1763713" y="5516563"/>
            <a:ext cx="171450" cy="142875"/>
            <a:chOff x="4155" y="10469"/>
            <a:chExt cx="270" cy="224"/>
          </a:xfrm>
        </p:grpSpPr>
        <p:cxnSp>
          <p:nvCxnSpPr>
            <p:cNvPr id="14363" name="AutoShape 128"/>
            <p:cNvCxnSpPr>
              <a:cxnSpLocks noChangeShapeType="1"/>
            </p:cNvCxnSpPr>
            <p:nvPr/>
          </p:nvCxnSpPr>
          <p:spPr bwMode="auto">
            <a:xfrm flipV="1">
              <a:off x="4155" y="10470"/>
              <a:ext cx="136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64" name="AutoShape 129"/>
            <p:cNvCxnSpPr>
              <a:cxnSpLocks noChangeShapeType="1"/>
            </p:cNvCxnSpPr>
            <p:nvPr/>
          </p:nvCxnSpPr>
          <p:spPr bwMode="auto">
            <a:xfrm>
              <a:off x="4291" y="10469"/>
              <a:ext cx="134" cy="22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356" name="Группа 175"/>
          <p:cNvGrpSpPr>
            <a:grpSpLocks/>
          </p:cNvGrpSpPr>
          <p:nvPr/>
        </p:nvGrpSpPr>
        <p:grpSpPr bwMode="auto">
          <a:xfrm>
            <a:off x="3635375" y="3573463"/>
            <a:ext cx="431800" cy="215900"/>
            <a:chOff x="3635896" y="3573016"/>
            <a:chExt cx="432048" cy="216024"/>
          </a:xfrm>
        </p:grpSpPr>
        <p:cxnSp>
          <p:nvCxnSpPr>
            <p:cNvPr id="173" name="Прямая соединительная линия 172"/>
            <p:cNvCxnSpPr/>
            <p:nvPr/>
          </p:nvCxnSpPr>
          <p:spPr>
            <a:xfrm rot="5400000" flipH="1" flipV="1">
              <a:off x="3635896" y="3573016"/>
              <a:ext cx="216024" cy="21602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 rot="16200000" flipH="1">
              <a:off x="3851920" y="3573016"/>
              <a:ext cx="216024" cy="21602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57" name="Группа 176"/>
          <p:cNvGrpSpPr>
            <a:grpSpLocks/>
          </p:cNvGrpSpPr>
          <p:nvPr/>
        </p:nvGrpSpPr>
        <p:grpSpPr bwMode="auto">
          <a:xfrm>
            <a:off x="2339975" y="3573463"/>
            <a:ext cx="431800" cy="215900"/>
            <a:chOff x="3635896" y="3573016"/>
            <a:chExt cx="432048" cy="216024"/>
          </a:xfrm>
        </p:grpSpPr>
        <p:cxnSp>
          <p:nvCxnSpPr>
            <p:cNvPr id="178" name="Прямая соединительная линия 177"/>
            <p:cNvCxnSpPr/>
            <p:nvPr/>
          </p:nvCxnSpPr>
          <p:spPr>
            <a:xfrm rot="5400000" flipH="1" flipV="1">
              <a:off x="3635896" y="3573016"/>
              <a:ext cx="216024" cy="21602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/>
            <p:nvPr/>
          </p:nvCxnSpPr>
          <p:spPr>
            <a:xfrm rot="16200000" flipH="1">
              <a:off x="3851920" y="3573016"/>
              <a:ext cx="216024" cy="21602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58" name="Picture 5" descr="книга,закладка,руч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2479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949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2">
                    <a:lumMod val="75000"/>
                  </a:schemeClr>
                </a:solidFill>
              </a:rPr>
              <a:t>Признаки заимствованных слов</a:t>
            </a:r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7" name="TextBox 6"/>
          <p:cNvGrpSpPr>
            <a:grpSpLocks/>
          </p:cNvGrpSpPr>
          <p:nvPr/>
        </p:nvGrpSpPr>
        <p:grpSpPr bwMode="auto">
          <a:xfrm>
            <a:off x="877888" y="1390650"/>
            <a:ext cx="7315200" cy="4565650"/>
            <a:chOff x="553" y="876"/>
            <a:chExt cx="4608" cy="2876"/>
          </a:xfrm>
        </p:grpSpPr>
        <p:pic>
          <p:nvPicPr>
            <p:cNvPr id="15363" name="TextBox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3" y="876"/>
              <a:ext cx="4608" cy="2876"/>
            </a:xfrm>
            <a:prstGeom prst="rect">
              <a:avLst/>
            </a:prstGeom>
            <a:noFill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567" y="890"/>
              <a:ext cx="4581" cy="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 Конечные сочетания ИНГ, МЕН, ЕР </a:t>
              </a:r>
            </a:p>
            <a:p>
              <a:r>
                <a:rPr lang="ru-RU" sz="2400" b="1" i="1">
                  <a:solidFill>
                    <a:srgbClr val="222613"/>
                  </a:solidFill>
                  <a:latin typeface="Constantia" pitchFamily="18" charset="0"/>
                </a:rPr>
                <a:t>(митинг, брифинг, супермен, таймер)</a:t>
              </a:r>
            </a:p>
            <a:p>
              <a:endParaRPr lang="ru-RU" sz="2400" b="1" i="1">
                <a:solidFill>
                  <a:srgbClr val="222613"/>
                </a:solidFill>
                <a:latin typeface="Constantia" pitchFamily="18" charset="0"/>
              </a:endParaRPr>
            </a:p>
            <a:p>
              <a:pPr>
                <a:buFont typeface="Wingdings" pitchFamily="2" charset="2"/>
                <a:buChar char="ü"/>
              </a:pP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 Наличие сочетаний ТЧ, ДЖ </a:t>
              </a:r>
            </a:p>
            <a:p>
              <a:r>
                <a:rPr lang="ru-RU" sz="2400" b="1" i="1">
                  <a:solidFill>
                    <a:srgbClr val="222613"/>
                  </a:solidFill>
                  <a:latin typeface="Constantia" pitchFamily="18" charset="0"/>
                </a:rPr>
                <a:t>(джемпер, джаз, джем)</a:t>
              </a:r>
            </a:p>
            <a:p>
              <a:endParaRPr lang="ru-RU" sz="2400" b="1">
                <a:solidFill>
                  <a:srgbClr val="222613"/>
                </a:solidFill>
                <a:latin typeface="Constantia" pitchFamily="18" charset="0"/>
              </a:endParaRPr>
            </a:p>
            <a:p>
              <a:pPr>
                <a:buFont typeface="Wingdings" pitchFamily="2" charset="2"/>
                <a:buChar char="ü"/>
              </a:pP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 Разделительный мягкий знак </a:t>
              </a:r>
              <a:r>
                <a:rPr lang="ru-RU" sz="2400" b="1" i="1">
                  <a:solidFill>
                    <a:srgbClr val="222613"/>
                  </a:solidFill>
                  <a:latin typeface="Constantia" pitchFamily="18" charset="0"/>
                </a:rPr>
                <a:t>(секьюрити)</a:t>
              </a:r>
            </a:p>
            <a:p>
              <a:endParaRPr lang="ru-RU" sz="2400" b="1" i="1">
                <a:solidFill>
                  <a:srgbClr val="222613"/>
                </a:solidFill>
                <a:latin typeface="Constantia" pitchFamily="18" charset="0"/>
              </a:endParaRPr>
            </a:p>
            <a:p>
              <a:pPr>
                <a:buFont typeface="Wingdings" pitchFamily="2" charset="2"/>
                <a:buChar char="ü"/>
              </a:pP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 Буквы Э/Е </a:t>
              </a:r>
              <a:r>
                <a:rPr lang="ru-RU" sz="2400" b="1" i="1">
                  <a:solidFill>
                    <a:srgbClr val="222613"/>
                  </a:solidFill>
                  <a:latin typeface="Constantia" pitchFamily="18" charset="0"/>
                </a:rPr>
                <a:t>(риелтор, постер)</a:t>
              </a:r>
            </a:p>
            <a:p>
              <a:endParaRPr lang="ru-RU" sz="2400" b="1" i="1">
                <a:solidFill>
                  <a:srgbClr val="222613"/>
                </a:solidFill>
                <a:latin typeface="Constantia" pitchFamily="18" charset="0"/>
              </a:endParaRPr>
            </a:p>
            <a:p>
              <a:pPr>
                <a:buFont typeface="Wingdings" pitchFamily="2" charset="2"/>
                <a:buChar char="ü"/>
              </a:pPr>
              <a:r>
                <a:rPr lang="ru-RU" sz="2400" b="1">
                  <a:solidFill>
                    <a:srgbClr val="222613"/>
                  </a:solidFill>
                  <a:latin typeface="Constantia" pitchFamily="18" charset="0"/>
                </a:rPr>
                <a:t> Непроверяемые гласные и согласные – </a:t>
              </a:r>
              <a:r>
                <a:rPr lang="ru-RU" sz="2400" b="1" i="1">
                  <a:solidFill>
                    <a:srgbClr val="222613"/>
                  </a:solidFill>
                  <a:latin typeface="Constantia" pitchFamily="18" charset="0"/>
                </a:rPr>
                <a:t>(провайдер, секонд-хенд)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2">
      <a:dk1>
        <a:srgbClr val="000000"/>
      </a:dk1>
      <a:lt1>
        <a:sysClr val="window" lastClr="FFFFFF"/>
      </a:lt1>
      <a:dk2>
        <a:srgbClr val="42D2D2"/>
      </a:dk2>
      <a:lt2>
        <a:srgbClr val="BBF0EF"/>
      </a:lt2>
      <a:accent1>
        <a:srgbClr val="D0F1FE"/>
      </a:accent1>
      <a:accent2>
        <a:srgbClr val="A2E3FE"/>
      </a:accent2>
      <a:accent3>
        <a:srgbClr val="73D6FD"/>
      </a:accent3>
      <a:accent4>
        <a:srgbClr val="0192CD"/>
      </a:accent4>
      <a:accent5>
        <a:srgbClr val="016188"/>
      </a:accent5>
      <a:accent6>
        <a:srgbClr val="D0F1FE"/>
      </a:accent6>
      <a:hlink>
        <a:srgbClr val="A2E3FE"/>
      </a:hlink>
      <a:folHlink>
        <a:srgbClr val="73D6FD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495</TotalTime>
  <Words>539</Words>
  <Application>Microsoft Office PowerPoint</Application>
  <PresentationFormat>Экран (4:3)</PresentationFormat>
  <Paragraphs>157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Comic Sans MS</vt:lpstr>
      <vt:lpstr>Constantia</vt:lpstr>
      <vt:lpstr>Courier New</vt:lpstr>
      <vt:lpstr>Monotype Corsiva</vt:lpstr>
      <vt:lpstr>Times New Roman</vt:lpstr>
      <vt:lpstr>Wingdings</vt:lpstr>
      <vt:lpstr>Wingdings 2</vt:lpstr>
      <vt:lpstr>Бумажная</vt:lpstr>
      <vt:lpstr> Заимствования в русском языке из английского языка</vt:lpstr>
      <vt:lpstr>Презентация PowerPoint</vt:lpstr>
      <vt:lpstr>Презентация PowerPoint</vt:lpstr>
      <vt:lpstr>Презентация PowerPoint</vt:lpstr>
      <vt:lpstr>Из  каких  языков  приходят  новые  слова?</vt:lpstr>
      <vt:lpstr>Презентация PowerPoint</vt:lpstr>
      <vt:lpstr>Презентация PowerPoint</vt:lpstr>
      <vt:lpstr>Презентация PowerPoint</vt:lpstr>
      <vt:lpstr>Признаки заимствованных слов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Mother</cp:lastModifiedBy>
  <cp:revision>55</cp:revision>
  <dcterms:created xsi:type="dcterms:W3CDTF">2011-01-24T23:57:07Z</dcterms:created>
  <dcterms:modified xsi:type="dcterms:W3CDTF">2023-03-27T18:21:56Z</dcterms:modified>
</cp:coreProperties>
</file>