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62" r:id="rId5"/>
    <p:sldId id="258" r:id="rId6"/>
    <p:sldId id="261" r:id="rId7"/>
    <p:sldId id="271" r:id="rId8"/>
    <p:sldId id="267" r:id="rId9"/>
    <p:sldId id="260" r:id="rId10"/>
    <p:sldId id="268" r:id="rId11"/>
    <p:sldId id="269" r:id="rId12"/>
    <p:sldId id="264" r:id="rId13"/>
    <p:sldId id="273" r:id="rId14"/>
    <p:sldId id="266" r:id="rId15"/>
    <p:sldId id="265" r:id="rId16"/>
    <p:sldId id="270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video/preview/16447392018880783917" TargetMode="External"/><Relationship Id="rId2" Type="http://schemas.openxmlformats.org/officeDocument/2006/relationships/hyperlink" Target="https://yandex.ru/images/search?pos=9&amp;img_url=http://beolin.club/uploads/posts/2022-07/1656718748_58-beolin-club-p-buratino-risunki-dlya-detei-krasivo-61.png&amp;text=%D0%B1%D1%83%D1%80%D0%B0%D1%82%D0%B8%D0%BD%D0%BE%20%D0%BA%D0%B0%D1%80%D1%82%D0%B8%D0%BD%D0%BA%D0%B0%20%D0%B4%D0%BB%D1%8F%20%D0%B4%D0%B5%D1%82%D0%B5%D0%B9&amp;lr=1091&amp;rpt=simage&amp;source=serp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hyperlink" Target="https://nsportal.ru/detskii-sad/vospitatelnaya-rabota/2021/08/21/refleksivnye-tehniki-v-dou-kartoteka-refleksivnyh?ysclid=lfga0duuit709847451" TargetMode="External"/><Relationship Id="rId4" Type="http://schemas.openxmlformats.org/officeDocument/2006/relationships/hyperlink" Target="https://nsportal.ru/detskii-sad/osnovy-finansovoy-gramotnosti/2022/05/03/kartateka-fizminutki-po-finansovoy-gramotnosti?ysclid=lfga344ivt327122846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75656" y="1772816"/>
            <a:ext cx="6400800" cy="2112640"/>
          </a:xfrm>
        </p:spPr>
        <p:txBody>
          <a:bodyPr>
            <a:normAutofit fontScale="70000" lnSpcReduction="20000"/>
          </a:bodyPr>
          <a:lstStyle/>
          <a:p>
            <a:pPr defTabSz="1028700"/>
            <a:r>
              <a:rPr lang="ru-RU" b="1" dirty="0">
                <a:solidFill>
                  <a:schemeClr val="tx2"/>
                </a:solidFill>
                <a:cs typeface="Times New Roman" panose="02020603050405020304" pitchFamily="18" charset="0"/>
              </a:rPr>
              <a:t>«Знакомство с банком и банкоматом»</a:t>
            </a:r>
          </a:p>
          <a:p>
            <a:pPr defTabSz="1028700"/>
            <a:r>
              <a:rPr lang="ru-RU" b="1" dirty="0">
                <a:solidFill>
                  <a:schemeClr val="tx2"/>
                </a:solidFill>
                <a:cs typeface="Times New Roman" panose="02020603050405020304" pitchFamily="18" charset="0"/>
              </a:rPr>
              <a:t>(организованная образовательная деятельность</a:t>
            </a:r>
          </a:p>
          <a:p>
            <a:pPr defTabSz="1028700"/>
            <a:r>
              <a:rPr lang="ru-RU" b="1" dirty="0">
                <a:solidFill>
                  <a:schemeClr val="tx2"/>
                </a:solidFill>
                <a:cs typeface="Times New Roman" panose="02020603050405020304" pitchFamily="18" charset="0"/>
              </a:rPr>
              <a:t> по формированию финансовой грамотности</a:t>
            </a:r>
          </a:p>
          <a:p>
            <a:pPr defTabSz="1028700"/>
            <a:r>
              <a:rPr lang="ru-RU" b="1" dirty="0">
                <a:solidFill>
                  <a:schemeClr val="tx2"/>
                </a:solidFill>
                <a:cs typeface="Times New Roman" panose="02020603050405020304" pitchFamily="18" charset="0"/>
              </a:rPr>
              <a:t> в старшей группе) 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979712" y="692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576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43608" y="4725144"/>
            <a:ext cx="4720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tx2"/>
                </a:solidFill>
                <a:cs typeface="Times New Roman" panose="02020603050405020304" pitchFamily="18" charset="0"/>
              </a:rPr>
              <a:t>Манина Юлия Николаевна, воспитатель </a:t>
            </a:r>
          </a:p>
          <a:p>
            <a:r>
              <a:rPr lang="ru-RU" b="1" dirty="0">
                <a:solidFill>
                  <a:schemeClr val="tx2"/>
                </a:solidFill>
                <a:cs typeface="Times New Roman" panose="02020603050405020304" pitchFamily="18" charset="0"/>
              </a:rPr>
              <a:t>МАДОУ ДС №68 «Ромашка», Нижневартовск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286500"/>
            <a:ext cx="8460432" cy="5715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788024" y="638132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2023</a:t>
            </a:r>
          </a:p>
        </p:txBody>
      </p:sp>
      <p:pic>
        <p:nvPicPr>
          <p:cNvPr id="15" name="Рисунок 14" descr="maxresdefault.jpg"/>
          <p:cNvPicPr>
            <a:picLocks noChangeAspect="1"/>
          </p:cNvPicPr>
          <p:nvPr/>
        </p:nvPicPr>
        <p:blipFill>
          <a:blip r:embed="rId4" cstate="print"/>
          <a:srcRect l="2145" t="37400" r="3491"/>
          <a:stretch>
            <a:fillRect/>
          </a:stretch>
        </p:blipFill>
        <p:spPr>
          <a:xfrm>
            <a:off x="5778854" y="4149080"/>
            <a:ext cx="3041618" cy="172819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Основной этап: знакомство с банкоматом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2856"/>
            <a:ext cx="4690864" cy="4725144"/>
          </a:xfrm>
        </p:spPr>
        <p:txBody>
          <a:bodyPr>
            <a:normAutofit fontScale="40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ru-RU" sz="3500" dirty="0">
                <a:solidFill>
                  <a:schemeClr val="tx2"/>
                </a:solidFill>
              </a:rPr>
              <a:t>Воспитатель: «Да правильно, эти машины называются банкоматы. </a:t>
            </a:r>
          </a:p>
          <a:p>
            <a:pPr algn="just">
              <a:lnSpc>
                <a:spcPct val="120000"/>
              </a:lnSpc>
            </a:pPr>
            <a:r>
              <a:rPr lang="ru-RU" sz="3500" dirty="0">
                <a:solidFill>
                  <a:schemeClr val="tx2"/>
                </a:solidFill>
              </a:rPr>
              <a:t>С помощью вот такой банковской карточки в банкомате можно взять свои деньги. На каждой карточке есть свой пароль и свой код. И другой человек уже не сможет снять с твоего счета деньги. А еще такие банкоматы стоят в некоторых больших магазинах, на почте, в больнице – там, где людям удобно снимать деньги. </a:t>
            </a:r>
          </a:p>
          <a:p>
            <a:pPr algn="just">
              <a:lnSpc>
                <a:spcPct val="120000"/>
              </a:lnSpc>
            </a:pPr>
            <a:r>
              <a:rPr lang="ru-RU" sz="3500" dirty="0">
                <a:solidFill>
                  <a:schemeClr val="tx2"/>
                </a:solidFill>
              </a:rPr>
              <a:t>Посмотрите, как с помощью банковской карточки можно снять деньги со своего счета. (Показать детям, как снимаются с карточки деньги). Я подхожу к банкомату, вставляю карточку в специальное отверстие, набираю пароль карты, набираю сумму и получаю деньги. А еще можно через банкомат оплачивать покупки в магазине, оплачивать телефон и многое другое. Теперь давайте зайдем в само здание банка.»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576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9592" y="1124744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chemeClr val="tx2"/>
                </a:solidFill>
              </a:rPr>
              <a:t>Наблюдаем с детьми, как люди подходят к банкоматам и снимают деньги. Дети приходят к выводу, что они нужны для того, чтобы снимать деньги.</a:t>
            </a:r>
          </a:p>
        </p:txBody>
      </p:sp>
      <p:pic>
        <p:nvPicPr>
          <p:cNvPr id="7" name="Рисунок 6" descr="image-23-03-23-09-44-5.jpeg"/>
          <p:cNvPicPr>
            <a:picLocks noChangeAspect="1"/>
          </p:cNvPicPr>
          <p:nvPr/>
        </p:nvPicPr>
        <p:blipFill>
          <a:blip r:embed="rId3" cstate="print"/>
          <a:srcRect r="4326"/>
          <a:stretch>
            <a:fillRect/>
          </a:stretch>
        </p:blipFill>
        <p:spPr>
          <a:xfrm>
            <a:off x="5364088" y="2403853"/>
            <a:ext cx="3384376" cy="26530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Основной этап: знакомство с профессиями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556793"/>
            <a:ext cx="8147248" cy="2592288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ru-RU" dirty="0">
                <a:solidFill>
                  <a:schemeClr val="tx2"/>
                </a:solidFill>
              </a:rPr>
              <a:t>«</a:t>
            </a:r>
            <a:r>
              <a:rPr lang="ru-RU" b="1" dirty="0">
                <a:solidFill>
                  <a:schemeClr val="tx2"/>
                </a:solidFill>
              </a:rPr>
              <a:t>Операторы</a:t>
            </a:r>
            <a:r>
              <a:rPr lang="ru-RU" dirty="0">
                <a:solidFill>
                  <a:schemeClr val="tx2"/>
                </a:solidFill>
              </a:rPr>
              <a:t>, к которым подходят посетители с талончиками. Здесь принимают сберегательные книжки (показываю книжку). Сберегательная книжка похожа на маленькую книжечку, эту книжку нельзя вставить в банкомат, её принимают операторы. С неё тоже можно снимать деньги или оплачивать что-нибудь»</a:t>
            </a:r>
          </a:p>
          <a:p>
            <a:pPr algn="just"/>
            <a:r>
              <a:rPr lang="ru-RU" dirty="0">
                <a:solidFill>
                  <a:schemeClr val="tx2"/>
                </a:solidFill>
              </a:rPr>
              <a:t> «</a:t>
            </a:r>
            <a:r>
              <a:rPr lang="ru-RU" b="1" dirty="0">
                <a:solidFill>
                  <a:schemeClr val="tx2"/>
                </a:solidFill>
              </a:rPr>
              <a:t>Консультанты</a:t>
            </a:r>
            <a:r>
              <a:rPr lang="ru-RU" dirty="0">
                <a:solidFill>
                  <a:schemeClr val="tx2"/>
                </a:solidFill>
              </a:rPr>
              <a:t>. Когда у людей не хватает своих денег чтобы что-нибудь купить. например: квартиру, мебель, машину, они обращаются в банк, и банк дает им деньги в долг. Это называется ссуда. Консультанты помогают людям оформлять документы, чтобы получить эти деньги (ссуду)».</a:t>
            </a:r>
          </a:p>
          <a:p>
            <a:pPr algn="just"/>
            <a:r>
              <a:rPr lang="ru-RU" dirty="0">
                <a:solidFill>
                  <a:schemeClr val="tx2"/>
                </a:solidFill>
              </a:rPr>
              <a:t> «</a:t>
            </a:r>
            <a:r>
              <a:rPr lang="ru-RU" b="1" dirty="0">
                <a:solidFill>
                  <a:schemeClr val="tx2"/>
                </a:solidFill>
              </a:rPr>
              <a:t>Охранники</a:t>
            </a:r>
            <a:r>
              <a:rPr lang="ru-RU" dirty="0">
                <a:solidFill>
                  <a:schemeClr val="tx2"/>
                </a:solidFill>
              </a:rPr>
              <a:t>, которые охраняют банк. А зачем нужны в банке охранники, как вы думаете?»</a:t>
            </a:r>
          </a:p>
          <a:p>
            <a:pPr algn="just">
              <a:buNone/>
            </a:pPr>
            <a:r>
              <a:rPr lang="ru-RU" i="1" dirty="0">
                <a:solidFill>
                  <a:schemeClr val="tx2"/>
                </a:solidFill>
              </a:rPr>
              <a:t>Ответы детей.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576" cy="6858000"/>
          </a:xfrm>
          <a:prstGeom prst="rect">
            <a:avLst/>
          </a:prstGeom>
        </p:spPr>
      </p:pic>
      <p:pic>
        <p:nvPicPr>
          <p:cNvPr id="5" name="Рисунок 4" descr="maxresdefault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4005064"/>
            <a:ext cx="4363977" cy="245473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/>
                </a:solidFill>
              </a:rPr>
              <a:t>Практическая  часть: </a:t>
            </a:r>
            <a:br>
              <a:rPr lang="ru-RU" sz="2800" b="1" dirty="0">
                <a:solidFill>
                  <a:schemeClr val="tx2"/>
                </a:solidFill>
              </a:rPr>
            </a:br>
            <a:r>
              <a:rPr lang="ru-RU" sz="2800" b="1" dirty="0">
                <a:solidFill>
                  <a:schemeClr val="tx2"/>
                </a:solidFill>
              </a:rPr>
              <a:t>- интерактивная игра «Банкомат»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576" cy="6858000"/>
          </a:xfrm>
          <a:prstGeom prst="rect">
            <a:avLst/>
          </a:prstGeom>
        </p:spPr>
      </p:pic>
      <p:pic>
        <p:nvPicPr>
          <p:cNvPr id="7" name="Содержимое 6" descr="image-23-03-23-09-43-3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31640" y="2132856"/>
            <a:ext cx="3240360" cy="2430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image-23-03-23-09-43-2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1700808"/>
            <a:ext cx="2902632" cy="3870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chemeClr val="tx2"/>
                </a:solidFill>
              </a:rPr>
              <a:t>Практическая  часть: </a:t>
            </a:r>
            <a:br>
              <a:rPr lang="ru-RU" sz="2800" b="1" dirty="0">
                <a:solidFill>
                  <a:schemeClr val="tx2"/>
                </a:solidFill>
              </a:rPr>
            </a:br>
            <a:r>
              <a:rPr lang="ru-RU" sz="2800" b="1" dirty="0">
                <a:solidFill>
                  <a:schemeClr val="tx2"/>
                </a:solidFill>
              </a:rPr>
              <a:t>- дидактическая игра «Что можно купить за деньги, а что нельзя?»</a:t>
            </a:r>
            <a:endParaRPr lang="ru-RU" sz="2800" dirty="0"/>
          </a:p>
        </p:txBody>
      </p:sp>
      <p:pic>
        <p:nvPicPr>
          <p:cNvPr id="5" name="Содержимое 4" descr="image-23-03-23-09-43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2204864"/>
            <a:ext cx="2736304" cy="3648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576" cy="6858000"/>
          </a:xfrm>
          <a:prstGeom prst="rect">
            <a:avLst/>
          </a:prstGeom>
        </p:spPr>
      </p:pic>
      <p:pic>
        <p:nvPicPr>
          <p:cNvPr id="6" name="Рисунок 5" descr="image-23-03-23-09-43-1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2132856"/>
            <a:ext cx="2808312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Halant Medium Bold"/>
              </a:rPr>
              <a:t>Заключительный э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Halant Medium Bold"/>
              </a:rPr>
              <a:t>тап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Halant Medium Bold"/>
              </a:rPr>
              <a:t>: </a:t>
            </a:r>
            <a:br>
              <a:rPr lang="ru-RU" sz="2800" dirty="0">
                <a:solidFill>
                  <a:schemeClr val="accent5">
                    <a:lumMod val="75000"/>
                  </a:schemeClr>
                </a:solidFill>
                <a:latin typeface="Halant Medium Bold"/>
              </a:rPr>
            </a:b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Halant Medium Bold"/>
              </a:rPr>
              <a:t>подводим итог, делаем выводы</a:t>
            </a:r>
            <a:endParaRPr lang="en-US" sz="2800" dirty="0">
              <a:solidFill>
                <a:schemeClr val="accent5">
                  <a:lumMod val="75000"/>
                </a:schemeClr>
              </a:solidFill>
              <a:latin typeface="Halant Medium Bold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4008" y="1600200"/>
            <a:ext cx="4042792" cy="4525963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  <a:p>
            <a:r>
              <a:rPr lang="ru-RU" dirty="0">
                <a:solidFill>
                  <a:schemeClr val="tx2"/>
                </a:solidFill>
              </a:rPr>
              <a:t>Что вы узнали нового, что вам больше всего понравилось?</a:t>
            </a:r>
          </a:p>
          <a:p>
            <a:r>
              <a:rPr lang="ru-RU" dirty="0">
                <a:solidFill>
                  <a:schemeClr val="tx2"/>
                </a:solidFill>
              </a:rPr>
              <a:t>Что такое банк и для чего он нужен?</a:t>
            </a:r>
          </a:p>
          <a:p>
            <a:r>
              <a:rPr lang="ru-RU" dirty="0">
                <a:solidFill>
                  <a:schemeClr val="tx2"/>
                </a:solidFill>
              </a:rPr>
              <a:t>Люди, каких профессий работают в банке?»</a:t>
            </a:r>
          </a:p>
          <a:p>
            <a:r>
              <a:rPr lang="ru-RU" dirty="0">
                <a:solidFill>
                  <a:schemeClr val="tx2"/>
                </a:solidFill>
              </a:rPr>
              <a:t>С помощью чего можно получить свои деньги? </a:t>
            </a:r>
          </a:p>
          <a:p>
            <a:r>
              <a:rPr lang="ru-RU" dirty="0">
                <a:solidFill>
                  <a:schemeClr val="tx2"/>
                </a:solidFill>
              </a:rPr>
              <a:t>Если вдруг мне не хватит денег на покупку, где я могу взять их? </a:t>
            </a:r>
          </a:p>
          <a:p>
            <a:pPr>
              <a:buNone/>
            </a:pPr>
            <a:endParaRPr lang="ru-RU" i="1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i="1" dirty="0">
                <a:solidFill>
                  <a:schemeClr val="tx2"/>
                </a:solidFill>
              </a:rPr>
              <a:t>Идем на остановку и возвращаемся в детский сад.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576" cy="6858000"/>
          </a:xfrm>
          <a:prstGeom prst="rect">
            <a:avLst/>
          </a:prstGeom>
        </p:spPr>
      </p:pic>
      <p:pic>
        <p:nvPicPr>
          <p:cNvPr id="7" name="Рисунок 6" descr="image-23-03-23-09-44-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2060848"/>
            <a:ext cx="3534139" cy="2650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4186808" cy="4525963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tx2"/>
                </a:solidFill>
                <a:cs typeface="Times New Roman" panose="02020603050405020304" pitchFamily="18" charset="0"/>
              </a:rPr>
              <a:t>Дети встают в круг, передают</a:t>
            </a:r>
          </a:p>
          <a:p>
            <a:r>
              <a:rPr lang="ru-RU" sz="2000" dirty="0">
                <a:solidFill>
                  <a:schemeClr val="tx2"/>
                </a:solidFill>
                <a:cs typeface="Times New Roman" panose="02020603050405020304" pitchFamily="18" charset="0"/>
              </a:rPr>
              <a:t> «Сердечко добра», </a:t>
            </a:r>
          </a:p>
          <a:p>
            <a:r>
              <a:rPr lang="ru-RU" sz="2000" dirty="0">
                <a:solidFill>
                  <a:schemeClr val="tx2"/>
                </a:solidFill>
              </a:rPr>
              <a:t>- мне понравилось…..</a:t>
            </a:r>
          </a:p>
          <a:p>
            <a:r>
              <a:rPr lang="ru-RU" sz="2000" dirty="0">
                <a:solidFill>
                  <a:schemeClr val="tx2"/>
                </a:solidFill>
              </a:rPr>
              <a:t>- меня удивило…</a:t>
            </a:r>
          </a:p>
          <a:p>
            <a:r>
              <a:rPr lang="ru-RU" sz="2000" dirty="0">
                <a:solidFill>
                  <a:schemeClr val="tx2"/>
                </a:solidFill>
              </a:rPr>
              <a:t>- я узнала/ узнал…</a:t>
            </a:r>
          </a:p>
          <a:p>
            <a:r>
              <a:rPr lang="ru-RU" sz="2000" dirty="0">
                <a:solidFill>
                  <a:schemeClr val="tx2"/>
                </a:solidFill>
              </a:rPr>
              <a:t>- я поняла/ понял, что могу….</a:t>
            </a:r>
          </a:p>
          <a:p>
            <a:r>
              <a:rPr lang="ru-RU" sz="2000" dirty="0">
                <a:solidFill>
                  <a:schemeClr val="tx2"/>
                </a:solidFill>
              </a:rPr>
              <a:t>- у меня получилось…</a:t>
            </a:r>
          </a:p>
          <a:p>
            <a:r>
              <a:rPr lang="ru-RU" sz="2000" dirty="0">
                <a:solidFill>
                  <a:schemeClr val="tx2"/>
                </a:solidFill>
              </a:rPr>
              <a:t>- мне захотелось…</a:t>
            </a:r>
          </a:p>
          <a:p>
            <a:r>
              <a:rPr lang="ru-RU" sz="2000" dirty="0">
                <a:solidFill>
                  <a:schemeClr val="tx2"/>
                </a:solidFill>
              </a:rPr>
              <a:t>- было интересно…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576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92127" y="584527"/>
            <a:ext cx="63597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Рефлексия: закончи предложение……</a:t>
            </a:r>
          </a:p>
        </p:txBody>
      </p:sp>
      <p:pic>
        <p:nvPicPr>
          <p:cNvPr id="7" name="Рисунок 6" descr="image-27-03-23-10-13-4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1844824"/>
            <a:ext cx="2700300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ts val="10000"/>
              </a:lnSpc>
            </a:pPr>
            <a:br>
              <a:rPr lang="ru-RU" b="1" dirty="0">
                <a:solidFill>
                  <a:srgbClr val="100F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lant Medium Bold"/>
              </a:rPr>
            </a:br>
            <a:r>
              <a:rPr lang="ru-RU" sz="3100" b="1" dirty="0">
                <a:solidFill>
                  <a:schemeClr val="tx2"/>
                </a:solidFill>
              </a:rPr>
              <a:t>Список использованных источников</a:t>
            </a:r>
            <a:b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lant Medium Bold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ru-RU" sz="2000" dirty="0"/>
              <a:t>Методические рекомендации: пособие для воспитателей дошкольных учреждений/ Л.В.Стахович, </a:t>
            </a:r>
            <a:r>
              <a:rPr lang="ru-RU" sz="2000" dirty="0" err="1"/>
              <a:t>Е.В.Семенкова</a:t>
            </a:r>
            <a:r>
              <a:rPr lang="ru-RU" sz="2000" dirty="0"/>
              <a:t>, </a:t>
            </a:r>
            <a:r>
              <a:rPr lang="ru-RU" sz="2000" dirty="0" err="1"/>
              <a:t>Л.Ю.Рыжановская</a:t>
            </a:r>
            <a:r>
              <a:rPr lang="ru-RU" sz="2000" dirty="0"/>
              <a:t>; серия книг «Занимательные финансы. Азы для дошкольников». – М: ВИТА- ПРЕСС, 2020.-80.</a:t>
            </a:r>
          </a:p>
          <a:p>
            <a:pPr lvl="0"/>
            <a:r>
              <a:rPr lang="ru-RU" sz="2000" dirty="0"/>
              <a:t>Читаем и обсуждаем: пособие для воспитателей дошкольных учреждений/ Л.В.Стахович, </a:t>
            </a:r>
            <a:r>
              <a:rPr lang="ru-RU" sz="2000" dirty="0" err="1"/>
              <a:t>Е.В.Семенкова</a:t>
            </a:r>
            <a:r>
              <a:rPr lang="ru-RU" sz="2000" dirty="0"/>
              <a:t>, </a:t>
            </a:r>
            <a:r>
              <a:rPr lang="ru-RU" sz="2000" dirty="0" err="1"/>
              <a:t>Л.Ю.Рыжановская</a:t>
            </a:r>
            <a:r>
              <a:rPr lang="ru-RU" sz="2000" dirty="0"/>
              <a:t>; серия книг «Занимательные финансы. Азы для дошкольников». – М: ВИТА- ПРЕСС, 2020.-64.</a:t>
            </a:r>
          </a:p>
          <a:p>
            <a:pPr lvl="0"/>
            <a:r>
              <a:rPr lang="ru-RU" sz="2000" dirty="0"/>
              <a:t>Шатова, А.Д. Программа «Дошкольник и … экономика»/А.Д. Шатова – Москва, 2018.</a:t>
            </a:r>
          </a:p>
          <a:p>
            <a:pPr lvl="0"/>
            <a:r>
              <a:rPr lang="ru-RU" sz="2000" dirty="0"/>
              <a:t>Шорыгина Т.А. Беседы об экономике: методические рекомендации. – М.: ТЦ Сфера, 2020.</a:t>
            </a:r>
          </a:p>
          <a:p>
            <a:pPr lvl="0"/>
            <a:r>
              <a:rPr lang="ru-RU" sz="2000" u="sng" dirty="0" err="1">
                <a:hlinkClick r:id="rId2"/>
              </a:rPr>
              <a:t>буратино</a:t>
            </a:r>
            <a:r>
              <a:rPr lang="ru-RU" sz="2000" u="sng" dirty="0">
                <a:hlinkClick r:id="rId2"/>
              </a:rPr>
              <a:t> картинка для детей: 2 </a:t>
            </a:r>
            <a:r>
              <a:rPr lang="ru-RU" sz="2000" u="sng" dirty="0" err="1">
                <a:hlinkClick r:id="rId2"/>
              </a:rPr>
              <a:t>тыс</a:t>
            </a:r>
            <a:r>
              <a:rPr lang="ru-RU" sz="2000" u="sng" dirty="0">
                <a:hlinkClick r:id="rId2"/>
              </a:rPr>
              <a:t> изображений найдено в </a:t>
            </a:r>
            <a:r>
              <a:rPr lang="ru-RU" sz="2000" u="sng" dirty="0" err="1">
                <a:hlinkClick r:id="rId2"/>
              </a:rPr>
              <a:t>Яндекс</a:t>
            </a:r>
            <a:r>
              <a:rPr lang="ru-RU" sz="2000" u="sng" dirty="0">
                <a:hlinkClick r:id="rId2"/>
              </a:rPr>
              <a:t> Картинках (</a:t>
            </a:r>
            <a:r>
              <a:rPr lang="ru-RU" sz="2000" u="sng" dirty="0" err="1">
                <a:hlinkClick r:id="rId2"/>
              </a:rPr>
              <a:t>yandex.ru</a:t>
            </a:r>
            <a:r>
              <a:rPr lang="ru-RU" sz="2000" u="sng" dirty="0">
                <a:hlinkClick r:id="rId2"/>
              </a:rPr>
              <a:t>)</a:t>
            </a:r>
            <a:endParaRPr lang="ru-RU" sz="2000" dirty="0"/>
          </a:p>
          <a:p>
            <a:pPr lvl="0"/>
            <a:r>
              <a:rPr lang="ru-RU" sz="2000" u="sng" dirty="0">
                <a:hlinkClick r:id="rId3"/>
              </a:rPr>
              <a:t>Виртуальная экскурсия в банк - поиск </a:t>
            </a:r>
            <a:r>
              <a:rPr lang="ru-RU" sz="2000" u="sng" dirty="0" err="1">
                <a:hlinkClick r:id="rId3"/>
              </a:rPr>
              <a:t>Яндекса</a:t>
            </a:r>
            <a:r>
              <a:rPr lang="ru-RU" sz="2000" u="sng" dirty="0">
                <a:hlinkClick r:id="rId3"/>
              </a:rPr>
              <a:t> по видео (</a:t>
            </a:r>
            <a:r>
              <a:rPr lang="ru-RU" sz="2000" u="sng" dirty="0" err="1">
                <a:hlinkClick r:id="rId3"/>
              </a:rPr>
              <a:t>yandex.ru</a:t>
            </a:r>
            <a:r>
              <a:rPr lang="ru-RU" sz="2000" u="sng" dirty="0">
                <a:hlinkClick r:id="rId3"/>
              </a:rPr>
              <a:t>)</a:t>
            </a:r>
            <a:endParaRPr lang="ru-RU" sz="2000" dirty="0"/>
          </a:p>
          <a:p>
            <a:pPr lvl="0"/>
            <a:r>
              <a:rPr lang="ru-RU" sz="2000" u="sng" dirty="0">
                <a:hlinkClick r:id="rId4"/>
              </a:rPr>
              <a:t>Картотека </a:t>
            </a:r>
            <a:r>
              <a:rPr lang="ru-RU" sz="2000" u="sng" dirty="0" err="1">
                <a:hlinkClick r:id="rId4"/>
              </a:rPr>
              <a:t>физминутки</a:t>
            </a:r>
            <a:r>
              <a:rPr lang="ru-RU" sz="2000" u="sng" dirty="0">
                <a:hlinkClick r:id="rId4"/>
              </a:rPr>
              <a:t> по финансовой грамотности | Картотека по основам финансовой грамотности (старшая группа): | Образовательная социальная сеть (</a:t>
            </a:r>
            <a:r>
              <a:rPr lang="ru-RU" sz="2000" u="sng" dirty="0" err="1">
                <a:hlinkClick r:id="rId4"/>
              </a:rPr>
              <a:t>nsportal.ru</a:t>
            </a:r>
            <a:r>
              <a:rPr lang="ru-RU" sz="2000" u="sng" dirty="0">
                <a:hlinkClick r:id="rId4"/>
              </a:rPr>
              <a:t>)</a:t>
            </a:r>
            <a:endParaRPr lang="ru-RU" sz="2000" dirty="0"/>
          </a:p>
          <a:p>
            <a:pPr lvl="0"/>
            <a:r>
              <a:rPr lang="ru-RU" sz="2000" u="sng" dirty="0">
                <a:hlinkClick r:id="rId5"/>
              </a:rPr>
              <a:t>«РЕФЛЕКСИВНЫЕ ТЕХНИКИ В ДОУ» Картотека рефлексивных упражнений. | Методическая разработка (подготовительная группа): | Образовательная социальная сеть (</a:t>
            </a:r>
            <a:r>
              <a:rPr lang="ru-RU" sz="2000" u="sng" dirty="0" err="1">
                <a:hlinkClick r:id="rId5"/>
              </a:rPr>
              <a:t>nsportal.ru</a:t>
            </a:r>
            <a:r>
              <a:rPr lang="ru-RU" sz="2000" u="sng" dirty="0">
                <a:hlinkClick r:id="rId5"/>
              </a:rPr>
              <a:t>)</a:t>
            </a:r>
            <a:endParaRPr lang="ru-RU" sz="2000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57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75656" y="2132856"/>
            <a:ext cx="6400800" cy="1752600"/>
          </a:xfrm>
        </p:spPr>
        <p:txBody>
          <a:bodyPr>
            <a:normAutofit fontScale="70000" lnSpcReduction="20000"/>
          </a:bodyPr>
          <a:lstStyle/>
          <a:p>
            <a:pPr defTabSz="1028700"/>
            <a:r>
              <a:rPr lang="ru-RU" b="1" dirty="0">
                <a:solidFill>
                  <a:schemeClr val="tx2"/>
                </a:solidFill>
                <a:cs typeface="Times New Roman" panose="02020603050405020304" pitchFamily="18" charset="0"/>
              </a:rPr>
              <a:t>«Знакомство с банком и банкоматом»</a:t>
            </a:r>
          </a:p>
          <a:p>
            <a:pPr defTabSz="1028700"/>
            <a:r>
              <a:rPr lang="ru-RU" b="1" dirty="0">
                <a:solidFill>
                  <a:schemeClr val="tx2"/>
                </a:solidFill>
                <a:cs typeface="Times New Roman" panose="02020603050405020304" pitchFamily="18" charset="0"/>
              </a:rPr>
              <a:t>(организованная образовательная деятельность</a:t>
            </a:r>
          </a:p>
          <a:p>
            <a:pPr defTabSz="1028700"/>
            <a:r>
              <a:rPr lang="ru-RU" b="1" dirty="0">
                <a:solidFill>
                  <a:schemeClr val="tx2"/>
                </a:solidFill>
                <a:cs typeface="Times New Roman" panose="02020603050405020304" pitchFamily="18" charset="0"/>
              </a:rPr>
              <a:t> по формированию финансовой грамотности</a:t>
            </a:r>
          </a:p>
          <a:p>
            <a:pPr defTabSz="1028700"/>
            <a:r>
              <a:rPr lang="ru-RU" b="1" dirty="0">
                <a:solidFill>
                  <a:schemeClr val="tx2"/>
                </a:solidFill>
                <a:cs typeface="Times New Roman" panose="02020603050405020304" pitchFamily="18" charset="0"/>
              </a:rPr>
              <a:t> в старшей группе) 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979712" y="692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755576" y="0"/>
            <a:ext cx="6840760" cy="1775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Дополнительная профессиональная образовательная программа повышения 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квалификации  «ПЕРВЫЕ ШАГИ ПО СТУПЕНЬКАМ ФИНАНСОВОЙ ГРАМОТНОСТИ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»</a:t>
            </a:r>
          </a:p>
          <a:p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Times New Roman" panose="02020603050405020304" pitchFamily="18" charset="0"/>
            </a:endParaRPr>
          </a:p>
          <a:p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ИТОГОВАЯ АТТЕСТАЦИЯ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576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0"/>
            <a:ext cx="2354150" cy="7647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75856" y="1484785"/>
            <a:ext cx="3090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cs typeface="Times New Roman" panose="02020603050405020304" pitchFamily="18" charset="0"/>
              </a:rPr>
              <a:t>ИТОГОВЫЙ ПРОЕКТ НА ТЕМУ</a:t>
            </a: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043608" y="4725144"/>
            <a:ext cx="4720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tx2"/>
                </a:solidFill>
                <a:cs typeface="Times New Roman" panose="02020603050405020304" pitchFamily="18" charset="0"/>
              </a:rPr>
              <a:t>Манина Юлия Николаевна, воспитатель </a:t>
            </a:r>
          </a:p>
          <a:p>
            <a:r>
              <a:rPr lang="ru-RU" b="1" dirty="0">
                <a:solidFill>
                  <a:schemeClr val="tx2"/>
                </a:solidFill>
                <a:cs typeface="Times New Roman" panose="02020603050405020304" pitchFamily="18" charset="0"/>
              </a:rPr>
              <a:t>МАДОУ ДС №68 «Ромашка», Нижневартовск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286500"/>
            <a:ext cx="8460432" cy="5715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788024" y="638132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2023</a:t>
            </a:r>
          </a:p>
        </p:txBody>
      </p:sp>
      <p:pic>
        <p:nvPicPr>
          <p:cNvPr id="15" name="Рисунок 14" descr="maxresdefault.jpg"/>
          <p:cNvPicPr>
            <a:picLocks noChangeAspect="1"/>
          </p:cNvPicPr>
          <p:nvPr/>
        </p:nvPicPr>
        <p:blipFill>
          <a:blip r:embed="rId5" cstate="print"/>
          <a:srcRect l="2145" t="37400" r="3491"/>
          <a:stretch>
            <a:fillRect/>
          </a:stretch>
        </p:blipFill>
        <p:spPr>
          <a:xfrm>
            <a:off x="5778854" y="4149080"/>
            <a:ext cx="3041618" cy="172819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Цель: ознакомление детей с работой банка и банкоматом.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576" cy="6858000"/>
          </a:xfrm>
          <a:prstGeom prst="rect">
            <a:avLst/>
          </a:prstGeom>
        </p:spPr>
      </p:pic>
      <p:pic>
        <p:nvPicPr>
          <p:cNvPr id="5" name="Рисунок 4" descr="image-27-03-23-10-21-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2420888"/>
            <a:ext cx="457200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4042792" cy="1224136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Задачи: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2936"/>
            <a:ext cx="8219256" cy="3456384"/>
          </a:xfrm>
        </p:spPr>
        <p:txBody>
          <a:bodyPr>
            <a:normAutofit fontScale="47500" lnSpcReduction="20000"/>
          </a:bodyPr>
          <a:lstStyle/>
          <a:p>
            <a:r>
              <a:rPr lang="ru-RU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Обучающие:</a:t>
            </a:r>
            <a:endParaRPr lang="ru-RU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Дать детям элементарные представления о работе банка, о сотрудниках банка.</a:t>
            </a:r>
          </a:p>
          <a:p>
            <a:pPr lvl="0"/>
            <a:r>
              <a:rPr lang="ru-RU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Познакомить детей с новыми словами, которые встречаются в современной жизни, объяснить их значение.</a:t>
            </a:r>
          </a:p>
          <a:p>
            <a:pPr lvl="0"/>
            <a:r>
              <a:rPr lang="ru-RU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Показать детям как с помощью банковской карты, сберегательной книжки можно пользоваться виртуальными деньгами.</a:t>
            </a:r>
          </a:p>
          <a:p>
            <a:r>
              <a:rPr lang="ru-RU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Развивающие:</a:t>
            </a:r>
            <a:endParaRPr lang="ru-RU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Закрепить знания о правилах поведения в автобусе, при переходе проезжей части дороги.</a:t>
            </a:r>
          </a:p>
          <a:p>
            <a:pPr lvl="0"/>
            <a:r>
              <a:rPr lang="ru-RU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Уточнить и закрепить ранее полученные знания о денежных купюрах.</a:t>
            </a:r>
          </a:p>
          <a:p>
            <a:pPr lvl="0"/>
            <a:r>
              <a:rPr lang="ru-RU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Продолжать совершенствовать диалогическую речь детей.</a:t>
            </a:r>
          </a:p>
          <a:p>
            <a:r>
              <a:rPr lang="ru-RU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Воспитательные:</a:t>
            </a:r>
            <a:endParaRPr lang="ru-RU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Воспитывать ответственность, самостоятельность, умение выполнять правила поведения в общественных местах и транспорте.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576" cy="6858000"/>
          </a:xfrm>
          <a:prstGeom prst="rect">
            <a:avLst/>
          </a:prstGeom>
        </p:spPr>
      </p:pic>
      <p:pic>
        <p:nvPicPr>
          <p:cNvPr id="6" name="Рисунок 5" descr="Ya_upravlyayu_finansam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2438" y="260648"/>
            <a:ext cx="3420725" cy="237626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Ожидаемые результаты</a:t>
            </a:r>
            <a:br>
              <a:rPr lang="en-US" sz="2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>
            <a:normAutofit/>
          </a:bodyPr>
          <a:lstStyle/>
          <a:p>
            <a:pPr algn="just"/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а) </a:t>
            </a:r>
            <a:r>
              <a:rPr lang="ru-RU" sz="2000" b="1" u="sng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познавательные</a:t>
            </a:r>
            <a:r>
              <a:rPr lang="ru-RU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Ребенок имеет элементарные представления о работе банка, о сотрудниках банка; имеет представление о назначении банковской карты, сберегательной книжке, о виртуальных деньгах. Ребенок имеет представление о денежных купюрах.</a:t>
            </a:r>
          </a:p>
          <a:p>
            <a:pPr algn="just"/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б) </a:t>
            </a:r>
            <a:r>
              <a:rPr lang="ru-RU" sz="20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регулятивные</a:t>
            </a:r>
            <a:r>
              <a:rPr lang="ru-RU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Ребенок имеет представление и использует знания  правил поведения в автобусе, при переходе проезжей части дороги; проявляет самостоятельность, соблюдает правила поведения в общественных местах.</a:t>
            </a:r>
          </a:p>
          <a:p>
            <a:pPr algn="just"/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в) </a:t>
            </a:r>
            <a:r>
              <a:rPr lang="ru-RU" sz="2000" b="1" u="sng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коммуникативные</a:t>
            </a:r>
            <a:r>
              <a:rPr lang="ru-RU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Ребенок использует в сюжетно-ролевой игре слова и фразы (банковская карта, банковский работник, оператор, банкомат, ссуда, консультант), свободно вступает в диалог.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57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5050904" cy="868958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Компетенции</a:t>
            </a:r>
            <a:b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sz="28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19492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sz="1800" b="1" u="sng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социально-коммуникативное развитие</a:t>
            </a:r>
            <a:endParaRPr lang="en-US" sz="1800" b="1" u="sng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понимание о работе банка, банкомата; о необходимости сотрудничества с банком.</a:t>
            </a:r>
          </a:p>
          <a:p>
            <a:pPr algn="just"/>
            <a:endParaRPr lang="ru-RU" sz="18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800" b="1" u="sng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познавательное развитие</a:t>
            </a:r>
            <a:endParaRPr lang="en-US" sz="1800" b="1" u="sng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общее представление о различных профессиях, имеющих отношение к банку; первичные представления о использовании пластиковой карты, сберегательной книжке, о умении пользоваться банкоматом.</a:t>
            </a:r>
            <a:endParaRPr lang="en-US" sz="18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18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800" b="1" u="sng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речевое развитие</a:t>
            </a:r>
            <a:endParaRPr lang="en-US" sz="1800" b="1" u="sng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умение использовать в активной речи слова «банковская карта, профессия, банковский работник, оператор, банкомат, ссуда, консультант», свободно вступать в диалог.</a:t>
            </a:r>
            <a:endParaRPr lang="en-US" sz="18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576" cy="6858000"/>
          </a:xfrm>
          <a:prstGeom prst="rect">
            <a:avLst/>
          </a:prstGeom>
        </p:spPr>
      </p:pic>
      <p:pic>
        <p:nvPicPr>
          <p:cNvPr id="7" name="Рисунок 6" descr="image-27-03-23-09-18-1.jpeg"/>
          <p:cNvPicPr>
            <a:picLocks noChangeAspect="1"/>
          </p:cNvPicPr>
          <p:nvPr/>
        </p:nvPicPr>
        <p:blipFill>
          <a:blip r:embed="rId3" cstate="print"/>
          <a:srcRect t="18500"/>
          <a:stretch>
            <a:fillRect/>
          </a:stretch>
        </p:blipFill>
        <p:spPr>
          <a:xfrm>
            <a:off x="5292080" y="476672"/>
            <a:ext cx="3456384" cy="2112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image-27-03-23-09-24.jpeg"/>
          <p:cNvPicPr>
            <a:picLocks noChangeAspect="1"/>
          </p:cNvPicPr>
          <p:nvPr/>
        </p:nvPicPr>
        <p:blipFill>
          <a:blip r:embed="rId4" cstate="print"/>
          <a:srcRect l="3801" t="16925" r="1701" b="24800"/>
          <a:stretch>
            <a:fillRect/>
          </a:stretch>
        </p:blipFill>
        <p:spPr>
          <a:xfrm>
            <a:off x="5724128" y="3068960"/>
            <a:ext cx="3024336" cy="2486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643192" cy="576064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Содержание НОД</a:t>
            </a:r>
            <a:br>
              <a:rPr lang="ru-RU" sz="31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lant Medium Bold"/>
              </a:rPr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576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835696" y="908720"/>
            <a:ext cx="6624736" cy="1364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Организационный этап:  приветствие воспитанников </a:t>
            </a:r>
          </a:p>
          <a:p>
            <a:pPr>
              <a:lnSpc>
                <a:spcPts val="3219"/>
              </a:lnSpc>
            </a:pPr>
            <a:endParaRPr lang="en-US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36096" y="2996952"/>
            <a:ext cx="30780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«</a:t>
            </a:r>
            <a:r>
              <a:rPr lang="ru-RU" sz="2000" b="1" dirty="0">
                <a:solidFill>
                  <a:schemeClr val="tx2"/>
                </a:solidFill>
              </a:rPr>
              <a:t>Друг»</a:t>
            </a:r>
            <a:endParaRPr lang="ru-RU" sz="2000" dirty="0">
              <a:solidFill>
                <a:schemeClr val="tx2"/>
              </a:solidFill>
            </a:endParaRPr>
          </a:p>
          <a:p>
            <a:r>
              <a:rPr lang="ru-RU" sz="2000" dirty="0">
                <a:solidFill>
                  <a:schemeClr val="tx2"/>
                </a:solidFill>
              </a:rPr>
              <a:t>Собрались все дети в круг,</a:t>
            </a:r>
          </a:p>
          <a:p>
            <a:r>
              <a:rPr lang="ru-RU" sz="2000" dirty="0">
                <a:solidFill>
                  <a:schemeClr val="tx2"/>
                </a:solidFill>
              </a:rPr>
              <a:t>Я – твой друг и ты – мой друг.</a:t>
            </a:r>
          </a:p>
          <a:p>
            <a:r>
              <a:rPr lang="ru-RU" sz="2000" dirty="0">
                <a:solidFill>
                  <a:schemeClr val="tx2"/>
                </a:solidFill>
              </a:rPr>
              <a:t>Вместе за руки возьмемся</a:t>
            </a:r>
          </a:p>
          <a:p>
            <a:r>
              <a:rPr lang="ru-RU" sz="2000" dirty="0">
                <a:solidFill>
                  <a:schemeClr val="tx2"/>
                </a:solidFill>
              </a:rPr>
              <a:t>И друг другу улыбнемся!</a:t>
            </a:r>
          </a:p>
        </p:txBody>
      </p:sp>
      <p:pic>
        <p:nvPicPr>
          <p:cNvPr id="10" name="Рисунок 9" descr="image-27-03-23-10-13.jpeg"/>
          <p:cNvPicPr>
            <a:picLocks noChangeAspect="1"/>
          </p:cNvPicPr>
          <p:nvPr/>
        </p:nvPicPr>
        <p:blipFill>
          <a:blip r:embed="rId3" cstate="print"/>
          <a:srcRect l="14700" b="-799"/>
          <a:stretch>
            <a:fillRect/>
          </a:stretch>
        </p:blipFill>
        <p:spPr>
          <a:xfrm>
            <a:off x="1979712" y="2204864"/>
            <a:ext cx="2285113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Мотивационный этап:</a:t>
            </a:r>
            <a:br>
              <a:rPr lang="ru-RU" sz="2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Загадка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690864" cy="4525963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     Вот, на встречу, нам идет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Деревянный мальчик.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Его из целого полена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Вырезал шарманщик.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 носом длинным, любопытным.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Он везде его суёт.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Неприятности на свете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Себе он быстро наживёт.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Какой — то дядька нехороший,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 чёрной, длинной бородой,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Всё кричит он на мальчишку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«Отдай ключик золотой».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Деревянного мальчишку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Знают все на свете!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Его имя … !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Его любят дети.</a:t>
            </a:r>
          </a:p>
          <a:p>
            <a:pPr algn="ctr"/>
            <a:endParaRPr lang="ru-RU" dirty="0"/>
          </a:p>
        </p:txBody>
      </p:sp>
      <p:pic>
        <p:nvPicPr>
          <p:cNvPr id="4" name="Содержимое 9" descr="aC5Ye-wryY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1340768"/>
            <a:ext cx="3506872" cy="45259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57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Основной этап:  проблемная ситуация</a:t>
            </a:r>
          </a:p>
          <a:p>
            <a:pPr>
              <a:lnSpc>
                <a:spcPct val="150000"/>
              </a:lnSpc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Ребята, посмотрите, кто к нам пришел! (Буратино) Он говорит, что у него есть деньги (монеты). Буратино не знает куда их спрятать, чтобы лиса Алиса и кот </a:t>
            </a:r>
            <a:r>
              <a:rPr lang="ru-RU" sz="1400" b="1" dirty="0" err="1">
                <a:solidFill>
                  <a:schemeClr val="tx2">
                    <a:lumMod val="75000"/>
                  </a:schemeClr>
                </a:solidFill>
              </a:rPr>
              <a:t>Базилио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 не отняли монеты. </a:t>
            </a:r>
            <a:r>
              <a:rPr lang="ru-RU" sz="1400" b="1" i="1" dirty="0">
                <a:solidFill>
                  <a:schemeClr val="tx2">
                    <a:lumMod val="75000"/>
                  </a:schemeClr>
                </a:solidFill>
              </a:rPr>
              <a:t>Ответы детей</a:t>
            </a:r>
          </a:p>
          <a:p>
            <a:pPr>
              <a:lnSpc>
                <a:spcPct val="150000"/>
              </a:lnSpc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Ребята, давайте с вами вспомним, для чего людям нужны деньги?» </a:t>
            </a:r>
            <a:r>
              <a:rPr lang="ru-RU" sz="1400" b="1" i="1" dirty="0">
                <a:solidFill>
                  <a:schemeClr val="tx2">
                    <a:lumMod val="75000"/>
                  </a:schemeClr>
                </a:solidFill>
              </a:rPr>
              <a:t>Ответы детей</a:t>
            </a:r>
          </a:p>
          <a:p>
            <a:pPr>
              <a:lnSpc>
                <a:spcPct val="150000"/>
              </a:lnSpc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А где люди берут деньги? </a:t>
            </a:r>
            <a:r>
              <a:rPr lang="ru-RU" sz="1400" b="1" i="1" dirty="0">
                <a:solidFill>
                  <a:schemeClr val="tx2">
                    <a:lumMod val="75000"/>
                  </a:schemeClr>
                </a:solidFill>
              </a:rPr>
              <a:t>Ответы детей</a:t>
            </a:r>
          </a:p>
          <a:p>
            <a:pPr>
              <a:lnSpc>
                <a:spcPct val="150000"/>
              </a:lnSpc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 Мы с вами отправимся на экскурсию  на автобусе. Давайте вспомним правила поведения на дороге и в автобусе</a:t>
            </a:r>
            <a:r>
              <a:rPr lang="ru-RU" sz="1400" b="1" i="1" dirty="0">
                <a:solidFill>
                  <a:schemeClr val="tx2">
                    <a:lumMod val="75000"/>
                  </a:schemeClr>
                </a:solidFill>
              </a:rPr>
              <a:t>. Ответы детей</a:t>
            </a:r>
          </a:p>
          <a:p>
            <a:pPr>
              <a:lnSpc>
                <a:spcPct val="150000"/>
              </a:lnSpc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Сегодня мы с вами поедем на экскурсию в дом, где живут деньги. А называется этот дом – банк. Кто-нибудь с родителями был в банке?   Расскажите, что ваши родители там делали. </a:t>
            </a:r>
            <a:r>
              <a:rPr lang="ru-RU" sz="1400" b="1" i="1" dirty="0">
                <a:solidFill>
                  <a:schemeClr val="tx2">
                    <a:lumMod val="75000"/>
                  </a:schemeClr>
                </a:solidFill>
              </a:rPr>
              <a:t>Ответы детей</a:t>
            </a:r>
          </a:p>
          <a:p>
            <a:pPr>
              <a:lnSpc>
                <a:spcPct val="150000"/>
              </a:lnSpc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Ребята, как вы думаете, куда мы с вами пришли? А почему вы думаете, что это остановка? Давайте вспомним правила поведения в автобусе. </a:t>
            </a:r>
            <a:r>
              <a:rPr lang="ru-RU" sz="1400" b="1" i="1" dirty="0">
                <a:solidFill>
                  <a:schemeClr val="tx2">
                    <a:lumMod val="75000"/>
                  </a:schemeClr>
                </a:solidFill>
              </a:rPr>
              <a:t>Ответы детей</a:t>
            </a:r>
          </a:p>
          <a:p>
            <a:pPr>
              <a:lnSpc>
                <a:spcPct val="150000"/>
              </a:lnSpc>
            </a:pPr>
            <a:r>
              <a:rPr lang="ru-RU" sz="1400" b="1" i="1" dirty="0">
                <a:solidFill>
                  <a:schemeClr val="tx2">
                    <a:lumMod val="75000"/>
                  </a:schemeClr>
                </a:solidFill>
              </a:rPr>
              <a:t>Едим с детьми в автобусе до остановки. Выходим из </a:t>
            </a:r>
          </a:p>
          <a:p>
            <a:pPr>
              <a:lnSpc>
                <a:spcPct val="150000"/>
              </a:lnSpc>
            </a:pPr>
            <a:r>
              <a:rPr lang="ru-RU" sz="1400" b="1" i="1" dirty="0">
                <a:solidFill>
                  <a:schemeClr val="tx2">
                    <a:lumMod val="75000"/>
                  </a:schemeClr>
                </a:solidFill>
              </a:rPr>
              <a:t>автобуса, вспоминаем правила перехода улицы.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576" cy="6858000"/>
          </a:xfrm>
          <a:prstGeom prst="rect">
            <a:avLst/>
          </a:prstGeom>
        </p:spPr>
      </p:pic>
      <p:pic>
        <p:nvPicPr>
          <p:cNvPr id="5" name="Рисунок 4" descr="1657093250_21-flomaster-club-p-monetki-risunok-krasivo-26.png"/>
          <p:cNvPicPr>
            <a:picLocks noChangeAspect="1"/>
          </p:cNvPicPr>
          <p:nvPr/>
        </p:nvPicPr>
        <p:blipFill>
          <a:blip r:embed="rId3" cstate="print"/>
          <a:srcRect l="5190" t="8097" r="6573"/>
          <a:stretch>
            <a:fillRect/>
          </a:stretch>
        </p:blipFill>
        <p:spPr>
          <a:xfrm>
            <a:off x="7452320" y="188640"/>
            <a:ext cx="1294206" cy="864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image-27-03-23-09-38.jpeg"/>
          <p:cNvPicPr>
            <a:picLocks noChangeAspect="1"/>
          </p:cNvPicPr>
          <p:nvPr/>
        </p:nvPicPr>
        <p:blipFill>
          <a:blip r:embed="rId4" cstate="print"/>
          <a:srcRect l="5901" t="27950" b="13776"/>
          <a:stretch>
            <a:fillRect/>
          </a:stretch>
        </p:blipFill>
        <p:spPr>
          <a:xfrm>
            <a:off x="6660232" y="4869160"/>
            <a:ext cx="2160240" cy="1783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Основной этап: экскурсия в банк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741987"/>
          </a:xfrm>
          <a:noFill/>
        </p:spPr>
        <p:txBody>
          <a:bodyPr>
            <a:normAutofit fontScale="55000" lnSpcReduction="20000"/>
          </a:bodyPr>
          <a:lstStyle/>
          <a:p>
            <a:r>
              <a:rPr lang="ru-RU" dirty="0">
                <a:solidFill>
                  <a:schemeClr val="tx2"/>
                </a:solidFill>
              </a:rPr>
              <a:t>Воспитатель: «Мы подошли с вами к зданию банка. </a:t>
            </a:r>
          </a:p>
          <a:p>
            <a:r>
              <a:rPr lang="ru-RU" dirty="0">
                <a:solidFill>
                  <a:schemeClr val="tx2"/>
                </a:solidFill>
              </a:rPr>
              <a:t>Кто из вас когда-нибудь сюда приходил с родителями? </a:t>
            </a:r>
          </a:p>
          <a:p>
            <a:r>
              <a:rPr lang="ru-RU" dirty="0">
                <a:solidFill>
                  <a:schemeClr val="tx2"/>
                </a:solidFill>
              </a:rPr>
              <a:t>А зачем ваши родители приходили сюда? (ответы детей). Помните, мы с вами говорили о том, что деньги «рождаются» на специальном заводе? Как он называется? </a:t>
            </a:r>
          </a:p>
          <a:p>
            <a:r>
              <a:rPr lang="ru-RU" dirty="0">
                <a:solidFill>
                  <a:schemeClr val="tx2"/>
                </a:solidFill>
              </a:rPr>
              <a:t>С этого завода деньги попадают в банк, где они хранятся. </a:t>
            </a:r>
          </a:p>
          <a:p>
            <a:r>
              <a:rPr lang="ru-RU" dirty="0">
                <a:solidFill>
                  <a:schemeClr val="tx2"/>
                </a:solidFill>
              </a:rPr>
              <a:t>Банк – это место для хранения денег. Людям, их называют вкладчики, которые хранят в банке свои деньги, банк готов вернуть деньги по любому их требованию. У этих людей есть банковские карточки (показать карточку, они небольшие по размеру, их удобно хранить. У каждого банка свои карточки. Давайте с вами зайдем в банк.»</a:t>
            </a:r>
          </a:p>
          <a:p>
            <a:r>
              <a:rPr lang="ru-RU" i="1" dirty="0">
                <a:solidFill>
                  <a:schemeClr val="tx2"/>
                </a:solidFill>
              </a:rPr>
              <a:t>Заходим в банк, в фойе. </a:t>
            </a:r>
          </a:p>
          <a:p>
            <a:r>
              <a:rPr lang="ru-RU" i="1" dirty="0">
                <a:solidFill>
                  <a:schemeClr val="tx2"/>
                </a:solidFill>
              </a:rPr>
              <a:t>где стоят банкоматы. </a:t>
            </a:r>
          </a:p>
          <a:p>
            <a:r>
              <a:rPr lang="ru-RU" i="1" dirty="0">
                <a:solidFill>
                  <a:schemeClr val="tx2"/>
                </a:solidFill>
              </a:rPr>
              <a:t>Обратить внимание на банкомат.</a:t>
            </a:r>
          </a:p>
          <a:p>
            <a:r>
              <a:rPr lang="ru-RU" dirty="0">
                <a:solidFill>
                  <a:schemeClr val="tx2"/>
                </a:solidFill>
              </a:rPr>
              <a:t>Воспитатель: «Как вы думаете, </a:t>
            </a:r>
          </a:p>
          <a:p>
            <a:r>
              <a:rPr lang="ru-RU" dirty="0">
                <a:solidFill>
                  <a:schemeClr val="tx2"/>
                </a:solidFill>
              </a:rPr>
              <a:t>что это такое и для чего они</a:t>
            </a:r>
          </a:p>
          <a:p>
            <a:r>
              <a:rPr lang="ru-RU" dirty="0">
                <a:solidFill>
                  <a:schemeClr val="tx2"/>
                </a:solidFill>
              </a:rPr>
              <a:t> здесь стоят?»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576" cy="6858000"/>
          </a:xfrm>
          <a:prstGeom prst="rect">
            <a:avLst/>
          </a:prstGeom>
        </p:spPr>
      </p:pic>
      <p:pic>
        <p:nvPicPr>
          <p:cNvPr id="6" name="Рисунок 5" descr="image-27-03-23-10-2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3969060"/>
            <a:ext cx="3240360" cy="2430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</TotalTime>
  <Words>1525</Words>
  <Application>Microsoft Office PowerPoint</Application>
  <PresentationFormat>Экран (4:3)</PresentationFormat>
  <Paragraphs>114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Halant Medium Bold</vt:lpstr>
      <vt:lpstr>Times New Roman</vt:lpstr>
      <vt:lpstr>Тема Office</vt:lpstr>
      <vt:lpstr>Презентация PowerPoint</vt:lpstr>
      <vt:lpstr>Цель: ознакомление детей с работой банка и банкоматом. </vt:lpstr>
      <vt:lpstr>Задачи:</vt:lpstr>
      <vt:lpstr>Ожидаемые результаты </vt:lpstr>
      <vt:lpstr>Компетенции </vt:lpstr>
      <vt:lpstr>Содержание НОД  </vt:lpstr>
      <vt:lpstr>Мотивационный этап: Загадка</vt:lpstr>
      <vt:lpstr>Презентация PowerPoint</vt:lpstr>
      <vt:lpstr>Основной этап: экскурсия в банк</vt:lpstr>
      <vt:lpstr>Основной этап: знакомство с банкоматом</vt:lpstr>
      <vt:lpstr>Основной этап: знакомство с профессиями</vt:lpstr>
      <vt:lpstr>Практическая  часть:  - интерактивная игра «Банкомат»</vt:lpstr>
      <vt:lpstr>Практическая  часть:  - дидактическая игра «Что можно купить за деньги, а что нельзя?»</vt:lpstr>
      <vt:lpstr>Заключительный этап:  подводим итог, делаем выводы</vt:lpstr>
      <vt:lpstr>Рефлексия: закончи предложение……</vt:lpstr>
      <vt:lpstr> Список использованных источников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12</cp:revision>
  <dcterms:created xsi:type="dcterms:W3CDTF">2023-03-19T06:36:17Z</dcterms:created>
  <dcterms:modified xsi:type="dcterms:W3CDTF">2023-11-27T09:44:29Z</dcterms:modified>
</cp:coreProperties>
</file>