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8"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24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DFD78A-F6A3-418D-AA1D-AE0BE027C9ED}" type="datetimeFigureOut">
              <a:rPr lang="ru-RU" smtClean="0"/>
              <a:t>27.03.2022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CB66E6-18E7-4F5C-94BB-491A1B96D755}"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DCB66E6-18E7-4F5C-94BB-491A1B96D755}" type="slidenum">
              <a:rPr lang="ru-RU" smtClean="0"/>
              <a:t>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7DF62DE-83CF-4557-A0C2-71ABFFCBEDA3}" type="datetimeFigureOut">
              <a:rPr lang="ru-RU" smtClean="0"/>
              <a:t>27.03.2022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6B8878-2DC1-4487-B7E6-A9C7F6393B35}"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7DF62DE-83CF-4557-A0C2-71ABFFCBEDA3}" type="datetimeFigureOut">
              <a:rPr lang="ru-RU" smtClean="0"/>
              <a:t>27.03.2022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6B8878-2DC1-4487-B7E6-A9C7F6393B3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7DF62DE-83CF-4557-A0C2-71ABFFCBEDA3}" type="datetimeFigureOut">
              <a:rPr lang="ru-RU" smtClean="0"/>
              <a:t>27.03.2022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6B8878-2DC1-4487-B7E6-A9C7F6393B35}"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7DF62DE-83CF-4557-A0C2-71ABFFCBEDA3}" type="datetimeFigureOut">
              <a:rPr lang="ru-RU" smtClean="0"/>
              <a:t>27.03.2022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6B8878-2DC1-4487-B7E6-A9C7F6393B35}"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7DF62DE-83CF-4557-A0C2-71ABFFCBEDA3}" type="datetimeFigureOut">
              <a:rPr lang="ru-RU" smtClean="0"/>
              <a:t>27.03.2022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6B8878-2DC1-4487-B7E6-A9C7F6393B35}"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7DF62DE-83CF-4557-A0C2-71ABFFCBEDA3}" type="datetimeFigureOut">
              <a:rPr lang="ru-RU" smtClean="0"/>
              <a:t>27.03.2022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6B8878-2DC1-4487-B7E6-A9C7F6393B35}"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7DF62DE-83CF-4557-A0C2-71ABFFCBEDA3}" type="datetimeFigureOut">
              <a:rPr lang="ru-RU" smtClean="0"/>
              <a:t>27.03.2022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A6B8878-2DC1-4487-B7E6-A9C7F6393B35}"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7DF62DE-83CF-4557-A0C2-71ABFFCBEDA3}" type="datetimeFigureOut">
              <a:rPr lang="ru-RU" smtClean="0"/>
              <a:t>27.03.2022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A6B8878-2DC1-4487-B7E6-A9C7F6393B35}"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7DF62DE-83CF-4557-A0C2-71ABFFCBEDA3}" type="datetimeFigureOut">
              <a:rPr lang="ru-RU" smtClean="0"/>
              <a:t>27.03.2022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A6B8878-2DC1-4487-B7E6-A9C7F6393B3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7DF62DE-83CF-4557-A0C2-71ABFFCBEDA3}" type="datetimeFigureOut">
              <a:rPr lang="ru-RU" smtClean="0"/>
              <a:t>27.03.2022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6B8878-2DC1-4487-B7E6-A9C7F6393B35}"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7DF62DE-83CF-4557-A0C2-71ABFFCBEDA3}" type="datetimeFigureOut">
              <a:rPr lang="ru-RU" smtClean="0"/>
              <a:t>27.03.2022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6B8878-2DC1-4487-B7E6-A9C7F6393B35}"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DF62DE-83CF-4557-A0C2-71ABFFCBEDA3}" type="datetimeFigureOut">
              <a:rPr lang="ru-RU" smtClean="0"/>
              <a:t>27.03.2022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B8878-2DC1-4487-B7E6-A9C7F6393B35}"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audio" Target="file:///C:\Users\user\Desktop\&#1042;&#1072;&#1078;&#1085;&#1086;!!!\4%20&#1082;&#1083;&#1072;&#1089;&#1089;%20&#1040;&#1085;&#1075;&#1083;&#1080;&#1081;&#1089;&#1082;&#1080;&#1081;%20&#1086;&#1090;&#1082;&#1088;&#1099;&#1090;&#1099;&#1081;%20&#1091;&#1088;&#1086;&#1082;\&#1047;&#1074;&#1091;&#1082;&#1080;%20&#1089;&#1085;&#1072;%20&#1054;&#1082;&#1088;&#1091;&#1078;&#1072;&#1102;&#1097;&#1080;&#1077;%20&#1064;&#1091;&#1084;&#1099;%20-%20&#1047;&#1074;&#1091;&#1082;%20&#1054;&#1082;&#1077;&#1072;&#1085;&#1072;%20(www.hotplayer.ru).mp3"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7240"/>
            <a:ext cx="9144000" cy="6840760"/>
          </a:xfrm>
        </p:spPr>
      </p:pic>
    </p:spTree>
    <p:extLst>
      <p:ext uri="{BB962C8B-B14F-4D97-AF65-F5344CB8AC3E}">
        <p14:creationId xmlns:p14="http://schemas.microsoft.com/office/powerpoint/2010/main" xmlns="" val="690562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158" y="785794"/>
            <a:ext cx="8358246" cy="5293757"/>
          </a:xfrm>
          <a:prstGeom prst="rect">
            <a:avLst/>
          </a:prstGeom>
          <a:noFill/>
        </p:spPr>
        <p:txBody>
          <a:bodyPr wrap="square" rtlCol="0">
            <a:spAutoFit/>
          </a:bodyPr>
          <a:lstStyle/>
          <a:p>
            <a:pPr marL="514350" lvl="0" indent="-514350">
              <a:buFont typeface="+mj-lt"/>
              <a:buAutoNum type="arabicPeriod"/>
            </a:pPr>
            <a:r>
              <a:rPr lang="en-US" sz="3200" dirty="0" smtClean="0">
                <a:latin typeface="Arial" pitchFamily="34" charset="0"/>
                <a:cs typeface="Arial" pitchFamily="34" charset="0"/>
              </a:rPr>
              <a:t>We     </a:t>
            </a:r>
            <a:r>
              <a:rPr lang="en-US" sz="3200" b="1" dirty="0" smtClean="0">
                <a:solidFill>
                  <a:srgbClr val="C00000"/>
                </a:solidFill>
                <a:latin typeface="Arial" pitchFamily="34" charset="0"/>
                <a:cs typeface="Arial" pitchFamily="34" charset="0"/>
              </a:rPr>
              <a:t>had </a:t>
            </a:r>
            <a:r>
              <a:rPr lang="en-US" sz="3200" dirty="0" smtClean="0">
                <a:latin typeface="Arial" pitchFamily="34" charset="0"/>
                <a:cs typeface="Arial" pitchFamily="34" charset="0"/>
              </a:rPr>
              <a:t>      (to have) a very beautiful Christmas tree last year.</a:t>
            </a:r>
            <a:endParaRPr lang="ru-RU" sz="3200" dirty="0" smtClean="0">
              <a:latin typeface="Arial" pitchFamily="34" charset="0"/>
              <a:cs typeface="Arial" pitchFamily="34" charset="0"/>
            </a:endParaRPr>
          </a:p>
          <a:p>
            <a:pPr marL="514350" lvl="0" indent="-514350">
              <a:buFont typeface="+mj-lt"/>
              <a:buAutoNum type="arabicPeriod"/>
            </a:pPr>
            <a:r>
              <a:rPr lang="en-US" sz="3200" b="1" dirty="0" smtClean="0">
                <a:solidFill>
                  <a:srgbClr val="C00000"/>
                </a:solidFill>
                <a:latin typeface="Arial" pitchFamily="34" charset="0"/>
                <a:cs typeface="Arial" pitchFamily="34" charset="0"/>
              </a:rPr>
              <a:t>Have</a:t>
            </a:r>
            <a:r>
              <a:rPr lang="en-US" sz="3200" dirty="0" smtClean="0">
                <a:latin typeface="Arial" pitchFamily="34" charset="0"/>
                <a:cs typeface="Arial" pitchFamily="34" charset="0"/>
              </a:rPr>
              <a:t> you ever </a:t>
            </a:r>
            <a:r>
              <a:rPr lang="en-US" sz="3200" b="1" dirty="0" smtClean="0">
                <a:solidFill>
                  <a:srgbClr val="C00000"/>
                </a:solidFill>
                <a:latin typeface="Arial" pitchFamily="34" charset="0"/>
                <a:cs typeface="Arial" pitchFamily="34" charset="0"/>
              </a:rPr>
              <a:t>spoken</a:t>
            </a:r>
            <a:r>
              <a:rPr lang="en-US" sz="3200" dirty="0" smtClean="0">
                <a:latin typeface="Arial" pitchFamily="34" charset="0"/>
                <a:cs typeface="Arial" pitchFamily="34" charset="0"/>
              </a:rPr>
              <a:t> (to speak) English to a foreigner?</a:t>
            </a:r>
            <a:endParaRPr lang="ru-RU" sz="3200" dirty="0" smtClean="0">
              <a:latin typeface="Arial" pitchFamily="34" charset="0"/>
              <a:cs typeface="Arial" pitchFamily="34" charset="0"/>
            </a:endParaRPr>
          </a:p>
          <a:p>
            <a:pPr marL="514350" lvl="0" indent="-514350">
              <a:buFont typeface="+mj-lt"/>
              <a:buAutoNum type="arabicPeriod"/>
            </a:pPr>
            <a:r>
              <a:rPr lang="en-US" sz="3200" dirty="0" smtClean="0">
                <a:latin typeface="Arial" pitchFamily="34" charset="0"/>
                <a:cs typeface="Arial" pitchFamily="34" charset="0"/>
              </a:rPr>
              <a:t>The other day we </a:t>
            </a:r>
            <a:r>
              <a:rPr lang="en-US" sz="3200" b="1" dirty="0" smtClean="0">
                <a:solidFill>
                  <a:srgbClr val="C00000"/>
                </a:solidFill>
                <a:latin typeface="Arial" pitchFamily="34" charset="0"/>
                <a:cs typeface="Arial" pitchFamily="34" charset="0"/>
              </a:rPr>
              <a:t>went</a:t>
            </a:r>
            <a:r>
              <a:rPr lang="en-US" sz="3200" dirty="0" smtClean="0">
                <a:latin typeface="Arial" pitchFamily="34" charset="0"/>
                <a:cs typeface="Arial" pitchFamily="34" charset="0"/>
              </a:rPr>
              <a:t> (to go) to picture gallery.</a:t>
            </a:r>
            <a:endParaRPr lang="ru-RU" sz="3200" dirty="0" smtClean="0">
              <a:latin typeface="Arial" pitchFamily="34" charset="0"/>
              <a:cs typeface="Arial" pitchFamily="34" charset="0"/>
            </a:endParaRPr>
          </a:p>
          <a:p>
            <a:pPr marL="514350" lvl="0" indent="-514350">
              <a:buFont typeface="+mj-lt"/>
              <a:buAutoNum type="arabicPeriod"/>
            </a:pPr>
            <a:r>
              <a:rPr lang="en-US" sz="3200" dirty="0" smtClean="0">
                <a:latin typeface="Arial" pitchFamily="34" charset="0"/>
                <a:cs typeface="Arial" pitchFamily="34" charset="0"/>
              </a:rPr>
              <a:t>I know that Columbus </a:t>
            </a:r>
            <a:r>
              <a:rPr lang="en-US" sz="3200" b="1" dirty="0" smtClean="0">
                <a:solidFill>
                  <a:srgbClr val="C00000"/>
                </a:solidFill>
                <a:latin typeface="Arial" pitchFamily="34" charset="0"/>
                <a:cs typeface="Arial" pitchFamily="34" charset="0"/>
              </a:rPr>
              <a:t>discovered   </a:t>
            </a:r>
            <a:r>
              <a:rPr lang="en-US" sz="3200" dirty="0" smtClean="0">
                <a:latin typeface="Arial" pitchFamily="34" charset="0"/>
                <a:cs typeface="Arial" pitchFamily="34" charset="0"/>
              </a:rPr>
              <a:t>(to discover) America but I don’t remember when he </a:t>
            </a:r>
            <a:r>
              <a:rPr lang="en-US" sz="3200" b="1" dirty="0" smtClean="0">
                <a:solidFill>
                  <a:srgbClr val="C00000"/>
                </a:solidFill>
                <a:latin typeface="Arial" pitchFamily="34" charset="0"/>
                <a:cs typeface="Arial" pitchFamily="34" charset="0"/>
              </a:rPr>
              <a:t>did</a:t>
            </a:r>
            <a:r>
              <a:rPr lang="en-US" sz="3200" dirty="0" smtClean="0">
                <a:latin typeface="Arial" pitchFamily="34" charset="0"/>
                <a:cs typeface="Arial" pitchFamily="34" charset="0"/>
              </a:rPr>
              <a:t> (to do) it.</a:t>
            </a:r>
            <a:endParaRPr lang="ru-RU" sz="3200" dirty="0" smtClean="0">
              <a:latin typeface="Arial" pitchFamily="34" charset="0"/>
              <a:cs typeface="Arial" pitchFamily="34" charset="0"/>
            </a:endParaRPr>
          </a:p>
          <a:p>
            <a:pPr marL="514350" lvl="0" indent="-514350">
              <a:buFont typeface="+mj-lt"/>
              <a:buAutoNum type="arabicPeriod"/>
            </a:pPr>
            <a:r>
              <a:rPr lang="en-US" sz="3200" dirty="0" smtClean="0">
                <a:latin typeface="Arial" pitchFamily="34" charset="0"/>
                <a:cs typeface="Arial" pitchFamily="34" charset="0"/>
              </a:rPr>
              <a:t>I </a:t>
            </a:r>
            <a:r>
              <a:rPr lang="en-US" sz="3200" b="1" dirty="0" smtClean="0">
                <a:solidFill>
                  <a:srgbClr val="C00000"/>
                </a:solidFill>
                <a:latin typeface="Arial" pitchFamily="34" charset="0"/>
                <a:cs typeface="Arial" pitchFamily="34" charset="0"/>
              </a:rPr>
              <a:t>have</a:t>
            </a:r>
            <a:r>
              <a:rPr lang="en-US" sz="3200" dirty="0" smtClean="0">
                <a:latin typeface="Arial" pitchFamily="34" charset="0"/>
                <a:cs typeface="Arial" pitchFamily="34" charset="0"/>
              </a:rPr>
              <a:t> never </a:t>
            </a:r>
            <a:r>
              <a:rPr lang="en-US" sz="3200" b="1" dirty="0" smtClean="0">
                <a:solidFill>
                  <a:srgbClr val="C00000"/>
                </a:solidFill>
                <a:latin typeface="Arial" pitchFamily="34" charset="0"/>
                <a:cs typeface="Arial" pitchFamily="34" charset="0"/>
              </a:rPr>
              <a:t>been</a:t>
            </a:r>
            <a:r>
              <a:rPr lang="en-US" sz="3200" dirty="0" smtClean="0">
                <a:latin typeface="Arial" pitchFamily="34" charset="0"/>
                <a:cs typeface="Arial" pitchFamily="34" charset="0"/>
              </a:rPr>
              <a:t> (to be) to The USA. </a:t>
            </a:r>
            <a:endParaRPr lang="ru-RU" sz="3200" dirty="0" smtClean="0">
              <a:latin typeface="Arial" pitchFamily="34" charset="0"/>
              <a:cs typeface="Arial" pitchFamily="34" charset="0"/>
            </a:endParaRP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TextBox 3"/>
          <p:cNvSpPr txBox="1"/>
          <p:nvPr/>
        </p:nvSpPr>
        <p:spPr>
          <a:xfrm>
            <a:off x="285720" y="642918"/>
            <a:ext cx="8572560" cy="5509200"/>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I like the lesson because …..</a:t>
            </a:r>
          </a:p>
          <a:p>
            <a:r>
              <a:rPr lang="en-US" sz="2400" b="1" dirty="0" smtClean="0">
                <a:latin typeface="Times New Roman" pitchFamily="18" charset="0"/>
                <a:cs typeface="Times New Roman" pitchFamily="18" charset="0"/>
              </a:rPr>
              <a:t>I don’t like the lesson because……</a:t>
            </a:r>
          </a:p>
          <a:p>
            <a:endParaRPr lang="en-US" sz="2000" dirty="0">
              <a:latin typeface="Times New Roman" pitchFamily="18" charset="0"/>
              <a:cs typeface="Times New Roman" pitchFamily="18" charset="0"/>
            </a:endParaRPr>
          </a:p>
          <a:p>
            <a:r>
              <a:rPr lang="en-US" sz="2000" dirty="0" smtClean="0">
                <a:latin typeface="Times New Roman" pitchFamily="18" charset="0"/>
                <a:cs typeface="Times New Roman" pitchFamily="18" charset="0"/>
              </a:rPr>
              <a:t>It was interesting and useful.                            It was boring.</a:t>
            </a:r>
          </a:p>
          <a:p>
            <a:r>
              <a:rPr lang="en-US" sz="2000" dirty="0" smtClean="0">
                <a:latin typeface="Times New Roman" pitchFamily="18" charset="0"/>
                <a:cs typeface="Times New Roman" pitchFamily="18" charset="0"/>
              </a:rPr>
              <a:t>I found out something new.                              The tasks were difficult.</a:t>
            </a:r>
          </a:p>
          <a:p>
            <a:r>
              <a:rPr lang="en-US" sz="2000" dirty="0" smtClean="0">
                <a:latin typeface="Times New Roman" pitchFamily="18" charset="0"/>
                <a:cs typeface="Times New Roman" pitchFamily="18" charset="0"/>
              </a:rPr>
              <a:t>The tasks were easy.                                            It wasn’t‘ useful for me. </a:t>
            </a:r>
          </a:p>
          <a:p>
            <a:endParaRPr lang="en-US" sz="2000" dirty="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I feel positive emotions because…………..</a:t>
            </a:r>
          </a:p>
          <a:p>
            <a:r>
              <a:rPr lang="en-US" sz="2400" b="1" dirty="0" smtClean="0">
                <a:latin typeface="Times New Roman" pitchFamily="18" charset="0"/>
                <a:cs typeface="Times New Roman" pitchFamily="18" charset="0"/>
              </a:rPr>
              <a:t>I feel negative emotions because…………..</a:t>
            </a:r>
          </a:p>
          <a:p>
            <a:endParaRPr lang="en-US" sz="2000" dirty="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I was active.                                 I didn’t answer the questions.                                     </a:t>
            </a:r>
          </a:p>
          <a:p>
            <a:r>
              <a:rPr lang="en-US" sz="2000" dirty="0" smtClean="0">
                <a:latin typeface="Times New Roman" pitchFamily="18" charset="0"/>
                <a:cs typeface="Times New Roman" pitchFamily="18" charset="0"/>
              </a:rPr>
              <a:t>I worked hard.                             I didn’t relax.</a:t>
            </a:r>
          </a:p>
          <a:p>
            <a:r>
              <a:rPr lang="en-US" sz="2000" dirty="0" smtClean="0">
                <a:latin typeface="Times New Roman" pitchFamily="18" charset="0"/>
                <a:cs typeface="Times New Roman" pitchFamily="18" charset="0"/>
              </a:rPr>
              <a:t>I was emotional.                          I was tired. </a:t>
            </a:r>
          </a:p>
          <a:p>
            <a:endParaRPr lang="en-US" dirty="0" smtClean="0"/>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user\Desktop\img2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FAeooM7XEAQBNiJ.jpg"/>
          <p:cNvPicPr>
            <a:picLocks noChangeAspect="1" noChangeArrowheads="1"/>
          </p:cNvPicPr>
          <p:nvPr/>
        </p:nvPicPr>
        <p:blipFill>
          <a:blip r:embed="rId3"/>
          <a:srcRect/>
          <a:stretch>
            <a:fillRect/>
          </a:stretch>
        </p:blipFill>
        <p:spPr bwMode="auto">
          <a:xfrm>
            <a:off x="-190500" y="-209550"/>
            <a:ext cx="9525000" cy="7277100"/>
          </a:xfrm>
          <a:prstGeom prst="rect">
            <a:avLst/>
          </a:prstGeom>
          <a:noFill/>
        </p:spPr>
      </p:pic>
      <p:pic>
        <p:nvPicPr>
          <p:cNvPr id="3" name="Звуки сна Окружающие Шумы - Звук Океана (www.hotplayer.ru).mp3">
            <a:hlinkClick r:id="" action="ppaction://media"/>
          </p:cNvPr>
          <p:cNvPicPr>
            <a:picLocks noRot="1" noChangeAspect="1"/>
          </p:cNvPicPr>
          <p:nvPr>
            <a:audioFile r:link="rId1"/>
          </p:nvPr>
        </p:nvPicPr>
        <p:blipFill>
          <a:blip r:embed="rId4"/>
          <a:stretch>
            <a:fillRect/>
          </a:stretch>
        </p:blipFill>
        <p:spPr>
          <a:xfrm>
            <a:off x="8839200" y="6357958"/>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1402"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052" name="AutoShape 4" descr="https://img2.freepng.ru/20180711/akx/kisspng-australia-royalty-free-silhouette-australia-silhouette-5b4617c03b07c9.424663171531320256241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 name="Рисунок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85720" y="285728"/>
            <a:ext cx="3125413" cy="2500330"/>
          </a:xfrm>
          <a:prstGeom prst="rect">
            <a:avLst/>
          </a:prstGeom>
        </p:spPr>
      </p:pic>
      <p:pic>
        <p:nvPicPr>
          <p:cNvPr id="9" name="Picture 3" descr="C:\Users\user\Desktop\1506009374_zhivopisnye-mesta-avstralii-12.jpg"/>
          <p:cNvPicPr>
            <a:picLocks noChangeAspect="1" noChangeArrowheads="1"/>
          </p:cNvPicPr>
          <p:nvPr/>
        </p:nvPicPr>
        <p:blipFill>
          <a:blip r:embed="rId3" cstate="print"/>
          <a:srcRect/>
          <a:stretch>
            <a:fillRect/>
          </a:stretch>
        </p:blipFill>
        <p:spPr bwMode="auto">
          <a:xfrm>
            <a:off x="285720" y="3857628"/>
            <a:ext cx="3571900" cy="2678925"/>
          </a:xfrm>
          <a:prstGeom prst="rect">
            <a:avLst/>
          </a:prstGeom>
          <a:noFill/>
        </p:spPr>
      </p:pic>
      <p:pic>
        <p:nvPicPr>
          <p:cNvPr id="10" name="Рисунок 9"/>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643570" y="214290"/>
            <a:ext cx="3357586" cy="2480448"/>
          </a:xfrm>
          <a:prstGeom prst="rect">
            <a:avLst/>
          </a:prstGeom>
        </p:spPr>
      </p:pic>
      <p:pic>
        <p:nvPicPr>
          <p:cNvPr id="11" name="Рисунок 10" descr="https://4.404content.com/resize/730x-/1/5A/DB/1031207986410817240/fullsize.jpg"/>
          <p:cNvPicPr/>
          <p:nvPr/>
        </p:nvPicPr>
        <p:blipFill>
          <a:blip r:embed="rId5" cstate="print"/>
          <a:srcRect/>
          <a:stretch>
            <a:fillRect/>
          </a:stretch>
        </p:blipFill>
        <p:spPr bwMode="auto">
          <a:xfrm>
            <a:off x="4929190" y="3786190"/>
            <a:ext cx="4071966" cy="2896037"/>
          </a:xfrm>
          <a:prstGeom prst="rect">
            <a:avLst/>
          </a:prstGeom>
          <a:noFill/>
          <a:ln w="9525">
            <a:noFill/>
            <a:miter lim="800000"/>
            <a:headEnd/>
            <a:tailEnd/>
          </a:ln>
        </p:spPr>
      </p:pic>
      <p:pic>
        <p:nvPicPr>
          <p:cNvPr id="2053" name="Picture 5" descr="C:\Users\user\Desktop\kisspng-australia-royalty-free-silhouette-australia-silhouette-5b4617c03b07c9.4246631715313202562418.jpg"/>
          <p:cNvPicPr>
            <a:picLocks noChangeAspect="1" noChangeArrowheads="1"/>
          </p:cNvPicPr>
          <p:nvPr/>
        </p:nvPicPr>
        <p:blipFill>
          <a:blip r:embed="rId6" cstate="print"/>
          <a:srcRect/>
          <a:stretch>
            <a:fillRect/>
          </a:stretch>
        </p:blipFill>
        <p:spPr bwMode="auto">
          <a:xfrm>
            <a:off x="2857488" y="1928802"/>
            <a:ext cx="3071834" cy="293530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softEdge rad="63500"/>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box(in)">
                                      <p:cBhvr>
                                        <p:cTn id="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050" name="Picture 2" descr="C:\Users\user\Desktop\blog-157249928215dWZ.jpg"/>
          <p:cNvPicPr>
            <a:picLocks noChangeAspect="1" noChangeArrowheads="1"/>
          </p:cNvPicPr>
          <p:nvPr/>
        </p:nvPicPr>
        <p:blipFill>
          <a:blip r:embed="rId2"/>
          <a:srcRect/>
          <a:stretch>
            <a:fillRect/>
          </a:stretch>
        </p:blipFill>
        <p:spPr bwMode="auto">
          <a:xfrm>
            <a:off x="500034" y="0"/>
            <a:ext cx="8072494"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TextBox 3"/>
          <p:cNvSpPr txBox="1"/>
          <p:nvPr/>
        </p:nvSpPr>
        <p:spPr>
          <a:xfrm>
            <a:off x="857224" y="928670"/>
            <a:ext cx="6929486" cy="5170646"/>
          </a:xfrm>
          <a:prstGeom prst="rect">
            <a:avLst/>
          </a:prstGeom>
          <a:noFill/>
        </p:spPr>
        <p:txBody>
          <a:bodyPr wrap="square" rtlCol="0">
            <a:spAutoFit/>
          </a:bodyPr>
          <a:lstStyle/>
          <a:p>
            <a:pPr>
              <a:buFont typeface="Arial" pitchFamily="34" charset="0"/>
              <a:buChar char="•"/>
            </a:pPr>
            <a:r>
              <a:rPr lang="en-US" sz="6600" b="1" dirty="0" smtClean="0">
                <a:solidFill>
                  <a:schemeClr val="tx2">
                    <a:lumMod val="75000"/>
                  </a:schemeClr>
                </a:solidFill>
                <a:latin typeface="Arial" pitchFamily="34" charset="0"/>
                <a:cs typeface="Arial" pitchFamily="34" charset="0"/>
              </a:rPr>
              <a:t>Questions</a:t>
            </a:r>
          </a:p>
          <a:p>
            <a:pPr>
              <a:buFont typeface="Arial" pitchFamily="34" charset="0"/>
              <a:buChar char="•"/>
            </a:pPr>
            <a:r>
              <a:rPr lang="en-US" sz="6600" b="1" dirty="0" smtClean="0">
                <a:solidFill>
                  <a:schemeClr val="tx2">
                    <a:lumMod val="75000"/>
                  </a:schemeClr>
                </a:solidFill>
                <a:latin typeface="Arial" pitchFamily="34" charset="0"/>
                <a:cs typeface="Arial" pitchFamily="34" charset="0"/>
              </a:rPr>
              <a:t>Words</a:t>
            </a:r>
          </a:p>
          <a:p>
            <a:pPr>
              <a:buFont typeface="Arial" pitchFamily="34" charset="0"/>
              <a:buChar char="•"/>
            </a:pPr>
            <a:r>
              <a:rPr lang="en-US" sz="6600" b="1" dirty="0" smtClean="0">
                <a:solidFill>
                  <a:schemeClr val="tx2">
                    <a:lumMod val="75000"/>
                  </a:schemeClr>
                </a:solidFill>
                <a:latin typeface="Arial" pitchFamily="34" charset="0"/>
                <a:cs typeface="Arial" pitchFamily="34" charset="0"/>
              </a:rPr>
              <a:t>Exercises</a:t>
            </a:r>
          </a:p>
          <a:p>
            <a:pPr>
              <a:buFont typeface="Arial" pitchFamily="34" charset="0"/>
              <a:buChar char="•"/>
            </a:pPr>
            <a:r>
              <a:rPr lang="en-US" sz="6600" b="1" dirty="0" smtClean="0">
                <a:solidFill>
                  <a:schemeClr val="tx2">
                    <a:lumMod val="75000"/>
                  </a:schemeClr>
                </a:solidFill>
                <a:latin typeface="Arial" pitchFamily="34" charset="0"/>
                <a:cs typeface="Arial" pitchFamily="34" charset="0"/>
              </a:rPr>
              <a:t>Australia</a:t>
            </a:r>
          </a:p>
          <a:p>
            <a:pPr>
              <a:buFont typeface="Arial" pitchFamily="34" charset="0"/>
              <a:buChar char="•"/>
            </a:pPr>
            <a:r>
              <a:rPr lang="en-US" sz="6600" b="1" dirty="0" smtClean="0">
                <a:solidFill>
                  <a:schemeClr val="tx2">
                    <a:lumMod val="75000"/>
                  </a:schemeClr>
                </a:solidFill>
                <a:latin typeface="Arial" pitchFamily="34" charset="0"/>
                <a:cs typeface="Arial" pitchFamily="34" charset="0"/>
              </a:rPr>
              <a:t>English</a:t>
            </a:r>
            <a:endParaRPr lang="ru-RU" sz="6600" b="1" dirty="0">
              <a:solidFill>
                <a:schemeClr val="tx2">
                  <a:lumMod val="75000"/>
                </a:schemeClr>
              </a:solidFill>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4.404content.com/resize/730x-/1/5A/DB/1031207986410817240/fullsize.jp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6386" name="Picture 2" descr="C:\Users\user\Desktop\Australia-Flag-5-1068x600.jpg"/>
          <p:cNvPicPr>
            <a:picLocks noChangeAspect="1" noChangeArrowheads="1"/>
          </p:cNvPicPr>
          <p:nvPr/>
        </p:nvPicPr>
        <p:blipFill>
          <a:blip r:embed="rId2"/>
          <a:srcRect/>
          <a:stretch>
            <a:fillRect/>
          </a:stretch>
        </p:blipFill>
        <p:spPr bwMode="auto">
          <a:xfrm>
            <a:off x="285720" y="285728"/>
            <a:ext cx="2857520" cy="1605348"/>
          </a:xfrm>
          <a:prstGeom prst="rect">
            <a:avLst/>
          </a:prstGeom>
          <a:noFill/>
        </p:spPr>
      </p:pic>
      <p:pic>
        <p:nvPicPr>
          <p:cNvPr id="16387" name="Picture 3" descr="C:\Users\user\Desktop\gerb_avstralii.jpg"/>
          <p:cNvPicPr>
            <a:picLocks noChangeAspect="1" noChangeArrowheads="1"/>
          </p:cNvPicPr>
          <p:nvPr/>
        </p:nvPicPr>
        <p:blipFill>
          <a:blip r:embed="rId3" cstate="print"/>
          <a:srcRect/>
          <a:stretch>
            <a:fillRect/>
          </a:stretch>
        </p:blipFill>
        <p:spPr bwMode="auto">
          <a:xfrm>
            <a:off x="2000232" y="2214554"/>
            <a:ext cx="5465079" cy="39497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wipe(down)">
                                      <p:cBhvr>
                                        <p:cTn id="7"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285720" y="285728"/>
          <a:ext cx="8858280" cy="6309360"/>
        </p:xfrm>
        <a:graphic>
          <a:graphicData uri="http://schemas.openxmlformats.org/drawingml/2006/table">
            <a:tbl>
              <a:tblPr/>
              <a:tblGrid>
                <a:gridCol w="8858280"/>
              </a:tblGrid>
              <a:tr h="6286544">
                <a:tc>
                  <a:txBody>
                    <a:bodyPr/>
                    <a:lstStyle/>
                    <a:p>
                      <a:pPr algn="l">
                        <a:lnSpc>
                          <a:spcPct val="115000"/>
                        </a:lnSpc>
                        <a:spcAft>
                          <a:spcPts val="0"/>
                        </a:spcAft>
                      </a:pPr>
                      <a:r>
                        <a:rPr lang="en-US" sz="3600" b="1" dirty="0">
                          <a:latin typeface="Arial" pitchFamily="34" charset="0"/>
                          <a:ea typeface="Times New Roman"/>
                          <a:cs typeface="Arial" pitchFamily="34" charset="0"/>
                        </a:rPr>
                        <a:t>platypus</a:t>
                      </a:r>
                      <a:r>
                        <a:rPr lang="en-US" sz="3600" dirty="0">
                          <a:latin typeface="Arial" pitchFamily="34" charset="0"/>
                          <a:ea typeface="Times New Roman"/>
                          <a:cs typeface="Arial" pitchFamily="34" charset="0"/>
                        </a:rPr>
                        <a:t> [ˈ</a:t>
                      </a:r>
                      <a:r>
                        <a:rPr lang="en-US" sz="3600" dirty="0" err="1">
                          <a:latin typeface="Arial" pitchFamily="34" charset="0"/>
                          <a:ea typeface="Times New Roman"/>
                          <a:cs typeface="Arial" pitchFamily="34" charset="0"/>
                        </a:rPr>
                        <a:t>plætɪpəs</a:t>
                      </a:r>
                      <a:r>
                        <a:rPr lang="en-US" sz="3600" dirty="0">
                          <a:latin typeface="Arial" pitchFamily="34" charset="0"/>
                          <a:ea typeface="Times New Roman"/>
                          <a:cs typeface="Arial" pitchFamily="34" charset="0"/>
                        </a:rPr>
                        <a:t>] - </a:t>
                      </a:r>
                      <a:r>
                        <a:rPr lang="ru-RU" sz="3600" dirty="0">
                          <a:latin typeface="Arial" pitchFamily="34" charset="0"/>
                          <a:ea typeface="Times New Roman"/>
                          <a:cs typeface="Arial" pitchFamily="34" charset="0"/>
                        </a:rPr>
                        <a:t>утконос</a:t>
                      </a:r>
                    </a:p>
                    <a:p>
                      <a:pPr algn="l">
                        <a:lnSpc>
                          <a:spcPct val="115000"/>
                        </a:lnSpc>
                        <a:spcAft>
                          <a:spcPts val="0"/>
                        </a:spcAft>
                      </a:pPr>
                      <a:r>
                        <a:rPr lang="en-US" sz="3600" b="1" dirty="0">
                          <a:solidFill>
                            <a:schemeClr val="tx2">
                              <a:lumMod val="75000"/>
                            </a:schemeClr>
                          </a:solidFill>
                          <a:latin typeface="Arial" pitchFamily="34" charset="0"/>
                          <a:ea typeface="Times New Roman"/>
                          <a:cs typeface="Arial" pitchFamily="34" charset="0"/>
                        </a:rPr>
                        <a:t>duckbill</a:t>
                      </a:r>
                      <a:r>
                        <a:rPr lang="en-US" sz="3600" dirty="0">
                          <a:solidFill>
                            <a:schemeClr val="tx2">
                              <a:lumMod val="75000"/>
                            </a:schemeClr>
                          </a:solidFill>
                          <a:latin typeface="Arial" pitchFamily="34" charset="0"/>
                          <a:ea typeface="Times New Roman"/>
                          <a:cs typeface="Arial" pitchFamily="34" charset="0"/>
                        </a:rPr>
                        <a:t> </a:t>
                      </a:r>
                      <a:r>
                        <a:rPr lang="en-US" sz="3600" dirty="0">
                          <a:latin typeface="Arial" pitchFamily="34" charset="0"/>
                          <a:ea typeface="Times New Roman"/>
                          <a:cs typeface="Arial" pitchFamily="34" charset="0"/>
                        </a:rPr>
                        <a:t>[ˈ</a:t>
                      </a:r>
                      <a:r>
                        <a:rPr lang="en-US" sz="3600" dirty="0" err="1">
                          <a:latin typeface="Arial" pitchFamily="34" charset="0"/>
                          <a:ea typeface="Times New Roman"/>
                          <a:cs typeface="Arial" pitchFamily="34" charset="0"/>
                        </a:rPr>
                        <a:t>dʌkbɪl</a:t>
                      </a:r>
                      <a:r>
                        <a:rPr lang="en-US" sz="3600" dirty="0">
                          <a:latin typeface="Arial" pitchFamily="34" charset="0"/>
                          <a:ea typeface="Times New Roman"/>
                          <a:cs typeface="Arial" pitchFamily="34" charset="0"/>
                        </a:rPr>
                        <a:t>] - </a:t>
                      </a:r>
                      <a:r>
                        <a:rPr lang="ru-RU" sz="3600" dirty="0">
                          <a:latin typeface="Arial" pitchFamily="34" charset="0"/>
                          <a:ea typeface="Times New Roman"/>
                          <a:cs typeface="Arial" pitchFamily="34" charset="0"/>
                        </a:rPr>
                        <a:t>утконос</a:t>
                      </a:r>
                    </a:p>
                    <a:p>
                      <a:pPr algn="l">
                        <a:lnSpc>
                          <a:spcPct val="115000"/>
                        </a:lnSpc>
                        <a:spcAft>
                          <a:spcPts val="0"/>
                        </a:spcAft>
                      </a:pPr>
                      <a:r>
                        <a:rPr lang="en-US" sz="3600" b="1" dirty="0">
                          <a:latin typeface="Arial" pitchFamily="34" charset="0"/>
                          <a:ea typeface="Times New Roman"/>
                          <a:cs typeface="Arial" pitchFamily="34" charset="0"/>
                        </a:rPr>
                        <a:t>koala</a:t>
                      </a:r>
                      <a:r>
                        <a:rPr lang="en-US" sz="3600" dirty="0">
                          <a:latin typeface="Arial" pitchFamily="34" charset="0"/>
                          <a:ea typeface="Times New Roman"/>
                          <a:cs typeface="Arial" pitchFamily="34" charset="0"/>
                        </a:rPr>
                        <a:t> [ </a:t>
                      </a:r>
                      <a:r>
                        <a:rPr lang="en-US" sz="3600" dirty="0" err="1">
                          <a:latin typeface="Arial" pitchFamily="34" charset="0"/>
                          <a:ea typeface="Times New Roman"/>
                          <a:cs typeface="Arial" pitchFamily="34" charset="0"/>
                        </a:rPr>
                        <a:t>kəʋ'ɑ:lə</a:t>
                      </a:r>
                      <a:r>
                        <a:rPr lang="en-US" sz="3600" dirty="0">
                          <a:latin typeface="Arial" pitchFamily="34" charset="0"/>
                          <a:ea typeface="Times New Roman"/>
                          <a:cs typeface="Arial" pitchFamily="34" charset="0"/>
                        </a:rPr>
                        <a:t> ] - </a:t>
                      </a:r>
                      <a:r>
                        <a:rPr lang="ru-RU" sz="3600" dirty="0">
                          <a:latin typeface="Arial" pitchFamily="34" charset="0"/>
                          <a:ea typeface="Times New Roman"/>
                          <a:cs typeface="Arial" pitchFamily="34" charset="0"/>
                        </a:rPr>
                        <a:t>коала</a:t>
                      </a:r>
                    </a:p>
                    <a:p>
                      <a:pPr algn="l">
                        <a:lnSpc>
                          <a:spcPct val="115000"/>
                        </a:lnSpc>
                        <a:spcAft>
                          <a:spcPts val="0"/>
                        </a:spcAft>
                      </a:pPr>
                      <a:r>
                        <a:rPr lang="en-US" sz="3600" b="1" dirty="0">
                          <a:solidFill>
                            <a:schemeClr val="tx2">
                              <a:lumMod val="75000"/>
                            </a:schemeClr>
                          </a:solidFill>
                          <a:latin typeface="Arial" pitchFamily="34" charset="0"/>
                          <a:ea typeface="Times New Roman"/>
                          <a:cs typeface="Arial" pitchFamily="34" charset="0"/>
                        </a:rPr>
                        <a:t>kangaroo</a:t>
                      </a:r>
                      <a:r>
                        <a:rPr lang="en-US" sz="3600" dirty="0">
                          <a:latin typeface="Arial" pitchFamily="34" charset="0"/>
                          <a:ea typeface="Times New Roman"/>
                          <a:cs typeface="Arial" pitchFamily="34" charset="0"/>
                        </a:rPr>
                        <a:t> [ˌ</a:t>
                      </a:r>
                      <a:r>
                        <a:rPr lang="en-US" sz="3600" dirty="0" err="1">
                          <a:latin typeface="Arial" pitchFamily="34" charset="0"/>
                          <a:ea typeface="Times New Roman"/>
                          <a:cs typeface="Arial" pitchFamily="34" charset="0"/>
                        </a:rPr>
                        <a:t>kæŋgəˈru</a:t>
                      </a:r>
                      <a:r>
                        <a:rPr lang="en-US" sz="3600" dirty="0">
                          <a:latin typeface="Arial" pitchFamily="34" charset="0"/>
                          <a:ea typeface="Times New Roman"/>
                          <a:cs typeface="Arial" pitchFamily="34" charset="0"/>
                        </a:rPr>
                        <a:t>ː] - </a:t>
                      </a:r>
                      <a:r>
                        <a:rPr lang="ru-RU" sz="3600" dirty="0">
                          <a:latin typeface="Arial" pitchFamily="34" charset="0"/>
                          <a:ea typeface="Times New Roman"/>
                          <a:cs typeface="Arial" pitchFamily="34" charset="0"/>
                        </a:rPr>
                        <a:t>кенгуру</a:t>
                      </a:r>
                    </a:p>
                    <a:p>
                      <a:pPr algn="l">
                        <a:lnSpc>
                          <a:spcPct val="115000"/>
                        </a:lnSpc>
                        <a:spcAft>
                          <a:spcPts val="0"/>
                        </a:spcAft>
                      </a:pPr>
                      <a:r>
                        <a:rPr lang="en-US" sz="3600" b="1" dirty="0">
                          <a:latin typeface="Arial" pitchFamily="34" charset="0"/>
                          <a:ea typeface="Times New Roman"/>
                          <a:cs typeface="Arial" pitchFamily="34" charset="0"/>
                        </a:rPr>
                        <a:t>echidna </a:t>
                      </a:r>
                      <a:r>
                        <a:rPr lang="en-US" sz="3600" dirty="0">
                          <a:latin typeface="Arial" pitchFamily="34" charset="0"/>
                          <a:ea typeface="Times New Roman"/>
                          <a:cs typeface="Arial" pitchFamily="34" charset="0"/>
                        </a:rPr>
                        <a:t>[</a:t>
                      </a:r>
                      <a:r>
                        <a:rPr lang="en-US" sz="3600" dirty="0" err="1">
                          <a:latin typeface="Arial" pitchFamily="34" charset="0"/>
                          <a:ea typeface="Times New Roman"/>
                          <a:cs typeface="Arial" pitchFamily="34" charset="0"/>
                        </a:rPr>
                        <a:t>ɪˈkɪdnə</a:t>
                      </a:r>
                      <a:r>
                        <a:rPr lang="en-US" sz="3600" dirty="0">
                          <a:latin typeface="Arial" pitchFamily="34" charset="0"/>
                          <a:ea typeface="Times New Roman"/>
                          <a:cs typeface="Arial" pitchFamily="34" charset="0"/>
                        </a:rPr>
                        <a:t>] – </a:t>
                      </a:r>
                      <a:r>
                        <a:rPr lang="ru-RU" sz="3600" dirty="0">
                          <a:latin typeface="Arial" pitchFamily="34" charset="0"/>
                          <a:ea typeface="Times New Roman"/>
                          <a:cs typeface="Arial" pitchFamily="34" charset="0"/>
                        </a:rPr>
                        <a:t>ехидна</a:t>
                      </a:r>
                    </a:p>
                    <a:p>
                      <a:pPr algn="l">
                        <a:lnSpc>
                          <a:spcPct val="115000"/>
                        </a:lnSpc>
                        <a:spcAft>
                          <a:spcPts val="0"/>
                        </a:spcAft>
                      </a:pPr>
                      <a:r>
                        <a:rPr lang="en-US" sz="3600" b="1" dirty="0">
                          <a:solidFill>
                            <a:schemeClr val="tx2">
                              <a:lumMod val="75000"/>
                            </a:schemeClr>
                          </a:solidFill>
                          <a:latin typeface="Arial" pitchFamily="34" charset="0"/>
                          <a:ea typeface="Times New Roman"/>
                          <a:cs typeface="Arial" pitchFamily="34" charset="0"/>
                        </a:rPr>
                        <a:t>emu ostrich </a:t>
                      </a:r>
                      <a:r>
                        <a:rPr lang="en-US" sz="3600" dirty="0">
                          <a:latin typeface="Arial" pitchFamily="34" charset="0"/>
                          <a:ea typeface="Times New Roman"/>
                          <a:cs typeface="Arial" pitchFamily="34" charset="0"/>
                        </a:rPr>
                        <a:t>[ˈ</a:t>
                      </a:r>
                      <a:r>
                        <a:rPr lang="en-US" sz="3600" dirty="0" err="1">
                          <a:latin typeface="Arial" pitchFamily="34" charset="0"/>
                          <a:ea typeface="Times New Roman"/>
                          <a:cs typeface="Arial" pitchFamily="34" charset="0"/>
                        </a:rPr>
                        <a:t>iːmju</a:t>
                      </a:r>
                      <a:r>
                        <a:rPr lang="en-US" sz="3600" dirty="0">
                          <a:latin typeface="Arial" pitchFamily="34" charset="0"/>
                          <a:ea typeface="Times New Roman"/>
                          <a:cs typeface="Arial" pitchFamily="34" charset="0"/>
                        </a:rPr>
                        <a:t>ː ˈ</a:t>
                      </a:r>
                      <a:r>
                        <a:rPr lang="en-US" sz="3600" dirty="0" err="1">
                          <a:latin typeface="Arial" pitchFamily="34" charset="0"/>
                          <a:ea typeface="Times New Roman"/>
                          <a:cs typeface="Arial" pitchFamily="34" charset="0"/>
                        </a:rPr>
                        <a:t>ɒstrɪʧ</a:t>
                      </a:r>
                      <a:r>
                        <a:rPr lang="en-US" sz="3600" dirty="0">
                          <a:latin typeface="Arial" pitchFamily="34" charset="0"/>
                          <a:ea typeface="Times New Roman"/>
                          <a:cs typeface="Arial" pitchFamily="34" charset="0"/>
                        </a:rPr>
                        <a:t>] – </a:t>
                      </a:r>
                      <a:r>
                        <a:rPr lang="ru-RU" sz="3600" dirty="0">
                          <a:latin typeface="Arial" pitchFamily="34" charset="0"/>
                          <a:ea typeface="Times New Roman"/>
                          <a:cs typeface="Arial" pitchFamily="34" charset="0"/>
                        </a:rPr>
                        <a:t>страус Эму</a:t>
                      </a:r>
                    </a:p>
                    <a:p>
                      <a:pPr algn="l">
                        <a:lnSpc>
                          <a:spcPct val="115000"/>
                        </a:lnSpc>
                        <a:spcAft>
                          <a:spcPts val="0"/>
                        </a:spcAft>
                      </a:pPr>
                      <a:r>
                        <a:rPr lang="en-US" sz="3600" b="1" dirty="0">
                          <a:latin typeface="Arial" pitchFamily="34" charset="0"/>
                          <a:ea typeface="Times New Roman"/>
                          <a:cs typeface="Arial" pitchFamily="34" charset="0"/>
                        </a:rPr>
                        <a:t>kookaburra </a:t>
                      </a:r>
                      <a:r>
                        <a:rPr lang="en-US" sz="3600" dirty="0">
                          <a:latin typeface="Arial" pitchFamily="34" charset="0"/>
                          <a:ea typeface="Times New Roman"/>
                          <a:cs typeface="Arial" pitchFamily="34" charset="0"/>
                        </a:rPr>
                        <a:t>[ˈ</a:t>
                      </a:r>
                      <a:r>
                        <a:rPr lang="en-US" sz="3600" dirty="0" err="1">
                          <a:latin typeface="Arial" pitchFamily="34" charset="0"/>
                          <a:ea typeface="Times New Roman"/>
                          <a:cs typeface="Arial" pitchFamily="34" charset="0"/>
                        </a:rPr>
                        <a:t>kʊkəbʌrə</a:t>
                      </a:r>
                      <a:r>
                        <a:rPr lang="en-US" sz="3600" dirty="0">
                          <a:latin typeface="Arial" pitchFamily="34" charset="0"/>
                          <a:ea typeface="Times New Roman"/>
                          <a:cs typeface="Arial" pitchFamily="34" charset="0"/>
                        </a:rPr>
                        <a:t>] – </a:t>
                      </a:r>
                      <a:r>
                        <a:rPr lang="ru-RU" sz="3600" dirty="0" err="1" smtClean="0">
                          <a:latin typeface="Arial" pitchFamily="34" charset="0"/>
                          <a:ea typeface="Times New Roman"/>
                          <a:cs typeface="Arial" pitchFamily="34" charset="0"/>
                        </a:rPr>
                        <a:t>кукабара</a:t>
                      </a:r>
                      <a:endParaRPr lang="en-US" sz="3600" dirty="0" smtClean="0">
                        <a:latin typeface="Arial" pitchFamily="34" charset="0"/>
                        <a:ea typeface="Times New Roman"/>
                        <a:cs typeface="Arial"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600" b="1"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eucalyptus</a:t>
                      </a:r>
                      <a:r>
                        <a:rPr kumimoji="0" lang="en-US"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juːkəˈlɪptəs</a:t>
                      </a:r>
                      <a:r>
                        <a:rPr kumimoji="0" lang="en-US"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trees  - </a:t>
                      </a:r>
                      <a:r>
                        <a:rPr kumimoji="0" lang="ru-RU"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эвкалиптовые</a:t>
                      </a:r>
                      <a:r>
                        <a:rPr kumimoji="0" lang="en-US"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деревья</a:t>
                      </a:r>
                      <a:r>
                        <a:rPr kumimoji="0" lang="en-US"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pPr algn="l">
                        <a:lnSpc>
                          <a:spcPct val="115000"/>
                        </a:lnSpc>
                        <a:spcAft>
                          <a:spcPts val="0"/>
                        </a:spcAft>
                      </a:pPr>
                      <a:endParaRPr lang="ru-RU" sz="3600" dirty="0">
                        <a:latin typeface="Arial" pitchFamily="34" charset="0"/>
                        <a:ea typeface="Times New Roman"/>
                        <a:cs typeface="Arial" pitchFamily="34" charset="0"/>
                      </a:endParaRPr>
                    </a:p>
                  </a:txBody>
                  <a:tcPr marL="114300" marR="114300" marT="0" marB="0">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pic>
        <p:nvPicPr>
          <p:cNvPr id="17410" name="Picture 2" descr="C:\Users\user\Desktop\703942a5ffa8d05ae837ae87be5be623--shade-trees-eucalyptus.jpg"/>
          <p:cNvPicPr>
            <a:picLocks noChangeAspect="1" noChangeArrowheads="1"/>
          </p:cNvPicPr>
          <p:nvPr/>
        </p:nvPicPr>
        <p:blipFill>
          <a:blip r:embed="rId3" cstate="print"/>
          <a:srcRect/>
          <a:stretch>
            <a:fillRect/>
          </a:stretch>
        </p:blipFill>
        <p:spPr bwMode="auto">
          <a:xfrm>
            <a:off x="7072330" y="4786322"/>
            <a:ext cx="1828152" cy="178592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6" name="Picture 2" descr="C:\Users\user\Desktop\CwQkwUYXYAAPwtQ.jpg"/>
          <p:cNvPicPr>
            <a:picLocks noChangeAspect="1" noChangeArrowheads="1"/>
          </p:cNvPicPr>
          <p:nvPr/>
        </p:nvPicPr>
        <p:blipFill>
          <a:blip r:embed="rId2"/>
          <a:srcRect/>
          <a:stretch>
            <a:fillRect/>
          </a:stretch>
        </p:blipFill>
        <p:spPr bwMode="auto">
          <a:xfrm>
            <a:off x="1142976" y="428604"/>
            <a:ext cx="6898903" cy="4143384"/>
          </a:xfrm>
          <a:prstGeom prst="rect">
            <a:avLst/>
          </a:prstGeom>
          <a:noFill/>
        </p:spPr>
      </p:pic>
      <p:pic>
        <p:nvPicPr>
          <p:cNvPr id="1027" name="Picture 3" descr="C:\Users\user\Desktop\preview.jpg"/>
          <p:cNvPicPr>
            <a:picLocks noChangeAspect="1" noChangeArrowheads="1"/>
          </p:cNvPicPr>
          <p:nvPr/>
        </p:nvPicPr>
        <p:blipFill>
          <a:blip r:embed="rId3" cstate="print"/>
          <a:srcRect/>
          <a:stretch>
            <a:fillRect/>
          </a:stretch>
        </p:blipFill>
        <p:spPr bwMode="auto">
          <a:xfrm>
            <a:off x="214282" y="285728"/>
            <a:ext cx="2982321" cy="2000264"/>
          </a:xfrm>
          <a:prstGeom prst="rect">
            <a:avLst/>
          </a:prstGeom>
          <a:noFill/>
        </p:spPr>
      </p:pic>
      <p:pic>
        <p:nvPicPr>
          <p:cNvPr id="1028" name="Picture 4" descr="C:\Users\user\Desktop\fullsize.jpg"/>
          <p:cNvPicPr>
            <a:picLocks noChangeAspect="1" noChangeArrowheads="1"/>
          </p:cNvPicPr>
          <p:nvPr/>
        </p:nvPicPr>
        <p:blipFill>
          <a:blip r:embed="rId4" cstate="print"/>
          <a:srcRect/>
          <a:stretch>
            <a:fillRect/>
          </a:stretch>
        </p:blipFill>
        <p:spPr bwMode="auto">
          <a:xfrm>
            <a:off x="6072198" y="214290"/>
            <a:ext cx="2833684" cy="2125263"/>
          </a:xfrm>
          <a:prstGeom prst="rect">
            <a:avLst/>
          </a:prstGeom>
          <a:noFill/>
        </p:spPr>
      </p:pic>
      <p:sp>
        <p:nvSpPr>
          <p:cNvPr id="7" name="TextBox 6"/>
          <p:cNvSpPr txBox="1"/>
          <p:nvPr/>
        </p:nvSpPr>
        <p:spPr>
          <a:xfrm>
            <a:off x="428596" y="4572008"/>
            <a:ext cx="8001056" cy="1200329"/>
          </a:xfrm>
          <a:prstGeom prst="rect">
            <a:avLst/>
          </a:prstGeom>
          <a:noFill/>
        </p:spPr>
        <p:txBody>
          <a:bodyPr wrap="square" rtlCol="0">
            <a:spAutoFit/>
          </a:bodyPr>
          <a:lstStyle/>
          <a:p>
            <a:pPr algn="ctr"/>
            <a:r>
              <a:rPr lang="en-US" sz="3600" b="1" dirty="0" smtClean="0">
                <a:solidFill>
                  <a:schemeClr val="tx2">
                    <a:lumMod val="50000"/>
                  </a:schemeClr>
                </a:solidFill>
                <a:latin typeface="Comic Sans MS" pitchFamily="66" charset="0"/>
              </a:rPr>
              <a:t>The Great Barrier Reef</a:t>
            </a:r>
          </a:p>
          <a:p>
            <a:pPr algn="ctr"/>
            <a:endParaRPr lang="ru-RU" sz="3600" b="1" dirty="0">
              <a:solidFill>
                <a:schemeClr val="tx2">
                  <a:lumMod val="50000"/>
                </a:schemeClr>
              </a:solidFill>
              <a:latin typeface="Comic Sans MS" pitchFamily="66" charset="0"/>
            </a:endParaRPr>
          </a:p>
        </p:txBody>
      </p:sp>
      <p:graphicFrame>
        <p:nvGraphicFramePr>
          <p:cNvPr id="8" name="Таблица 7"/>
          <p:cNvGraphicFramePr>
            <a:graphicFrameLocks noGrp="1"/>
          </p:cNvGraphicFramePr>
          <p:nvPr/>
        </p:nvGraphicFramePr>
        <p:xfrm>
          <a:off x="500034" y="5357826"/>
          <a:ext cx="8286808" cy="1237171"/>
        </p:xfrm>
        <a:graphic>
          <a:graphicData uri="http://schemas.openxmlformats.org/drawingml/2006/table">
            <a:tbl>
              <a:tblPr/>
              <a:tblGrid>
                <a:gridCol w="8286808"/>
              </a:tblGrid>
              <a:tr h="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400" b="1" i="0" dirty="0" smtClean="0">
                          <a:latin typeface="+mn-lt"/>
                          <a:ea typeface="Times New Roman"/>
                          <a:cs typeface="Times New Roman"/>
                        </a:rPr>
                        <a:t>It is a unique natural garden under the sea! There is no place on the Earth with so great variety of life. You can see 1500 different kinds of fish and more than 350 kinds of corals there. </a:t>
                      </a:r>
                      <a:endParaRPr lang="ru-RU" sz="2400" b="1" i="0" dirty="0">
                        <a:latin typeface="Calibri"/>
                        <a:ea typeface="Times New Roman"/>
                        <a:cs typeface="Times New Roman"/>
                      </a:endParaRPr>
                    </a:p>
                  </a:txBody>
                  <a:tcPr marL="114300" marR="114300" marT="0" marB="0">
                    <a:lnL>
                      <a:noFill/>
                    </a:lnL>
                    <a:lnR>
                      <a:noFill/>
                    </a:lnR>
                    <a:lnT>
                      <a:noFill/>
                    </a:lnT>
                    <a:lnB>
                      <a:noFill/>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wipe(down)">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wipe(down)">
                                      <p:cBhvr>
                                        <p:cTn id="1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275</Words>
  <Application>Microsoft Office PowerPoint</Application>
  <PresentationFormat>Экран (4:3)</PresentationFormat>
  <Paragraphs>36</Paragraphs>
  <Slides>12</Slides>
  <Notes>1</Notes>
  <HiddenSlides>0</HiddenSlides>
  <MMClips>1</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4</cp:revision>
  <dcterms:created xsi:type="dcterms:W3CDTF">2022-03-27T14:28:44Z</dcterms:created>
  <dcterms:modified xsi:type="dcterms:W3CDTF">2022-03-27T14:54:07Z</dcterms:modified>
</cp:coreProperties>
</file>