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4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3.bp.blogspot.com/-AJUxd4hE1uo/WLxQRZFVOGI/AAAAAAAAAe0/Fj6eK6M0m00rv64Qsom20weqjdKkM2yvgCEw/s1600/DSCN9335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hyperlink" Target="https://1.bp.blogspot.com/-K0caTPam8Cs/WLxQRWUp1UI/AAAAAAAAAe0/HDtuZt9WgrUQ3074lOPVWvzEVexaeA6VACEw/s1600/DSCN933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3.bp.blogspot.com/-eZhqzqgZoSU/WNEO98po9XI/AAAAAAAAApQ/vdfc_323oUE1z_aD6Lg9Z0FPMWRgVS6DwCLcB/s1600/DSCN9495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2.bp.blogspot.com/-58-joV8AiM8/WKMECcbcWeI/AAAAAAAAALU/pYhRHMLJaI0ELLv0elYpnZFyy6LGFGI0QCLcB/s1600/image+(1)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13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3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3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3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3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3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Муниципальное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бюджетное дошкольное образовательное учреждение детский сад №14 «Брусничка»</a:t>
            </a:r>
            <a:r>
              <a:rPr lang="ru-RU" sz="1600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1600" dirty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(МБДОУ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№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14 «Брусничка»)</a:t>
            </a:r>
            <a:r>
              <a:rPr lang="ru-RU" sz="1600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1600" dirty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3200" dirty="0">
                <a:ea typeface="Times New Roman"/>
                <a:cs typeface="Times New Roman"/>
              </a:rPr>
              <a:t/>
            </a:r>
            <a:br>
              <a:rPr lang="ru-RU" sz="3200" dirty="0"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4461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400" dirty="0" smtClean="0"/>
          </a:p>
          <a:p>
            <a:pPr marL="0" indent="0" algn="ctr">
              <a:buNone/>
            </a:pPr>
            <a:endParaRPr lang="ru-RU" sz="28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Тема «Развитие математических представлений у старших дошкольников с ЗПР с использованием игрового набора </a:t>
            </a:r>
            <a:endParaRPr lang="ru-RU" sz="2800" b="1" i="1" dirty="0" smtClean="0">
              <a:latin typeface="Times New Roman"/>
              <a:ea typeface="Calibri"/>
              <a:cs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800" b="1" i="1" dirty="0">
                <a:latin typeface="Times New Roman"/>
                <a:ea typeface="Calibri"/>
                <a:cs typeface="Times New Roman"/>
              </a:rPr>
              <a:t>Дары </a:t>
            </a:r>
            <a:r>
              <a:rPr lang="ru-RU" sz="2800" b="1" i="1" dirty="0" err="1">
                <a:latin typeface="Times New Roman"/>
                <a:ea typeface="Calibri"/>
                <a:cs typeface="Times New Roman"/>
              </a:rPr>
              <a:t>Фрёбеля</a:t>
            </a:r>
            <a:r>
              <a:rPr lang="ru-RU" sz="2800" b="1" i="1" dirty="0">
                <a:latin typeface="Times New Roman"/>
                <a:ea typeface="Calibri"/>
                <a:cs typeface="Times New Roman"/>
              </a:rPr>
              <a:t>»</a:t>
            </a:r>
            <a:endParaRPr lang="ru-RU" sz="2000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1400" dirty="0" smtClean="0"/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Подготовили учителя-дефектологи: </a:t>
            </a: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Трофименко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Елена Николаевна</a:t>
            </a: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Савчук Инна Леонидовна </a:t>
            </a: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г.Сургут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1124744"/>
            <a:ext cx="336612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 «Шарфики для мишек»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закрепить умение строить последовательный ряд по длине, закреплять понятия «длинный», «короткий», «длиннее - короче», «одинаковый по длине».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Модуль №12 «Мозаика» (включает мозаичное поле 10/10 ячеек, деревянные фишки на ножке 6 цветов); мишки.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индивидуальная.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3074" name="Picture 2" descr="C:\Users\admin\Desktop\херь\IMG-d7dff38000b4a2411579233eba8ef1e5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r="14793"/>
          <a:stretch/>
        </p:blipFill>
        <p:spPr bwMode="auto">
          <a:xfrm>
            <a:off x="595745" y="1277023"/>
            <a:ext cx="4475020" cy="42474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6136" y="1196752"/>
            <a:ext cx="3131840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 «Дорожка для машинки»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закреплять понятия «узкий – широкий».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Модуль №8 «Палочки» (деревянные палочки пяти разных длин, шести цветов и неокрашенные); плоскостное изображение машинок или игрушечные машинки.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индивидуальная.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1026" name="Picture 2" descr="C:\Users\admin\Desktop\херь\IMG-e6b190f4c4d7ef3a0933228fb577669e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 r="8520"/>
          <a:stretch/>
        </p:blipFill>
        <p:spPr bwMode="auto">
          <a:xfrm>
            <a:off x="179512" y="288792"/>
            <a:ext cx="3014485" cy="32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херь\IMG-08f47fcb4dd690736bdf19e15b446bdd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/>
          <a:stretch/>
        </p:blipFill>
        <p:spPr bwMode="auto">
          <a:xfrm>
            <a:off x="2411760" y="3645024"/>
            <a:ext cx="3003523" cy="293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764704"/>
            <a:ext cx="2816874" cy="38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 «Создай картину»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формировать представления о величине, закреплять понятия большой-маленький, длинный-короткий, широкий-узкий, высокий-низкий.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Модуль № 7,8,9,10.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индивидуальная.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" b="4438"/>
          <a:stretch/>
        </p:blipFill>
        <p:spPr bwMode="auto">
          <a:xfrm>
            <a:off x="467544" y="332656"/>
            <a:ext cx="3528392" cy="2623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admin\Desktop\херь\IMG-5f57b81c27e403d7a0e3c3be0c07f06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3131336"/>
            <a:ext cx="4392488" cy="3294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980728"/>
            <a:ext cx="29340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0385" algn="ctr">
              <a:spcAft>
                <a:spcPts val="0"/>
              </a:spcAft>
            </a:pPr>
            <a:r>
              <a:rPr lang="ru-RU" b="1" i="1" u="sng" dirty="0">
                <a:latin typeface="Times New Roman"/>
                <a:ea typeface="Calibri"/>
                <a:cs typeface="Times New Roman"/>
              </a:rPr>
              <a:t>Игра «Разноцветные колобки»</a:t>
            </a:r>
            <a:endParaRPr lang="ru-RU" i="1" u="sng" dirty="0">
              <a:ea typeface="Calibri"/>
              <a:cs typeface="Times New Roman"/>
            </a:endParaRPr>
          </a:p>
          <a:p>
            <a:pPr indent="-540385" algn="just"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Цель: 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развивать умения различать цвета, соотносить основные цвета и оттенки.</a:t>
            </a:r>
            <a:endParaRPr lang="ru-RU" i="1" dirty="0">
              <a:ea typeface="Calibri"/>
              <a:cs typeface="Times New Roman"/>
            </a:endParaRPr>
          </a:p>
          <a:p>
            <a:pPr indent="-540385" algn="just"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Форма работы: 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подгрупповая и индивидуальная.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Материал: 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модуль №1 «Шерстяные мячики» разного цвета на ниточках; модуль №8 «Палочки» (деревянные палочки пяти разных длин, шести цветов). 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4098" name="Picture 2" descr="C:\Users\admin\Desktop\херь\IMG-75f2e93aca9320abc509162983d74dfb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88432" cy="323349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146" name="Picture 2" descr="C:\Users\admin\Desktop\херь\IMG-f8a11c92d2b10a775c7e60d1d6efae9b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 bwMode="auto">
          <a:xfrm>
            <a:off x="1043608" y="3565924"/>
            <a:ext cx="4561834" cy="3103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908720"/>
            <a:ext cx="2862064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 «Расскажи про свой узор»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учить овладевать пространственными представлениями: слева, справа, вверху, внизу, посередине.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подгрупповая и индивидуальная.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лист бумаги А4, модуль №7 «Цветные фигуры» (включает в себя цветные круги, полукруги, треугольники).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5122" name="Picture 2" descr="C:\Users\admin\Desktop\херь\IMG-2974f5370f29f10429afeb55fc94abe3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3434"/>
          <a:stretch/>
        </p:blipFill>
        <p:spPr bwMode="auto">
          <a:xfrm>
            <a:off x="467544" y="235527"/>
            <a:ext cx="4128298" cy="3425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admin\Desktop\херь\IMG-f8595f9c37a7bc3489597b7fc48ebe06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5858" r="6212"/>
          <a:stretch/>
        </p:blipFill>
        <p:spPr bwMode="auto">
          <a:xfrm>
            <a:off x="1691680" y="3068960"/>
            <a:ext cx="3888432" cy="3539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203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2160" y="1226430"/>
            <a:ext cx="264604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u="sng" dirty="0">
                <a:latin typeface="Times New Roman"/>
                <a:ea typeface="Times New Roman"/>
                <a:cs typeface="Times New Roman"/>
              </a:rPr>
              <a:t>Игра «Неваляшки»</a:t>
            </a:r>
            <a:endParaRPr lang="ru-RU" sz="2000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 упражнять в порядковом счете, развивать внимание, память.</a:t>
            </a:r>
            <a:endParaRPr lang="ru-RU" sz="2000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Материал.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 Модуль №9,10; карточка-образец «Неваляшка».</a:t>
            </a:r>
            <a:endParaRPr lang="ru-RU" sz="2000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Форма работы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: индивидуальная.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6146" name="Picture 2" descr="C:\Users\admin\Desktop\херь\IMG-8ffad4b0b0667ba6114dfbd11ceb7f46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1297"/>
            <a:ext cx="5292080" cy="4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35688" y="1340768"/>
            <a:ext cx="2466528" cy="325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u="sng" dirty="0">
                <a:latin typeface="Times New Roman"/>
                <a:ea typeface="Times New Roman"/>
                <a:cs typeface="Times New Roman"/>
              </a:rPr>
              <a:t>Игра «Сосчитай и назови»</a:t>
            </a:r>
            <a:endParaRPr lang="ru-RU" sz="2000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 упражнять в счете на слух.</a:t>
            </a:r>
            <a:endParaRPr lang="ru-RU" sz="2000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Материал: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 Модуль №8, 9, 10.</a:t>
            </a:r>
            <a:endParaRPr lang="ru-RU" sz="2000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 подгрупповая и индивидуальная.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7170" name="Picture 2" descr="C:\Users\admin\Desktop\херь\IMG-57294f3da32e63db135f98637800d3a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88499" cy="3366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admin\Desktop\херь\IMG-6a720e2592a22f4c5c8d51056bba6d1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41503"/>
            <a:ext cx="4427984" cy="332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681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764704"/>
            <a:ext cx="2718048" cy="580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 «Новогодние елочки»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учить детей соотносить количество предметов с числом и цифрой; закреплять счет до 10, цвет предметов; сравнивать множество. 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подгрупповая и индивидуальная.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 плоскостное изображение елочек по количеству детей, модуль №10 «Фишки» (фишки, деревянные кружки, обозначающие точки).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8194" name="Picture 2" descr="C:\Users\admin\Desktop\херь\IMG-28df7401428dea26d0009bf8f7f7c735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3" y="1397711"/>
            <a:ext cx="5458335" cy="42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128" y="476672"/>
            <a:ext cx="3222104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 «Радуга»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упражнять в порядковом счете, закреплять умение отвечать на вопросы «Сколько?», «Какая по счету?», «На каком месте?»; развитие внимания, памяти.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подгрупповая и индивидуальная.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модуль №9 «Кольца и полукольца» (включает кольца и полукольца трех размеров: малые, средние и большие; шести разных цветов и неокрашенные); карточка-образец «Радугу».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9218" name="Picture 2" descr="C:\Users\admin\Desktop\херь\IMG-4645080e336bc018f4e42ed047c65b2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3"/>
            <a:ext cx="4464496" cy="3286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херь\IMG-4f54f4e7bdeac2efa3d4a41cffb5bde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03206"/>
            <a:ext cx="4680520" cy="3302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128" y="332656"/>
            <a:ext cx="2862064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</a:t>
            </a:r>
            <a:r>
              <a:rPr lang="ru-RU" i="1" u="sng" dirty="0">
                <a:latin typeface="Times New Roman"/>
                <a:ea typeface="Times New Roman"/>
                <a:cs typeface="Times New Roman"/>
              </a:rPr>
              <a:t>  </a:t>
            </a: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«Мишка собирает ягоды».</a:t>
            </a:r>
            <a:r>
              <a:rPr lang="ru-RU" i="1" u="sng" dirty="0">
                <a:latin typeface="Times New Roman"/>
                <a:ea typeface="Times New Roman"/>
                <a:cs typeface="Times New Roman"/>
              </a:rPr>
              <a:t> 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учить детей счету до 10; сравнению множеств; формировать понятиям «больше — меньше», «поровну».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подгрупповая и индивидуальная.</a:t>
            </a:r>
            <a:endParaRPr lang="ru-RU" i="1" dirty="0">
              <a:ea typeface="Calibri"/>
              <a:cs typeface="Times New Roman"/>
            </a:endParaRPr>
          </a:p>
          <a:p>
            <a:pPr algn="just"/>
            <a:r>
              <a:rPr lang="ru-RU" b="1" i="1" dirty="0">
                <a:latin typeface="Times New Roman"/>
                <a:ea typeface="Times New Roman"/>
              </a:rPr>
              <a:t>Материал</a:t>
            </a:r>
            <a:r>
              <a:rPr lang="ru-RU" i="1" dirty="0">
                <a:latin typeface="Times New Roman"/>
                <a:ea typeface="Times New Roman"/>
              </a:rPr>
              <a:t>: Модуль №7 «Цветные фигуры» (включает в себя цветные круги, полукруги, треугольники); 3 различные емкости (мешочки, тарелки, корзинки), мишка. </a:t>
            </a:r>
            <a:br>
              <a:rPr lang="ru-RU" i="1" dirty="0">
                <a:latin typeface="Times New Roman"/>
                <a:ea typeface="Times New Roman"/>
              </a:rPr>
            </a:br>
            <a:endParaRPr lang="ru-RU" i="1" dirty="0"/>
          </a:p>
        </p:txBody>
      </p:sp>
      <p:pic>
        <p:nvPicPr>
          <p:cNvPr id="4098" name="Picture 2" descr="C:\Users\admin\Desktop\херь\IMG-10ac38912e100f73c68249a4d90e04e8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141"/>
            <a:ext cx="4098834" cy="3074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admin\Desktop\херь\IMG-0f71792ec3a77d4e641d6b57a1fa9fc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03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912" y="116632"/>
            <a:ext cx="849694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1400" i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Игровой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набор "Дары </a:t>
            </a:r>
            <a:r>
              <a:rPr lang="ru-RU" b="1" i="1" dirty="0" err="1">
                <a:latin typeface="Times New Roman"/>
                <a:ea typeface="Calibri"/>
                <a:cs typeface="Times New Roman"/>
              </a:rPr>
              <a:t>Фрёбеля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" - это уникальный комплекс обучающих материалов, созданный для развития и воспитания личности. Работа с комплектом создает условия для организации как совместной деятельности взрослого и ребенка, так и самостоятельно-игровой, продуктивной и познавательно-исследовательской деятельности. </a:t>
            </a:r>
            <a:endParaRPr lang="ru-RU" b="1" i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sz="1400" i="1" dirty="0">
              <a:latin typeface="Times New Roman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69" y="1918342"/>
            <a:ext cx="6855829" cy="4627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476672"/>
            <a:ext cx="2862064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</a:t>
            </a:r>
            <a:r>
              <a:rPr lang="ru-RU" b="1" i="1" u="sng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  </a:t>
            </a:r>
            <a:r>
              <a:rPr lang="ru-RU" b="1" i="1" u="sng" dirty="0" smtClean="0">
                <a:latin typeface="Times New Roman"/>
                <a:ea typeface="Times New Roman"/>
                <a:cs typeface="Times New Roman"/>
              </a:rPr>
              <a:t>«Фигуры из палочек»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учить детей счёту в пределах 10, познакомить с геометрическими фигурами.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Форма 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подгрупповая и индивидуальная.</a:t>
            </a:r>
            <a:endParaRPr lang="ru-RU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: Модуль №8 «Палочки» (деревянные палочки пяти разных длин, шести цветов и неокрашенные); карточки-образцы «Грибок», «Цветок», «Зонтик», «Ёжик», «Домик», «Кораблик» и др.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5122" name="Picture 2" descr="C:\Users\admin\Desktop\херь\IMG-11fc36af2e70c954f5fb2d341c21d40f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1555"/>
            <a:ext cx="5328592" cy="399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493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128" y="836711"/>
            <a:ext cx="3203848" cy="5142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ru-RU" b="1" i="1" u="sng" dirty="0">
                <a:latin typeface="Times New Roman"/>
                <a:ea typeface="Calibri"/>
              </a:rPr>
              <a:t>Игра</a:t>
            </a:r>
            <a:r>
              <a:rPr lang="ru-RU" b="1" i="1" u="sng" dirty="0" smtClean="0">
                <a:latin typeface="Times New Roman"/>
                <a:ea typeface="Calibri"/>
              </a:rPr>
              <a:t>: «</a:t>
            </a:r>
            <a:r>
              <a:rPr lang="ru-RU" b="1" i="1" u="sng" dirty="0">
                <a:latin typeface="Times New Roman"/>
                <a:ea typeface="Calibri"/>
              </a:rPr>
              <a:t>Волшебная </a:t>
            </a:r>
            <a:r>
              <a:rPr lang="ru-RU" b="1" i="1" u="sng" dirty="0" smtClean="0">
                <a:latin typeface="Times New Roman"/>
                <a:ea typeface="Calibri"/>
              </a:rPr>
              <a:t>мозаика</a:t>
            </a:r>
            <a:r>
              <a:rPr lang="ru-RU" b="1" i="1" u="sng" dirty="0">
                <a:latin typeface="Times New Roman"/>
                <a:ea typeface="Calibri"/>
              </a:rPr>
              <a:t>»</a:t>
            </a:r>
            <a:r>
              <a:rPr lang="ru-RU" dirty="0">
                <a:latin typeface="Times New Roman"/>
                <a:ea typeface="Calibri"/>
              </a:rPr>
              <a:t/>
            </a:r>
            <a:br>
              <a:rPr lang="ru-RU" dirty="0">
                <a:latin typeface="Times New Roman"/>
                <a:ea typeface="Calibri"/>
              </a:rPr>
            </a:br>
            <a:endParaRPr lang="ru-RU" dirty="0" smtClean="0">
              <a:latin typeface="Times New Roman"/>
              <a:ea typeface="Calibri"/>
            </a:endParaRP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</a:rPr>
              <a:t>Цель</a:t>
            </a:r>
            <a:r>
              <a:rPr lang="ru-RU" b="1" i="1" dirty="0">
                <a:latin typeface="Times New Roman"/>
                <a:ea typeface="Calibri"/>
              </a:rPr>
              <a:t>:</a:t>
            </a:r>
            <a:r>
              <a:rPr lang="ru-RU" i="1" dirty="0">
                <a:latin typeface="Times New Roman"/>
                <a:ea typeface="Calibri"/>
              </a:rPr>
              <a:t> познакомить с цифрами; учить устанавливать соответствие количества с цифрой;</a:t>
            </a:r>
            <a:r>
              <a:rPr lang="ru-RU" i="1" dirty="0">
                <a:latin typeface="Times New Roman"/>
                <a:ea typeface="Times New Roman"/>
              </a:rPr>
              <a:t> упражнять в счете на слух</a:t>
            </a:r>
            <a:r>
              <a:rPr lang="ru-RU" i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i="1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b="1" i="1" dirty="0">
                <a:latin typeface="Times New Roman"/>
                <a:ea typeface="Calibri"/>
              </a:rPr>
              <a:t>Материал:</a:t>
            </a:r>
            <a:r>
              <a:rPr lang="ru-RU" i="1" dirty="0">
                <a:latin typeface="Times New Roman"/>
                <a:ea typeface="Calibri"/>
              </a:rPr>
              <a:t> Модуль №12 «Мозаика» (мозаичное поле 10/10 ячеек, деревянные фишки на ножке 6 цветов и 6 шнурков разного цвета), карточки с разным количеством предметов  от 1 до 10.</a:t>
            </a:r>
            <a:endParaRPr lang="ru-RU" i="1" dirty="0">
              <a:latin typeface="Times New Roman"/>
              <a:ea typeface="Times New Roman"/>
            </a:endParaRPr>
          </a:p>
          <a:p>
            <a:pPr algn="just"/>
            <a:r>
              <a:rPr lang="ru-RU" b="1" i="1" dirty="0">
                <a:latin typeface="Times New Roman"/>
                <a:ea typeface="Calibri"/>
              </a:rPr>
              <a:t>Форма работы: </a:t>
            </a:r>
            <a:r>
              <a:rPr lang="ru-RU" i="1" dirty="0">
                <a:latin typeface="Times New Roman"/>
                <a:ea typeface="Calibri"/>
              </a:rPr>
              <a:t>индивидуальная.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b="14400"/>
          <a:stretch/>
        </p:blipFill>
        <p:spPr bwMode="auto">
          <a:xfrm>
            <a:off x="2339752" y="2636912"/>
            <a:ext cx="3409528" cy="38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r="6909" b="6909"/>
          <a:stretch/>
        </p:blipFill>
        <p:spPr bwMode="auto">
          <a:xfrm>
            <a:off x="175467" y="200032"/>
            <a:ext cx="3428899" cy="3207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4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6545" r="2172" b="16545"/>
          <a:stretch/>
        </p:blipFill>
        <p:spPr bwMode="auto">
          <a:xfrm>
            <a:off x="1331640" y="3429000"/>
            <a:ext cx="4536504" cy="3179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18273" r="3272" b="17364"/>
          <a:stretch/>
        </p:blipFill>
        <p:spPr bwMode="auto">
          <a:xfrm>
            <a:off x="251520" y="260648"/>
            <a:ext cx="4150631" cy="2986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3" y="260676"/>
            <a:ext cx="3794783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0215" algn="ctr">
              <a:spcAft>
                <a:spcPts val="750"/>
              </a:spcAft>
            </a:pPr>
            <a:r>
              <a:rPr lang="ru-RU" b="1" i="1" u="sng" dirty="0">
                <a:latin typeface="Times New Roman" pitchFamily="18" charset="0"/>
                <a:ea typeface="Times New Roman"/>
                <a:cs typeface="Times New Roman" pitchFamily="18" charset="0"/>
              </a:rPr>
              <a:t>Игра «В гостях у сказки»</a:t>
            </a:r>
            <a:endParaRPr lang="ru-RU" i="1" u="sng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Цель:</a:t>
            </a:r>
            <a:r>
              <a:rPr lang="ru-RU" i="1" dirty="0">
                <a:latin typeface="Times New Roman" pitchFamily="18" charset="0"/>
                <a:ea typeface="Times New Roman"/>
                <a:cs typeface="Times New Roman" pitchFamily="18" charset="0"/>
              </a:rPr>
              <a:t> Упражнять детей в порядковом счёте; закреплять умение отвечать на вопросы «Сколько?», «Какая по счету?», «На каком месте?»; развитие внимания, памяти.</a:t>
            </a:r>
            <a:endParaRPr lang="ru-RU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>
                <a:latin typeface="Times New Roman" pitchFamily="18" charset="0"/>
                <a:ea typeface="Calibri"/>
                <a:cs typeface="Times New Roman" pitchFamily="18" charset="0"/>
              </a:rPr>
              <a:t>Материал:</a:t>
            </a:r>
            <a:r>
              <a:rPr lang="ru-RU" i="1" dirty="0">
                <a:latin typeface="Times New Roman" pitchFamily="18" charset="0"/>
                <a:ea typeface="Calibri"/>
                <a:cs typeface="Times New Roman" pitchFamily="18" charset="0"/>
              </a:rPr>
              <a:t> Игровой набор </a:t>
            </a:r>
            <a:r>
              <a:rPr lang="ru-RU" i="1" dirty="0" err="1">
                <a:latin typeface="Times New Roman" pitchFamily="18" charset="0"/>
                <a:ea typeface="Calibri"/>
                <a:cs typeface="Times New Roman" pitchFamily="18" charset="0"/>
              </a:rPr>
              <a:t>Фрёбеля</a:t>
            </a:r>
            <a:r>
              <a:rPr lang="ru-RU" i="1" dirty="0">
                <a:latin typeface="Times New Roman" pitchFamily="18" charset="0"/>
                <a:ea typeface="Calibri"/>
                <a:cs typeface="Times New Roman" pitchFamily="18" charset="0"/>
              </a:rPr>
              <a:t> (серия «Сказки») «Теремок».</a:t>
            </a:r>
          </a:p>
          <a:p>
            <a:pPr algn="just"/>
            <a:r>
              <a:rPr lang="ru-RU" b="1" i="1" dirty="0">
                <a:latin typeface="Times New Roman" pitchFamily="18" charset="0"/>
                <a:ea typeface="Calibri"/>
                <a:cs typeface="Times New Roman" pitchFamily="18" charset="0"/>
              </a:rPr>
              <a:t>Форма работы:</a:t>
            </a:r>
            <a:r>
              <a:rPr lang="ru-RU" i="1" dirty="0">
                <a:latin typeface="Times New Roman" pitchFamily="18" charset="0"/>
                <a:ea typeface="Calibri"/>
                <a:cs typeface="Times New Roman" pitchFamily="18" charset="0"/>
              </a:rPr>
              <a:t> Индивидуальная и подгрупповая.</a:t>
            </a:r>
            <a:br>
              <a:rPr lang="ru-RU" i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244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Использование в работе игрового набора «Дары </a:t>
            </a:r>
            <a:r>
              <a:rPr lang="ru-RU" b="1" i="1" dirty="0" err="1">
                <a:latin typeface="Times New Roman"/>
                <a:ea typeface="Calibri"/>
                <a:cs typeface="Times New Roman"/>
              </a:rPr>
              <a:t>Фребеля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» показывает положительную динамику в развитие детей с ЗПР. Они стали более инициативны, любознательны и активны в игре, ими лучше усваиваются необходимые умения и навыки, дети учатся планировать свои действия, что необходимо при подготовке к школе, способны решать некоторые интеллектуальные задачи, дети овладевают универсальными предпосылками учебной деятельности, а также овладевают средствами общения и способами взаимодействия с взрослыми и сверстниками.</a:t>
            </a:r>
            <a:endParaRPr lang="ru-RU" sz="1400" b="1" i="1" dirty="0">
              <a:ea typeface="Calibri"/>
              <a:cs typeface="Times New Roman"/>
            </a:endParaRPr>
          </a:p>
        </p:txBody>
      </p:sp>
      <p:pic>
        <p:nvPicPr>
          <p:cNvPr id="12290" name="Picture 2" descr="http://oskol.city/upload/resize_cache/iblock/e44/1200_630_2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5184576" cy="313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92696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3.bp.blogspot.com/-AJUxd4hE1uo/WLxQRZFVOGI/AAAAAAAAAe0/Fj6eK6M0m00rv64Qsom20weqjdKkM2yvgCEw/s200/DSCN9335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20480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1.bp.blogspot.com/-K0caTPam8Cs/WLxQRWUp1UI/AAAAAAAAAe0/HDtuZt9WgrUQ3074lOPVWvzEVexaeA6VACEw/s200/DSCN9334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99" y="2852936"/>
            <a:ext cx="4047581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2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999" y="332656"/>
            <a:ext cx="842493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u="sng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14 модулей Фридриха </a:t>
            </a:r>
            <a:r>
              <a:rPr lang="ru-RU" sz="2000" b="1" i="1" u="sng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Фрёбеля</a:t>
            </a:r>
            <a:r>
              <a:rPr lang="ru-RU" sz="2000" b="1" i="1" u="sng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ru-RU" sz="2000" b="1" i="1" u="sng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1) «Шерстяные мячики» разного цвета на ниточках.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2) «Основные тела».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3) «Куб из кубиков» (кубик, который был разделен на восемь кубиков, для понимания детьми понятий «целое», «половина», «четверть» и т.д. 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4) «Куб из брусков» (такой же кубик, но разделенный на восемь пластин, это способствовало развитию у детей строительных способностей).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5) «Кубики из призмы» (куб, разделенный на 27 мелких кубиков, причем девять из них разделены на более мелкие части).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6) «Кубики, столбики, кирпичики» (кубик, состоящий из 27 кубиков, 7 из которых разделены на мелкие части).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7) «Цветные фигуры» (включает в себя цветные круги, полукруги, треугольники, квадраты).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8) «Палочки» (включает в себя деревянные палочки пяти разных длин, шести цветов и неокрашенные.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9) «Кольца и полукольца» (включает кольца и полукольца трех размеров: малые, средние и большие; шести разных цветов и неокрашенные).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10) «Фишки» (включает фишки, деревянные кружки, обозначающие точки).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11) «Цветные тела» (включает цветные геометрические фигуры: куб, шар, цилиндр, призма, полуцилиндр, имеющие отверстия для нанизывания на шнурок).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12) «Мозаика. Шнуровка» (включает мозаичное поле 10/10 ячеек, деревянные фишки на ножке 6 цветов и 6 шнурков разного цвета).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13) «Башенки» (включает треугольные призмы и полуцилиндры, а также кубы с вырезом под цилиндр). </a:t>
            </a:r>
            <a:endParaRPr lang="ru-RU" sz="16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14) «Арки и цифры» (включает криволинейные фигуры).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7721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        </a:t>
            </a: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Задачи :</a:t>
            </a:r>
            <a:endParaRPr lang="ru-RU" sz="1600" b="1" i="1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i="1" dirty="0">
                <a:latin typeface="Times New Roman"/>
                <a:ea typeface="Calibri"/>
                <a:cs typeface="Times New Roman"/>
              </a:rPr>
              <a:t>Развитие социальных и коммуникативных умений, </a:t>
            </a:r>
            <a:endParaRPr lang="ru-RU" sz="1600" b="1" i="1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i="1" dirty="0">
                <a:latin typeface="Times New Roman"/>
                <a:ea typeface="Calibri"/>
                <a:cs typeface="Times New Roman"/>
              </a:rPr>
              <a:t>Развитие мелкой моторики, </a:t>
            </a:r>
            <a:endParaRPr lang="ru-RU" sz="1600" b="1" i="1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i="1" dirty="0">
                <a:latin typeface="Times New Roman"/>
                <a:ea typeface="Calibri"/>
                <a:cs typeface="Times New Roman"/>
              </a:rPr>
              <a:t>Формирование элементарных математических представлений</a:t>
            </a:r>
            <a:endParaRPr lang="ru-RU" sz="1600" b="1" i="1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i="1" dirty="0">
                <a:latin typeface="Times New Roman"/>
                <a:ea typeface="Calibri"/>
                <a:cs typeface="Times New Roman"/>
              </a:rPr>
              <a:t>Развитие сенсорных представлений;</a:t>
            </a:r>
            <a:endParaRPr lang="ru-RU" sz="1600" b="1" i="1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i="1" dirty="0">
                <a:latin typeface="Times New Roman"/>
                <a:ea typeface="Calibri"/>
                <a:cs typeface="Times New Roman"/>
              </a:rPr>
              <a:t>Развитие логических способностей;</a:t>
            </a:r>
            <a:r>
              <a:rPr lang="ru-RU" sz="16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endParaRPr lang="ru-RU" sz="1600" b="1" i="1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i="1" dirty="0">
                <a:latin typeface="Times New Roman"/>
                <a:ea typeface="Calibri"/>
                <a:cs typeface="Times New Roman"/>
              </a:rPr>
              <a:t>Развитие обследовательских навыков и умений.</a:t>
            </a:r>
            <a:endParaRPr lang="ru-RU" sz="1600" b="1" i="1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i="1" dirty="0">
                <a:latin typeface="Times New Roman"/>
                <a:ea typeface="Calibri"/>
                <a:cs typeface="Times New Roman"/>
              </a:rPr>
              <a:t>Воспитывать познавательный интерес, любознательность</a:t>
            </a:r>
            <a:endParaRPr lang="ru-RU" sz="1600" b="1" i="1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3575" r="4963" b="4438"/>
          <a:stretch/>
        </p:blipFill>
        <p:spPr bwMode="auto">
          <a:xfrm>
            <a:off x="351237" y="2852936"/>
            <a:ext cx="4248472" cy="3291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s://www.maam.ru/upload/blogs/detsad-784335-14880350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 r="5740" b="22599"/>
          <a:stretch/>
        </p:blipFill>
        <p:spPr bwMode="auto">
          <a:xfrm>
            <a:off x="5004048" y="2328306"/>
            <a:ext cx="3244919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443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5689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/>
              </a:rPr>
              <a:t>В процессе использования игрового набора «Дары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</a:rPr>
              <a:t>Фрёбеля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»,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нами  разрабатываются 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и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применяются </a:t>
            </a:r>
            <a:r>
              <a:rPr lang="ru-RU" b="1" i="1" dirty="0">
                <a:solidFill>
                  <a:srgbClr val="000000"/>
                </a:solidFill>
                <a:latin typeface="Times New Roman"/>
              </a:rPr>
              <a:t>игры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 на занятиях по </a:t>
            </a:r>
          </a:p>
          <a:p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</a:rPr>
              <a:t>- развитию речи и ознакомлению с окружающим миром ;</a:t>
            </a:r>
          </a:p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подготовке к обучению грамоте;</a:t>
            </a:r>
          </a:p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</a:rPr>
              <a:t>формированию элементарных математических представлений.</a:t>
            </a:r>
          </a:p>
          <a:p>
            <a:pPr marL="285750" indent="-285750">
              <a:buFontTx/>
              <a:buChar char="-"/>
            </a:pPr>
            <a:endParaRPr lang="ru-RU" i="1" dirty="0" smtClean="0">
              <a:solidFill>
                <a:srgbClr val="000000"/>
              </a:solidFill>
              <a:latin typeface="Times New Roman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 smtClean="0">
              <a:solidFill>
                <a:srgbClr val="000000"/>
              </a:solidFill>
              <a:effectLst/>
              <a:latin typeface="yandex-sans"/>
            </a:endParaRPr>
          </a:p>
          <a:p>
            <a:endParaRPr lang="ru-RU" i="1" dirty="0">
              <a:solidFill>
                <a:srgbClr val="000000"/>
              </a:solidFill>
              <a:latin typeface="yandex-sans"/>
            </a:endParaRPr>
          </a:p>
          <a:p>
            <a:endParaRPr lang="ru-RU" b="0" i="1" dirty="0">
              <a:solidFill>
                <a:srgbClr val="000000"/>
              </a:solidFill>
              <a:effectLst/>
              <a:latin typeface="yandex-san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0"/>
          <a:stretch/>
        </p:blipFill>
        <p:spPr bwMode="auto">
          <a:xfrm>
            <a:off x="395536" y="1969113"/>
            <a:ext cx="3319744" cy="290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4" t="47850" r="26161"/>
          <a:stretch/>
        </p:blipFill>
        <p:spPr bwMode="auto">
          <a:xfrm>
            <a:off x="3098288" y="3298135"/>
            <a:ext cx="3163447" cy="315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268" r="17676" b="2802"/>
          <a:stretch/>
        </p:blipFill>
        <p:spPr bwMode="auto">
          <a:xfrm>
            <a:off x="6325049" y="2206784"/>
            <a:ext cx="2657160" cy="301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9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Дидактические игры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на развитие математических представлений у детей старшего дошкольников возраста с использованием наборов «Дары </a:t>
            </a:r>
            <a:r>
              <a:rPr lang="ru-RU" b="1" i="1" dirty="0" err="1">
                <a:latin typeface="Times New Roman"/>
                <a:ea typeface="Calibri"/>
                <a:cs typeface="Times New Roman"/>
              </a:rPr>
              <a:t>Фрёбеля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». </a:t>
            </a:r>
            <a:endParaRPr lang="ru-RU" b="1" i="1" dirty="0" smtClean="0">
              <a:latin typeface="Times New Roman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	В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 зависимости от поставленных задач для удобства мы разделили игры по 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направлениям:</a:t>
            </a:r>
            <a:endParaRPr lang="ru-RU" b="1" i="1" dirty="0">
              <a:ea typeface="Calibri"/>
              <a:cs typeface="Times New Roman"/>
            </a:endParaRPr>
          </a:p>
          <a:p>
            <a:pPr marL="2857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Цвет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, форма, величина;</a:t>
            </a:r>
            <a:endParaRPr lang="ru-RU" sz="1400" b="1" i="1" dirty="0">
              <a:ea typeface="Calibri"/>
              <a:cs typeface="Times New Roman"/>
            </a:endParaRPr>
          </a:p>
          <a:p>
            <a:pPr marL="2857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Пространственная ориентировка; </a:t>
            </a:r>
            <a:endParaRPr lang="ru-RU" sz="1400" b="1" i="1" dirty="0">
              <a:ea typeface="Calibri"/>
              <a:cs typeface="Times New Roman"/>
            </a:endParaRPr>
          </a:p>
          <a:p>
            <a:pPr marL="2857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Количество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счет.</a:t>
            </a:r>
            <a:endParaRPr lang="ru-RU" sz="1400" b="1" i="1" dirty="0">
              <a:ea typeface="Calibri"/>
              <a:cs typeface="Times New Roman"/>
            </a:endParaRPr>
          </a:p>
        </p:txBody>
      </p:sp>
      <p:pic>
        <p:nvPicPr>
          <p:cNvPr id="11266" name="Picture 2" descr="http://i.sunny-samara.ru/u/2d/714cb2504a11e489443463c0679388/-/g-zBlRXGK_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/>
          <a:stretch/>
        </p:blipFill>
        <p:spPr bwMode="auto">
          <a:xfrm>
            <a:off x="1403648" y="2708920"/>
            <a:ext cx="6773060" cy="386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875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51912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Игры </a:t>
            </a:r>
            <a:r>
              <a:rPr lang="ru-RU" sz="2000" b="1" i="1" dirty="0">
                <a:latin typeface="Times New Roman" pitchFamily="18" charset="0"/>
                <a:ea typeface="Calibri"/>
                <a:cs typeface="Times New Roman" pitchFamily="18" charset="0"/>
              </a:rPr>
              <a:t>на развитие у детей восприятия цвета, формы, величины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предметов.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4198" y="925100"/>
            <a:ext cx="4785466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0385" algn="ctr">
              <a:spcAft>
                <a:spcPts val="0"/>
              </a:spcAft>
            </a:pPr>
            <a:r>
              <a:rPr lang="ru-RU" sz="1600" b="1" i="1" u="sng" dirty="0" smtClean="0">
                <a:latin typeface="Times New Roman"/>
                <a:ea typeface="Calibri"/>
                <a:cs typeface="Times New Roman"/>
              </a:rPr>
              <a:t>Игра </a:t>
            </a:r>
            <a:r>
              <a:rPr lang="ru-RU" sz="1600" b="1" i="1" u="sng" dirty="0">
                <a:latin typeface="Times New Roman"/>
                <a:ea typeface="Calibri"/>
                <a:cs typeface="Times New Roman"/>
              </a:rPr>
              <a:t>«Чудесный мешочек»</a:t>
            </a:r>
            <a:endParaRPr lang="ru-RU" sz="1600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sz="1600" i="1" dirty="0">
                <a:latin typeface="Times New Roman"/>
                <a:ea typeface="Times New Roman"/>
                <a:cs typeface="Times New Roman"/>
              </a:rPr>
              <a:t>развивать зрительное восприятие формы, цвета; мелкую моторику пальцев рук; логическое мышление, внимание, память.</a:t>
            </a:r>
            <a:endParaRPr lang="ru-RU" sz="1600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latin typeface="Times New Roman"/>
                <a:ea typeface="Times New Roman"/>
                <a:cs typeface="Times New Roman"/>
              </a:rPr>
              <a:t>Материал: </a:t>
            </a:r>
            <a:r>
              <a:rPr lang="ru-RU" sz="1600" i="1" dirty="0">
                <a:latin typeface="Times New Roman"/>
                <a:ea typeface="Times New Roman"/>
                <a:cs typeface="Times New Roman"/>
              </a:rPr>
              <a:t>Модуль №11 «Цветные тела» (цветные геометрические фигуры: куб, шар, цилиндр, призма, полуцилиндр, имеющие отверстия для нанизывания на шнурок). </a:t>
            </a:r>
            <a:endParaRPr lang="ru-RU" sz="1600" i="1" dirty="0">
              <a:ea typeface="Calibri"/>
              <a:cs typeface="Times New Roman"/>
            </a:endParaRPr>
          </a:p>
          <a:p>
            <a:r>
              <a:rPr lang="ru-RU" sz="1600" b="1" i="1" dirty="0">
                <a:latin typeface="Times New Roman"/>
                <a:ea typeface="Times New Roman"/>
              </a:rPr>
              <a:t>Форма работы: </a:t>
            </a:r>
            <a:r>
              <a:rPr lang="ru-RU" sz="1600" i="1" dirty="0">
                <a:latin typeface="Times New Roman"/>
                <a:ea typeface="Times New Roman"/>
              </a:rPr>
              <a:t>индивидуальная и в малых подгруппах.</a:t>
            </a:r>
            <a:r>
              <a:rPr lang="ru-RU" sz="1600" b="1" i="1" dirty="0">
                <a:latin typeface="Times New Roman"/>
                <a:ea typeface="Times New Roman"/>
              </a:rPr>
              <a:t/>
            </a:r>
            <a:br>
              <a:rPr lang="ru-RU" sz="1600" b="1" i="1" dirty="0">
                <a:latin typeface="Times New Roman"/>
                <a:ea typeface="Times New Roman"/>
              </a:rPr>
            </a:br>
            <a:endParaRPr lang="ru-RU" sz="1600" i="1" dirty="0"/>
          </a:p>
        </p:txBody>
      </p:sp>
      <p:pic>
        <p:nvPicPr>
          <p:cNvPr id="1029" name="Picture 5" descr="http://cdn2.static1-sima-land.com/items/1584274/11/1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13754" r="7278" b="10315"/>
          <a:stretch/>
        </p:blipFill>
        <p:spPr bwMode="auto">
          <a:xfrm>
            <a:off x="4010067" y="3787257"/>
            <a:ext cx="3744416" cy="2873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3.bp.blogspot.com/-eZhqzqgZoSU/WNEO98po9XI/AAAAAAAAApQ/vdfc_323oUE1z_aD6Lg9Z0FPMWRgVS6DwCLcB/s200/DSCN9495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326499" cy="3306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8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908720"/>
            <a:ext cx="3635896" cy="478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0385"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Times New Roman"/>
                <a:cs typeface="Times New Roman"/>
              </a:rPr>
              <a:t>Игра «Бусы для матрешки» </a:t>
            </a:r>
            <a:endParaRPr lang="ru-RU" sz="1400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развивать зрительное восприятие формы, мелкую моторику пальцев рук, повторять названия цветов, геометрических фигур, логическое мышление, внимание.</a:t>
            </a:r>
            <a:endParaRPr lang="ru-RU" sz="1400" i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Материал: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Модуль №11 «Цветные тела» (цветные геометрические фигуры: куб, шар, цилиндр, призма, полуцилиндр, имеющие отверстия для нанизывания на шнурок). </a:t>
            </a:r>
            <a:endParaRPr lang="ru-RU" sz="1400" i="1" dirty="0">
              <a:ea typeface="Calibri"/>
              <a:cs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Форма работы: </a:t>
            </a:r>
            <a:r>
              <a:rPr lang="ru-RU" i="1" dirty="0">
                <a:latin typeface="Times New Roman"/>
                <a:ea typeface="Times New Roman"/>
              </a:rPr>
              <a:t>индивидуальная.</a:t>
            </a:r>
            <a:r>
              <a:rPr lang="ru-RU" b="1" i="1" dirty="0">
                <a:latin typeface="Times New Roman"/>
                <a:ea typeface="Times New Roman"/>
              </a:rPr>
              <a:t/>
            </a:r>
            <a:br>
              <a:rPr lang="ru-RU" b="1" i="1" dirty="0">
                <a:latin typeface="Times New Roman"/>
                <a:ea typeface="Times New Roman"/>
              </a:rPr>
            </a:br>
            <a:endParaRPr lang="ru-RU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17091" r="7455" b="19455"/>
          <a:stretch/>
        </p:blipFill>
        <p:spPr bwMode="auto">
          <a:xfrm>
            <a:off x="448932" y="260648"/>
            <a:ext cx="4051060" cy="284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9" b="14794"/>
          <a:stretch/>
        </p:blipFill>
        <p:spPr bwMode="auto">
          <a:xfrm>
            <a:off x="1551714" y="3286606"/>
            <a:ext cx="3496989" cy="33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1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92079" y="188640"/>
            <a:ext cx="3764391" cy="50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0385" algn="ctr">
              <a:spcAft>
                <a:spcPts val="0"/>
              </a:spcAft>
            </a:pPr>
            <a:endParaRPr lang="ru-RU" sz="1400" b="1" i="1" u="sng" dirty="0" smtClean="0">
              <a:latin typeface="Times New Roman"/>
              <a:ea typeface="Calibri"/>
              <a:cs typeface="Times New Roman"/>
            </a:endParaRPr>
          </a:p>
          <a:p>
            <a:pPr indent="-540385" algn="ctr">
              <a:spcAft>
                <a:spcPts val="0"/>
              </a:spcAft>
            </a:pPr>
            <a:r>
              <a:rPr lang="ru-RU" b="1" i="1" u="sng" dirty="0" smtClean="0">
                <a:latin typeface="Times New Roman"/>
                <a:ea typeface="Calibri"/>
                <a:cs typeface="Times New Roman"/>
              </a:rPr>
              <a:t>Игра </a:t>
            </a:r>
            <a:r>
              <a:rPr lang="ru-RU" b="1" i="1" u="sng" dirty="0">
                <a:latin typeface="Times New Roman"/>
                <a:ea typeface="Calibri"/>
                <a:cs typeface="Times New Roman"/>
              </a:rPr>
              <a:t>«Золушка» </a:t>
            </a:r>
            <a:endParaRPr lang="ru-RU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Times New Roman"/>
                <a:cs typeface="Times New Roman"/>
              </a:rPr>
              <a:t>Цель</a:t>
            </a:r>
            <a:r>
              <a:rPr lang="ru-RU" b="1" i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Учить детей классифицировать предметы по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цвету, форме, величине,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развитие мелкой моторики рук.</a:t>
            </a:r>
            <a:endParaRPr lang="ru-RU" i="1" dirty="0">
              <a:ea typeface="Calibri"/>
              <a:cs typeface="Times New Roman"/>
            </a:endParaRPr>
          </a:p>
          <a:p>
            <a:pPr indent="-540385" algn="just">
              <a:lnSpc>
                <a:spcPct val="115000"/>
              </a:lnSpc>
            </a:pPr>
            <a:r>
              <a:rPr lang="ru-RU" b="1" i="1" dirty="0" smtClean="0">
                <a:latin typeface="Times New Roman"/>
                <a:ea typeface="Times New Roman"/>
                <a:cs typeface="Times New Roman"/>
              </a:rPr>
              <a:t>Материал</a:t>
            </a:r>
            <a:r>
              <a:rPr lang="ru-RU" b="1" i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 Модуль №10 «Фишки» Модуль №7 «Цветные фигуры» (цветные круги, полукруги, треугольники, квадраты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).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Модуль №9 « Кольца и полукольца» (кольца и полукольца трех размеров: малые, средние и большие; шести разных цветов)</a:t>
            </a:r>
            <a:endParaRPr lang="ru-RU" i="1" dirty="0">
              <a:ea typeface="Calibri"/>
              <a:cs typeface="Times New Roman"/>
            </a:endParaRPr>
          </a:p>
          <a:p>
            <a:pPr indent="-540385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Times New Roman"/>
                <a:cs typeface="Times New Roman"/>
              </a:rPr>
              <a:t>Форма </a:t>
            </a:r>
            <a:r>
              <a:rPr lang="ru-RU" b="1" i="1" dirty="0">
                <a:latin typeface="Times New Roman"/>
                <a:ea typeface="Times New Roman"/>
                <a:cs typeface="Times New Roman"/>
              </a:rPr>
              <a:t>работы: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индивидуальная или в малых подгруппах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i="1" dirty="0"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16974"/>
          <a:stretch/>
        </p:blipFill>
        <p:spPr bwMode="auto">
          <a:xfrm>
            <a:off x="395536" y="188640"/>
            <a:ext cx="385400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2.bp.blogspot.com/-58-joV8AiM8/WKMECcbcWeI/AAAAAAAAALU/pYhRHMLJaI0ELLv0elYpnZFyy6LGFGI0QCLcB/s320/image%2B%25281%2529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52" y="2924944"/>
            <a:ext cx="3593798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4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786</Words>
  <Application>Microsoft Office PowerPoint</Application>
  <PresentationFormat>Экран (4:3)</PresentationFormat>
  <Paragraphs>132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Муниципальное бюджетное дошкольное образовательное учреждение детский сад №14 «Брусничка» (МБДОУ  №14 «Брусничка»)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an.fox1985@mail.ru</cp:lastModifiedBy>
  <cp:revision>69</cp:revision>
  <dcterms:created xsi:type="dcterms:W3CDTF">2018-12-15T07:09:06Z</dcterms:created>
  <dcterms:modified xsi:type="dcterms:W3CDTF">2023-11-24T06:17:05Z</dcterms:modified>
</cp:coreProperties>
</file>