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71" r:id="rId4"/>
    <p:sldId id="267" r:id="rId5"/>
    <p:sldId id="277" r:id="rId6"/>
    <p:sldId id="270" r:id="rId7"/>
    <p:sldId id="273" r:id="rId8"/>
    <p:sldId id="258" r:id="rId9"/>
    <p:sldId id="259" r:id="rId10"/>
    <p:sldId id="278" r:id="rId11"/>
    <p:sldId id="27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4" r:id="rId20"/>
    <p:sldId id="280" r:id="rId21"/>
    <p:sldId id="275" r:id="rId22"/>
    <p:sldId id="276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420" autoAdjust="0"/>
  </p:normalViewPr>
  <p:slideViewPr>
    <p:cSldViewPr>
      <p:cViewPr varScale="1">
        <p:scale>
          <a:sx n="74" d="100"/>
          <a:sy n="74" d="100"/>
        </p:scale>
        <p:origin x="16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66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8F3EC-9304-4FBC-83A6-923DE7B633E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22A88-E1F3-4E32-89C6-BAE8B0E5D952}">
      <dgm:prSet/>
      <dgm:spPr/>
      <dgm:t>
        <a:bodyPr/>
        <a:lstStyle/>
        <a:p>
          <a:pPr rtl="0"/>
          <a:r>
            <a:rPr lang="ru-RU" dirty="0"/>
            <a:t>составила воспитатель первой категории</a:t>
          </a:r>
        </a:p>
      </dgm:t>
    </dgm:pt>
    <dgm:pt modelId="{65957EF0-CA95-48DA-B412-CCA0ABD9B1DE}" type="parTrans" cxnId="{A089B712-CC71-472A-9109-C0AC2DA142AB}">
      <dgm:prSet/>
      <dgm:spPr/>
      <dgm:t>
        <a:bodyPr/>
        <a:lstStyle/>
        <a:p>
          <a:endParaRPr lang="ru-RU"/>
        </a:p>
      </dgm:t>
    </dgm:pt>
    <dgm:pt modelId="{9DCBA4F6-96F5-4F4E-B73D-DAD3D4282CE7}" type="sibTrans" cxnId="{A089B712-CC71-472A-9109-C0AC2DA142AB}">
      <dgm:prSet/>
      <dgm:spPr/>
      <dgm:t>
        <a:bodyPr/>
        <a:lstStyle/>
        <a:p>
          <a:endParaRPr lang="ru-RU"/>
        </a:p>
      </dgm:t>
    </dgm:pt>
    <dgm:pt modelId="{D9F0B612-85AE-4C2B-8FF3-0AB28EF96E2A}">
      <dgm:prSet/>
      <dgm:spPr/>
      <dgm:t>
        <a:bodyPr/>
        <a:lstStyle/>
        <a:p>
          <a:pPr rtl="0"/>
          <a:r>
            <a:rPr lang="ru-RU" dirty="0"/>
            <a:t>Белякова Н.В</a:t>
          </a:r>
        </a:p>
      </dgm:t>
    </dgm:pt>
    <dgm:pt modelId="{7D30B515-4078-4B9E-BFF1-A7C48B63BC47}" type="parTrans" cxnId="{9B2B7327-2457-44DF-BF04-668A7BABCA85}">
      <dgm:prSet/>
      <dgm:spPr/>
      <dgm:t>
        <a:bodyPr/>
        <a:lstStyle/>
        <a:p>
          <a:endParaRPr lang="ru-RU"/>
        </a:p>
      </dgm:t>
    </dgm:pt>
    <dgm:pt modelId="{B62A3173-8C47-4190-83C1-A28E9071FE64}" type="sibTrans" cxnId="{9B2B7327-2457-44DF-BF04-668A7BABCA85}">
      <dgm:prSet/>
      <dgm:spPr/>
      <dgm:t>
        <a:bodyPr/>
        <a:lstStyle/>
        <a:p>
          <a:endParaRPr lang="ru-RU"/>
        </a:p>
      </dgm:t>
    </dgm:pt>
    <dgm:pt modelId="{D56DA59C-CF11-45A8-BE39-6E67EB10BA1F}" type="pres">
      <dgm:prSet presAssocID="{25A8F3EC-9304-4FBC-83A6-923DE7B633E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510FFA6-71B3-4025-960C-925294B45738}" type="pres">
      <dgm:prSet presAssocID="{DC722A88-E1F3-4E32-89C6-BAE8B0E5D952}" presName="circle1" presStyleLbl="node1" presStyleIdx="0" presStyleCnt="2"/>
      <dgm:spPr/>
    </dgm:pt>
    <dgm:pt modelId="{2E8CBCA9-C06A-41BE-8F9C-7C963BD4D82A}" type="pres">
      <dgm:prSet presAssocID="{DC722A88-E1F3-4E32-89C6-BAE8B0E5D952}" presName="space" presStyleCnt="0"/>
      <dgm:spPr/>
    </dgm:pt>
    <dgm:pt modelId="{7D37C666-56BE-431E-8858-FC3C255EEC18}" type="pres">
      <dgm:prSet presAssocID="{DC722A88-E1F3-4E32-89C6-BAE8B0E5D952}" presName="rect1" presStyleLbl="alignAcc1" presStyleIdx="0" presStyleCnt="2"/>
      <dgm:spPr/>
    </dgm:pt>
    <dgm:pt modelId="{0507DA9A-8EEC-4770-83DC-38128336F226}" type="pres">
      <dgm:prSet presAssocID="{D9F0B612-85AE-4C2B-8FF3-0AB28EF96E2A}" presName="vertSpace2" presStyleLbl="node1" presStyleIdx="0" presStyleCnt="2"/>
      <dgm:spPr/>
    </dgm:pt>
    <dgm:pt modelId="{9D17A5CC-38E5-4C17-9891-B7B6C250A730}" type="pres">
      <dgm:prSet presAssocID="{D9F0B612-85AE-4C2B-8FF3-0AB28EF96E2A}" presName="circle2" presStyleLbl="node1" presStyleIdx="1" presStyleCnt="2"/>
      <dgm:spPr/>
    </dgm:pt>
    <dgm:pt modelId="{8D2C4CF3-E9CA-448D-8CF1-0C46B90097DB}" type="pres">
      <dgm:prSet presAssocID="{D9F0B612-85AE-4C2B-8FF3-0AB28EF96E2A}" presName="rect2" presStyleLbl="alignAcc1" presStyleIdx="1" presStyleCnt="2"/>
      <dgm:spPr/>
    </dgm:pt>
    <dgm:pt modelId="{687FF9C3-E283-458E-A5E0-181685962E29}" type="pres">
      <dgm:prSet presAssocID="{DC722A88-E1F3-4E32-89C6-BAE8B0E5D952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60B94768-2554-43F6-BB27-CA18DF9672A7}" type="pres">
      <dgm:prSet presAssocID="{D9F0B612-85AE-4C2B-8FF3-0AB28EF96E2A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A089B712-CC71-472A-9109-C0AC2DA142AB}" srcId="{25A8F3EC-9304-4FBC-83A6-923DE7B633E1}" destId="{DC722A88-E1F3-4E32-89C6-BAE8B0E5D952}" srcOrd="0" destOrd="0" parTransId="{65957EF0-CA95-48DA-B412-CCA0ABD9B1DE}" sibTransId="{9DCBA4F6-96F5-4F4E-B73D-DAD3D4282CE7}"/>
    <dgm:cxn modelId="{9B2B7327-2457-44DF-BF04-668A7BABCA85}" srcId="{25A8F3EC-9304-4FBC-83A6-923DE7B633E1}" destId="{D9F0B612-85AE-4C2B-8FF3-0AB28EF96E2A}" srcOrd="1" destOrd="0" parTransId="{7D30B515-4078-4B9E-BFF1-A7C48B63BC47}" sibTransId="{B62A3173-8C47-4190-83C1-A28E9071FE64}"/>
    <dgm:cxn modelId="{EE0DD371-4228-4A69-9057-C1F439B84E51}" type="presOf" srcId="{DC722A88-E1F3-4E32-89C6-BAE8B0E5D952}" destId="{7D37C666-56BE-431E-8858-FC3C255EEC18}" srcOrd="0" destOrd="0" presId="urn:microsoft.com/office/officeart/2005/8/layout/target3"/>
    <dgm:cxn modelId="{80BF1156-AC45-4EB7-A07F-7F905BED9DC1}" type="presOf" srcId="{D9F0B612-85AE-4C2B-8FF3-0AB28EF96E2A}" destId="{8D2C4CF3-E9CA-448D-8CF1-0C46B90097DB}" srcOrd="0" destOrd="0" presId="urn:microsoft.com/office/officeart/2005/8/layout/target3"/>
    <dgm:cxn modelId="{E1671585-4FCF-4C2E-81F0-3BA333D3B136}" type="presOf" srcId="{25A8F3EC-9304-4FBC-83A6-923DE7B633E1}" destId="{D56DA59C-CF11-45A8-BE39-6E67EB10BA1F}" srcOrd="0" destOrd="0" presId="urn:microsoft.com/office/officeart/2005/8/layout/target3"/>
    <dgm:cxn modelId="{C3DF1885-2E23-4494-A504-34DAE9866A21}" type="presOf" srcId="{D9F0B612-85AE-4C2B-8FF3-0AB28EF96E2A}" destId="{60B94768-2554-43F6-BB27-CA18DF9672A7}" srcOrd="1" destOrd="0" presId="urn:microsoft.com/office/officeart/2005/8/layout/target3"/>
    <dgm:cxn modelId="{A909B0BE-97BC-4949-8BB4-51C5296C7A5A}" type="presOf" srcId="{DC722A88-E1F3-4E32-89C6-BAE8B0E5D952}" destId="{687FF9C3-E283-458E-A5E0-181685962E29}" srcOrd="1" destOrd="0" presId="urn:microsoft.com/office/officeart/2005/8/layout/target3"/>
    <dgm:cxn modelId="{D51AD0AB-EA5E-4B48-834B-9F5FE29B99D9}" type="presParOf" srcId="{D56DA59C-CF11-45A8-BE39-6E67EB10BA1F}" destId="{E510FFA6-71B3-4025-960C-925294B45738}" srcOrd="0" destOrd="0" presId="urn:microsoft.com/office/officeart/2005/8/layout/target3"/>
    <dgm:cxn modelId="{56E4C6BB-21AE-4CF9-A707-0D0CF1E8B1F0}" type="presParOf" srcId="{D56DA59C-CF11-45A8-BE39-6E67EB10BA1F}" destId="{2E8CBCA9-C06A-41BE-8F9C-7C963BD4D82A}" srcOrd="1" destOrd="0" presId="urn:microsoft.com/office/officeart/2005/8/layout/target3"/>
    <dgm:cxn modelId="{C0522BB5-D681-4900-BDBD-5563C7E54CF0}" type="presParOf" srcId="{D56DA59C-CF11-45A8-BE39-6E67EB10BA1F}" destId="{7D37C666-56BE-431E-8858-FC3C255EEC18}" srcOrd="2" destOrd="0" presId="urn:microsoft.com/office/officeart/2005/8/layout/target3"/>
    <dgm:cxn modelId="{2AED06EF-D2A7-4D7B-9DE8-7311CE0641F4}" type="presParOf" srcId="{D56DA59C-CF11-45A8-BE39-6E67EB10BA1F}" destId="{0507DA9A-8EEC-4770-83DC-38128336F226}" srcOrd="3" destOrd="0" presId="urn:microsoft.com/office/officeart/2005/8/layout/target3"/>
    <dgm:cxn modelId="{9E79FFEA-5ECF-4527-96A6-A9C5E464AA87}" type="presParOf" srcId="{D56DA59C-CF11-45A8-BE39-6E67EB10BA1F}" destId="{9D17A5CC-38E5-4C17-9891-B7B6C250A730}" srcOrd="4" destOrd="0" presId="urn:microsoft.com/office/officeart/2005/8/layout/target3"/>
    <dgm:cxn modelId="{3A10DB6F-4263-4C96-97E9-798C9EF5827B}" type="presParOf" srcId="{D56DA59C-CF11-45A8-BE39-6E67EB10BA1F}" destId="{8D2C4CF3-E9CA-448D-8CF1-0C46B90097DB}" srcOrd="5" destOrd="0" presId="urn:microsoft.com/office/officeart/2005/8/layout/target3"/>
    <dgm:cxn modelId="{2AEE3878-4BEA-4F03-9BC7-500EF5096EBA}" type="presParOf" srcId="{D56DA59C-CF11-45A8-BE39-6E67EB10BA1F}" destId="{687FF9C3-E283-458E-A5E0-181685962E29}" srcOrd="6" destOrd="0" presId="urn:microsoft.com/office/officeart/2005/8/layout/target3"/>
    <dgm:cxn modelId="{B380562C-5B7C-41FB-BFAC-75DA395AEBF7}" type="presParOf" srcId="{D56DA59C-CF11-45A8-BE39-6E67EB10BA1F}" destId="{60B94768-2554-43F6-BB27-CA18DF9672A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0FFA6-71B3-4025-960C-925294B45738}">
      <dsp:nvSpPr>
        <dsp:cNvPr id="0" name=""/>
        <dsp:cNvSpPr/>
      </dsp:nvSpPr>
      <dsp:spPr>
        <a:xfrm>
          <a:off x="0" y="0"/>
          <a:ext cx="646330" cy="6463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7C666-56BE-431E-8858-FC3C255EEC18}">
      <dsp:nvSpPr>
        <dsp:cNvPr id="0" name=""/>
        <dsp:cNvSpPr/>
      </dsp:nvSpPr>
      <dsp:spPr>
        <a:xfrm>
          <a:off x="323165" y="0"/>
          <a:ext cx="4013214" cy="646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составила воспитатель первой категории</a:t>
          </a:r>
        </a:p>
      </dsp:txBody>
      <dsp:txXfrm>
        <a:off x="323165" y="0"/>
        <a:ext cx="4013214" cy="307007"/>
      </dsp:txXfrm>
    </dsp:sp>
    <dsp:sp modelId="{9D17A5CC-38E5-4C17-9891-B7B6C250A730}">
      <dsp:nvSpPr>
        <dsp:cNvPr id="0" name=""/>
        <dsp:cNvSpPr/>
      </dsp:nvSpPr>
      <dsp:spPr>
        <a:xfrm>
          <a:off x="169661" y="307007"/>
          <a:ext cx="307007" cy="3070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C4CF3-E9CA-448D-8CF1-0C46B90097DB}">
      <dsp:nvSpPr>
        <dsp:cNvPr id="0" name=""/>
        <dsp:cNvSpPr/>
      </dsp:nvSpPr>
      <dsp:spPr>
        <a:xfrm>
          <a:off x="323165" y="307007"/>
          <a:ext cx="4013214" cy="307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Белякова Н.В</a:t>
          </a:r>
        </a:p>
      </dsp:txBody>
      <dsp:txXfrm>
        <a:off x="323165" y="307007"/>
        <a:ext cx="4013214" cy="30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869" y="990600"/>
            <a:ext cx="6986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ПОЧТА РОССИИ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7557334"/>
              </p:ext>
            </p:extLst>
          </p:nvPr>
        </p:nvGraphicFramePr>
        <p:xfrm>
          <a:off x="4495800" y="5181600"/>
          <a:ext cx="43363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://10novostey.ru/wp-content/uploads/2013/06/Dostavka-pochty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28800" y="1905000"/>
            <a:ext cx="5715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Почтовые конверты нужны для отправки писем и открыток </a:t>
            </a:r>
          </a:p>
        </p:txBody>
      </p:sp>
      <p:pic>
        <p:nvPicPr>
          <p:cNvPr id="4098" name="Picture 2" descr="C:\Documents and Settings\Admin\Рабочий стол\почта\конверт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600200"/>
            <a:ext cx="3971925" cy="20574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очта\конвер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447800"/>
            <a:ext cx="4800600" cy="23622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очта\почт конверт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3600" y="3886200"/>
            <a:ext cx="4648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отправке писем используются почтовые марки</a:t>
            </a:r>
          </a:p>
        </p:txBody>
      </p:sp>
      <p:pic>
        <p:nvPicPr>
          <p:cNvPr id="5122" name="Picture 2" descr="C:\Documents and Settings\Admin\Рабочий стол\почта\мар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648200"/>
            <a:ext cx="2533650" cy="18097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почта\мар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676400"/>
            <a:ext cx="8458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381000"/>
            <a:ext cx="3347574" cy="259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почте посетителям предоставляют и другие услуги: можно, например, оплатить коммунальные услуги квартира, свет, вода.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g-news.ru/sites/default/files/news/200911/8377c6d24a19b1a1391dd04375bbfc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533400"/>
            <a:ext cx="5121875" cy="3790187"/>
          </a:xfrm>
          <a:prstGeom prst="rect">
            <a:avLst/>
          </a:prstGeom>
          <a:noFill/>
        </p:spPr>
      </p:pic>
      <p:pic>
        <p:nvPicPr>
          <p:cNvPr id="4" name="Picture 7" descr="pht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258180"/>
            <a:ext cx="4566774" cy="341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на почте можно купить или выписать газеты и журналы.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interpochta.ru/images/content/history/1998/1998_big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371600"/>
            <a:ext cx="8305800" cy="49112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932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почте множества разновидностей продают открытки и конверты.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alonvesna.ru/file/wm/svyr/1p/p84pq952-8n12-11qq-oq18-001r8p7qrnnn/c84cd952-8a12-11dd-bd18-001e8c7deaaa.w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4343400" cy="3508188"/>
          </a:xfrm>
          <a:prstGeom prst="rect">
            <a:avLst/>
          </a:prstGeom>
          <a:noFill/>
        </p:spPr>
      </p:pic>
      <p:pic>
        <p:nvPicPr>
          <p:cNvPr id="19460" name="Picture 4" descr="http://img05.slando.ru/images_slandoru/71993851_5_644x461_otkrytki-konverty-1-i-9-maya-sssr-moskovskaya-oblast_rev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209800"/>
            <a:ext cx="3733800" cy="1836961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24400" y="4343400"/>
            <a:ext cx="4119562" cy="208032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Почтовые работники стараются обслужить всех, проверяют оформление писем, телеграмм, документов, бланков.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deita.ru/files/Image/news/821068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93929" y="2011774"/>
            <a:ext cx="4245271" cy="3246025"/>
          </a:xfrm>
          <a:prstGeom prst="rect">
            <a:avLst/>
          </a:prstGeom>
          <a:noFill/>
        </p:spPr>
      </p:pic>
      <p:pic>
        <p:nvPicPr>
          <p:cNvPr id="17410" name="Picture 2" descr="http://cdn2.img22.rian.ru/images/93786/39/9378639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981200"/>
            <a:ext cx="4158761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распределительном центре почты работники сортируют принятую корреспонденцию</a:t>
            </a:r>
            <a:r>
              <a:rPr lang="ru-RU" sz="2800" dirty="0"/>
              <a:t>.</a:t>
            </a:r>
            <a:br>
              <a:rPr lang="ru-RU" sz="2400" dirty="0"/>
            </a:b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slon.ru/images3/213/900000/464/973388.jpg?1375421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95400"/>
            <a:ext cx="4419600" cy="2590800"/>
          </a:xfrm>
          <a:prstGeom prst="rect">
            <a:avLst/>
          </a:prstGeom>
          <a:noFill/>
        </p:spPr>
      </p:pic>
      <p:pic>
        <p:nvPicPr>
          <p:cNvPr id="16388" name="Picture 4" descr="http://user.vse42.ru/files/ui-52aec1863fa1a2.1219688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295400"/>
            <a:ext cx="3733800" cy="32004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почта\работники почтар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581400"/>
            <a:ext cx="4419600" cy="29718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почта\почт работн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3962400"/>
            <a:ext cx="37338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048000" cy="2590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 поезда, самолёты или машины доставляют почту в разные уголки нашей страны.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amurpost.com/Portals/1/Blog/Files/12/333/WorldClie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228600"/>
            <a:ext cx="5105400" cy="3403600"/>
          </a:xfrm>
          <a:prstGeom prst="rect">
            <a:avLst/>
          </a:prstGeom>
          <a:noFill/>
        </p:spPr>
      </p:pic>
      <p:pic>
        <p:nvPicPr>
          <p:cNvPr id="6" name="Picture 10" descr="h0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505200"/>
            <a:ext cx="4714724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_648645659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886200"/>
            <a:ext cx="42249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891386" cy="17526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посёлках и городах почтальоны разносят доставленную почту по домам.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rostov.ru/people/articles/2006/12/11/131751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295918"/>
            <a:ext cx="4191000" cy="3048001"/>
          </a:xfrm>
          <a:prstGeom prst="rect">
            <a:avLst/>
          </a:prstGeom>
          <a:noFill/>
        </p:spPr>
      </p:pic>
      <p:pic>
        <p:nvPicPr>
          <p:cNvPr id="14342" name="Picture 6" descr="http://s-kub.ru/wp-content/uploads/2013/01/201104201212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5611" y="3276600"/>
            <a:ext cx="4524375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наше время , когда у каждого из нас есть дома компьютер и интернет, письма и послания можно пересылать с помощью электронной почты. Работники почты в своей работе тоже используют компьютер!</a:t>
            </a:r>
          </a:p>
        </p:txBody>
      </p:sp>
      <p:pic>
        <p:nvPicPr>
          <p:cNvPr id="3074" name="Picture 2" descr="C:\Documents and Settings\Admin\Рабочий стол\почта\электронная поч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514600"/>
            <a:ext cx="4038599" cy="3733800"/>
          </a:xfrm>
          <a:prstGeom prst="rect">
            <a:avLst/>
          </a:prstGeom>
          <a:noFill/>
        </p:spPr>
      </p:pic>
      <p:pic>
        <p:nvPicPr>
          <p:cNvPr id="14" name="Содержимое 4" descr="1216382371_mediacenter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514600"/>
            <a:ext cx="4038600" cy="3657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     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6a00d834515a1f69e20148c6752713970c-500w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152400"/>
            <a:ext cx="3986572" cy="2224087"/>
          </a:xfrm>
          <a:prstGeom prst="rect">
            <a:avLst/>
          </a:prstGeom>
          <a:noFill/>
        </p:spPr>
      </p:pic>
      <p:pic>
        <p:nvPicPr>
          <p:cNvPr id="9" name="Picture 6" descr="x_40b9c3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581400"/>
            <a:ext cx="4648200" cy="310107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2400" y="9144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Почта нужна людям для того, чтобы можно было связаться с другими людьми, рассказать в письме о своей семье, отправить деловое письмо на предприятие.</a:t>
            </a:r>
          </a:p>
        </p:txBody>
      </p:sp>
      <p:pic>
        <p:nvPicPr>
          <p:cNvPr id="25602" name="Picture 2" descr="http://img0.liveinternet.ru/images/attach/c/0/41/27/41027157_1237070763_pochta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0480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066800"/>
            <a:ext cx="419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4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«Почтовый ящик»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скамейку я встаю - (поднимаются на носочки и тянутся)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 ящик достаю – (тянутся руками вверх.)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 ящик - (Открывают)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Голубой, блестящий.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Посыпались из ящика – (дети приседают, затем встают с вытянутыми руками)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настоящие.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92" y="228600"/>
            <a:ext cx="4055412" cy="30287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BEAA64-C03C-4ECA-888D-B76839C2B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4" y="3070537"/>
            <a:ext cx="3028950" cy="37971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/>
              <a:t>Чтобы отправить письмо по железной дороге, нужен (что?)…. (почтовый вагон)</a:t>
            </a:r>
          </a:p>
          <a:p>
            <a:endParaRPr lang="ru-RU" sz="2900" dirty="0"/>
          </a:p>
          <a:p>
            <a:r>
              <a:rPr lang="ru-RU" sz="2900" dirty="0"/>
              <a:t>Чтобы отправить письмо авиапочтой, нужен …. </a:t>
            </a:r>
          </a:p>
          <a:p>
            <a:endParaRPr lang="ru-RU" sz="2900" dirty="0"/>
          </a:p>
          <a:p>
            <a:r>
              <a:rPr lang="ru-RU" sz="2900" dirty="0"/>
              <a:t>Чтобы отправить письмо голубиной почтой, нужен …</a:t>
            </a:r>
          </a:p>
          <a:p>
            <a:endParaRPr lang="ru-RU" sz="2900" dirty="0"/>
          </a:p>
          <a:p>
            <a:r>
              <a:rPr lang="ru-RU" sz="2900" dirty="0"/>
              <a:t>Чтобы отправить письмо электронной почтой нужен ….</a:t>
            </a:r>
          </a:p>
          <a:p>
            <a:pPr marL="285750" indent="-285750">
              <a:buFontTx/>
              <a:buChar char="-"/>
            </a:pPr>
            <a:endParaRPr lang="ru-RU" sz="2900" dirty="0"/>
          </a:p>
          <a:p>
            <a:r>
              <a:rPr lang="ru-RU" sz="2900" dirty="0"/>
              <a:t>Чтобы отправить письмо на крайний север, нужны … (собачьи упряжки, вертолет)</a:t>
            </a:r>
          </a:p>
          <a:p>
            <a:pPr marL="285750" indent="-285750">
              <a:buFontTx/>
              <a:buChar char="-"/>
            </a:pPr>
            <a:endParaRPr lang="ru-RU" sz="2900" dirty="0"/>
          </a:p>
          <a:p>
            <a:r>
              <a:rPr lang="ru-RU" sz="2900" dirty="0"/>
              <a:t>Подумайте и скажите, какой почты сейчас нет? … (голубиной)</a:t>
            </a:r>
          </a:p>
          <a:p>
            <a:endParaRPr lang="ru-RU" dirty="0"/>
          </a:p>
        </p:txBody>
      </p:sp>
      <p:pic>
        <p:nvPicPr>
          <p:cNvPr id="5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733800" cy="2081631"/>
          </a:xfrm>
        </p:spPr>
      </p:pic>
      <p:pic>
        <p:nvPicPr>
          <p:cNvPr id="6" name="Picture 2" descr="C:\Users\стаценко\Desktop\58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733800" cy="25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200" y="762001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-Эта телеграмма для Оли. Чья это телеграмма? (-Это Олина телеграмма)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-Эта посылка для Насти. Чья это посылка? (-Это Настина посылка)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-Эта бандероль для Даши. Чья это бандероль? (-Это Дашина бандероль)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Picture 2" descr="C:\Users\стаценко\Desktop\c7d5677e32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533400"/>
            <a:ext cx="15841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стаценко\Desktop\138166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14" y="2341358"/>
            <a:ext cx="2364084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стаценко\Desktop\c7d5677e3287 - копия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50" y="511301"/>
            <a:ext cx="1584176" cy="39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стаценко\Desktop\61aab04ea13a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823">
            <a:off x="5653979" y="4414490"/>
            <a:ext cx="173979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стаценко\Desktop\c7d5677e3287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676400" cy="25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стаценко\Desktop\55f6a753f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6" y="4495799"/>
            <a:ext cx="2950290" cy="22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уга 12"/>
          <p:cNvSpPr/>
          <p:nvPr/>
        </p:nvSpPr>
        <p:spPr>
          <a:xfrm rot="20387730">
            <a:off x="648762" y="4441256"/>
            <a:ext cx="3006618" cy="737234"/>
          </a:xfrm>
          <a:prstGeom prst="arc">
            <a:avLst>
              <a:gd name="adj1" fmla="val 11256117"/>
              <a:gd name="adj2" fmla="val 21418666"/>
            </a:avLst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07704" y="3068960"/>
            <a:ext cx="3564965" cy="1062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6990">
            <a:off x="5876563" y="1834665"/>
            <a:ext cx="1934206" cy="112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602" y="2967335"/>
            <a:ext cx="767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4AB32D-15F4-4ACF-86BE-6D99E61CB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90665"/>
            <a:ext cx="2343150" cy="2967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30301"/>
            <a:ext cx="5257800" cy="1828800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Почта занимается пересылкой почтовых отправлений - писем, газет, журналов, денежных переводов, бандеролей, посылок.</a:t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стаценко\Desktop\Рисунок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0" y="1905000"/>
            <a:ext cx="2520280" cy="19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таценко\Desktop\Рисунок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18" y="1162867"/>
            <a:ext cx="2602582" cy="30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таценко\Desktop\Рисунок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84" y="4225800"/>
            <a:ext cx="2478716" cy="23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Рабочий стол\почта\отправка писем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3200400"/>
            <a:ext cx="3429000" cy="323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penza.vt.ru/_data/objects/0002/2446/image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155" y="2895600"/>
            <a:ext cx="3962400" cy="2975538"/>
          </a:xfrm>
          <a:prstGeom prst="rect">
            <a:avLst/>
          </a:prstGeom>
          <a:noFill/>
        </p:spPr>
      </p:pic>
      <p:pic>
        <p:nvPicPr>
          <p:cNvPr id="5" name="Picture 8" descr="http://at-communication.com/upload/Image/codan/hf_transceivers/uuplus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1764" y="914400"/>
            <a:ext cx="3640736" cy="2552701"/>
          </a:xfrm>
          <a:prstGeom prst="rect">
            <a:avLst/>
          </a:prstGeom>
          <a:noFill/>
        </p:spPr>
      </p:pic>
      <p:pic>
        <p:nvPicPr>
          <p:cNvPr id="6" name="Picture 10" descr="http://img0.liveinternet.ru/images/attach/c/6/92/336/92336206_tat3_78b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352800"/>
            <a:ext cx="4292600" cy="3219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152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Существуют разные виды связи: телефон, телеграф, почта, радио, интернет. Все виды этой связи есть на почте.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Посетители разговаривают по телефону 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людьми из других городов.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istoky.ru/images/portfolio/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1660" y="1676400"/>
            <a:ext cx="821921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пересылка происходит при помощи транспорта. Необходимость в письмах друг  другу появилась у людей давно. После того, как люди научились читать и писать – появилась почтовая связь.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почту перевозили на лошадях, использовали голубей.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таценко\Desktop\Рисунок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41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почта\почтари голуб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2209800"/>
            <a:ext cx="3276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затем стали перевозить по железной дороге  на самолетах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машинах.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таценко\Desktop\Рисунок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191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почта\самолет авиа поч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600200"/>
            <a:ext cx="3200400" cy="2590800"/>
          </a:xfrm>
          <a:prstGeom prst="rect">
            <a:avLst/>
          </a:prstGeom>
          <a:noFill/>
        </p:spPr>
      </p:pic>
      <p:pic>
        <p:nvPicPr>
          <p:cNvPr id="5" name="Picture 2" descr="C:\Users\стаценко\Desktop\58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200400" cy="24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почта\машина почт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4724400"/>
            <a:ext cx="2638425" cy="180975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почта\почт маш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04800" y="4267200"/>
            <a:ext cx="3200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524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Телеграмма – это срочное сообщение передаваемое по телеграфу. Телеграфисты телеграфируют, отправляют телеграммы.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magistral-uz.com.ua/img/6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057400"/>
            <a:ext cx="4343400" cy="4038600"/>
          </a:xfrm>
          <a:prstGeom prst="rect">
            <a:avLst/>
          </a:prstGeom>
          <a:noFill/>
        </p:spPr>
      </p:pic>
      <p:pic>
        <p:nvPicPr>
          <p:cNvPr id="22530" name="Picture 2" descr="http://20th.su/wp-content/uploads/2012/03/telegramma-300x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2133600"/>
            <a:ext cx="37338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Почтальоны отбирают посылки, письма и бандероли.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ntex-press.by/get_img?ImageId=109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362200"/>
            <a:ext cx="4371976" cy="3473451"/>
          </a:xfrm>
          <a:prstGeom prst="rect">
            <a:avLst/>
          </a:prstGeom>
          <a:noFill/>
        </p:spPr>
      </p:pic>
      <p:pic>
        <p:nvPicPr>
          <p:cNvPr id="21506" name="Picture 2" descr="http://www.mn.ru/images/34270/60/3427060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524000"/>
            <a:ext cx="3962400" cy="4175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533</TotalTime>
  <Words>499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       </vt:lpstr>
      <vt:lpstr>     Почта занимается пересылкой почтовых отправлений - писем, газет, журналов, денежных переводов, бандеролей, посылок. </vt:lpstr>
      <vt:lpstr> </vt:lpstr>
      <vt:lpstr>Посетители разговаривают по телефону  с людьми из других городов.</vt:lpstr>
      <vt:lpstr>Вся пересылка происходит при помощи транспорта. Необходимость в письмах друг  другу появилась у людей давно. После того, как люди научились читать и писать – появилась почтовая связь.  Сначала почту перевозили на лошадях, использовали голубей.  </vt:lpstr>
      <vt:lpstr>А затем стали перевозить по железной дороге  на самолетах и машинах.</vt:lpstr>
      <vt:lpstr>Телеграмма – это срочное сообщение передаваемое по телеграфу. Телеграфисты телеграфируют, отправляют телеграммы.  </vt:lpstr>
      <vt:lpstr>Почтальоны отбирают посылки, письма и бандероли. </vt:lpstr>
      <vt:lpstr>Почтовые конверты нужны для отправки писем и открыток </vt:lpstr>
      <vt:lpstr>При отправке писем используются почтовые марки</vt:lpstr>
      <vt:lpstr>На почте посетителям предоставляют и другие услуги: можно, например, оплатить коммунальные услуги квартира, свет, вода.</vt:lpstr>
      <vt:lpstr>Также на почте можно купить или выписать газеты и журналы.</vt:lpstr>
      <vt:lpstr>На почте множества разновидностей продают открытки и конверты.</vt:lpstr>
      <vt:lpstr>Почтовые работники стараются обслужить всех, проверяют оформление писем, телеграмм, документов, бланков.</vt:lpstr>
      <vt:lpstr>В распределительном центре почты работники сортируют принятую корреспонденцию. </vt:lpstr>
      <vt:lpstr>Потом поезда, самолёты или машины доставляют почту в разные уголки нашей страны.</vt:lpstr>
      <vt:lpstr>В разных посёлках и городах почтальоны разносят доставленную почту по домам. </vt:lpstr>
      <vt:lpstr>В наше время , когда у каждого из нас есть дома компьютер и интернет, письма и послания можно пересылать с помощью электронной почты. Работники почты в своей работе тоже используют компьютер!</vt:lpstr>
      <vt:lpstr>Презентация PowerPoint</vt:lpstr>
      <vt:lpstr>Закончи предложение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связи</dc:title>
  <dc:creator>Маришка</dc:creator>
  <cp:lastModifiedBy>Оператор</cp:lastModifiedBy>
  <cp:revision>58</cp:revision>
  <dcterms:modified xsi:type="dcterms:W3CDTF">2024-02-26T08:18:27Z</dcterms:modified>
</cp:coreProperties>
</file>