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0" r:id="rId4"/>
    <p:sldId id="261" r:id="rId5"/>
    <p:sldId id="263" r:id="rId6"/>
    <p:sldId id="283" r:id="rId7"/>
    <p:sldId id="28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4" r:id="rId16"/>
    <p:sldId id="271" r:id="rId17"/>
    <p:sldId id="272" r:id="rId18"/>
    <p:sldId id="273" r:id="rId19"/>
    <p:sldId id="274" r:id="rId20"/>
    <p:sldId id="275" r:id="rId21"/>
    <p:sldId id="276" r:id="rId22"/>
    <p:sldId id="25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882"/>
    <a:srgbClr val="E8487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499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A9AE4F-7E99-424B-9F19-A3EF3D66B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1A08791-5AEF-4E21-A8DB-0FF2B751E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9C21971-A4E9-4F05-B6CE-747B9D46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017FEB-14AB-4697-88C7-96EE1841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0ABA43D-27A5-4630-9022-6935FBD3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0E013F9-D019-4E63-9959-2BC39B320D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502616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0073F3-3AEC-439E-8394-1199FC44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10AB905-D3CE-441B-AF68-AAC986161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60BC30-B65D-4E70-904C-A5E35005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12E787B-28B2-4A82-87A0-2B140641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337FBC-2D7B-4DB6-8D32-9AE26631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423871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C0BEDB6-F74C-4164-B03A-CDBCDEEA2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189C12B-A85A-4F8C-8AEC-D39F15224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9AC5C9A-6A6E-4045-B422-E4E17B007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B31299-3200-48BF-93B3-0EADAD8C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3B7014E-F93F-42B9-AE80-B32D4C52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706297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84793E-BAD3-497B-92C6-A903D3F1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3C0C50-BC9D-46CC-A355-7DC48A8AC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425FC1-5AE1-4527-9747-28B383F8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74AB94-5A90-4F40-B429-A7A5A193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7417378-1986-4FCC-A81D-4279D605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337699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C3F77C-7573-45B6-8A65-FE52656F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17AD44C-E9A8-4F9B-98A6-9710CF60D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4A44CDC-A04D-4AFC-80A8-83010F2D3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9A0CAAF-A3DD-42E9-ABB7-FDD9BC6A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4E702E-6749-4A5D-A709-20BBA0D7C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430201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1247DB-D3F3-44CE-BD15-E09745CBF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1E69293-F5FB-4CE0-B101-1B6D25D26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F59FA0D-3651-42A0-A72C-F70F417FC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46BB0CE-9F65-4923-80FC-76FB560C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F0F860C-14A3-429E-A045-26708989A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A107F1A-5456-4D84-BB61-E45159F6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919760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269232-E04B-43E6-877A-9259DCD0E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73D0EA8-06D7-476F-BF4F-0B1A0B7E2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4A21B3E-B3B9-4407-B3DD-3A067DCC8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0F84270-5D3F-49B1-8C76-042F7FD5E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F95AEF2-376C-4FC8-B585-A84962836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5337366-95C1-475E-9AB2-DC2CA808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3842A37-3A8A-4558-AA40-56672AAD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B27E9BB-F9FC-4B26-B438-EDA4878B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834717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60AB80-E1F5-4BAF-8D19-B4333D2F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758352C-992F-4DFF-B6EE-A9B87CB1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8BBCA7C-6BF3-459E-8B5C-C4CCE82F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A004A5E-B8DD-4ED1-B3F2-A8EF3194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30206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C476E5E-D619-4F07-9095-8EEF9E88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DD3F129-ED42-4EE3-9EF5-72BF98E6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901D94A-A3B5-42D4-9C11-75C38B89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659404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306594-C143-4FC7-B37C-D7CEA45AE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0DD6E7-0856-4427-92B6-09B51BF1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EA006ED-1A80-4F3D-8E2D-0BEB9E309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C2FB513-3760-4EA9-ACD6-6A80E1A2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DBA761D-D2FC-4E95-BDB9-5464245A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6B4894D-AEB9-4B19-B16E-6293B391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414342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2898CF-4C50-4476-935F-C8E0C7C5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9744D5D-9CC4-4350-A771-8C27F18AC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7741768-3151-44F7-8B98-0EA66D6B7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2EC06F7-2DC1-4034-B9DD-CC457622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8029EB7-024F-422B-A8E6-0D600CBA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CDC1429-C81F-4875-8D61-53A3436D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56143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36588F-2975-435E-9633-D7FBE064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1AB10C3-B53D-4B2D-A434-91A0E77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7EA9CC0-A446-4475-BB78-D2C43B514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E370-37DF-4587-B67B-2D387C88E8A2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0895997-F943-4E97-9DC8-FB4EAEF31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C13F548-7194-4D9A-AA0E-D4243C4BB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DFB5F-4BB7-4916-9CAF-C2AA3CE8412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0930195-C7E5-4518-83A4-7E58DD94C8C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773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1530" y="1720157"/>
            <a:ext cx="8434812" cy="291521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«Моя </a:t>
            </a:r>
            <a:r>
              <a:rPr lang="ru-RU" sz="4400" b="1" i="1" spc="-150" dirty="0" smtClean="0">
                <a:latin typeface="Times New Roman" pitchFamily="18" charset="0"/>
                <a:cs typeface="Times New Roman" pitchFamily="18" charset="0"/>
              </a:rPr>
              <a:t>педагогическая находка»</a:t>
            </a:r>
            <a:r>
              <a:rPr lang="ru-RU" sz="4400" i="1" spc="-1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-150" dirty="0" smtClean="0">
                <a:latin typeface="Times New Roman" pitchFamily="18" charset="0"/>
                <a:cs typeface="Times New Roman" pitchFamily="18" charset="0"/>
              </a:rPr>
              <a:t>Метод развития творческого воображения ТРИЗ</a:t>
            </a:r>
            <a:br>
              <a:rPr lang="ru-RU" sz="4400" i="1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-150" dirty="0" smtClean="0">
                <a:latin typeface="Times New Roman" pitchFamily="18" charset="0"/>
                <a:cs typeface="Times New Roman" pitchFamily="18" charset="0"/>
              </a:rPr>
              <a:t>Круги Луллия</a:t>
            </a:r>
            <a:endParaRPr lang="en-US" sz="4400" b="1" i="1" dirty="0">
              <a:solidFill>
                <a:srgbClr val="F8BB0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222" y="5202238"/>
            <a:ext cx="7550590" cy="1655762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Воспитатель: Ковалькова Анастасия Александровна</a:t>
            </a:r>
          </a:p>
          <a:p>
            <a:pPr algn="l"/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192" y="0"/>
            <a:ext cx="1148884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 Мурманска № 57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1351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15693" cy="4152554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516985" y="1528529"/>
            <a:ext cx="4763633" cy="4636881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43066" y="862497"/>
            <a:ext cx="39865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3-й тип: </a:t>
            </a:r>
            <a:b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«Придумай фантастическую историю или сказку»</a:t>
            </a:r>
            <a:b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данном типе, объединение случайных объектов, служит основой для фантазирования. Предлагается сочинить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фантастическую историю или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сказку. Неправильных ответов в этой игре быть не может, важно принять любой ответ ребёнка.</a:t>
            </a:r>
            <a:endParaRPr lang="ru-RU" sz="2400" dirty="0"/>
          </a:p>
        </p:txBody>
      </p:sp>
      <p:pic>
        <p:nvPicPr>
          <p:cNvPr id="5122" name="Picture 2" descr="C:\Users\vikto\Desktop\10.jpg"/>
          <p:cNvPicPr>
            <a:picLocks noChangeAspect="1" noChangeArrowheads="1"/>
          </p:cNvPicPr>
          <p:nvPr/>
        </p:nvPicPr>
        <p:blipFill>
          <a:blip r:embed="rId2" cstate="print"/>
          <a:srcRect l="23196" t="7546" r="18738" b="8908"/>
          <a:stretch>
            <a:fillRect/>
          </a:stretch>
        </p:blipFill>
        <p:spPr bwMode="auto">
          <a:xfrm>
            <a:off x="6808205" y="1937442"/>
            <a:ext cx="4173648" cy="38296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6554710" y="1374618"/>
            <a:ext cx="4762122" cy="4591616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1472" y="1637437"/>
            <a:ext cx="35489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4-й тип: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«Реши проблемы»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фантастическом мире с героями происходят разные истории. Необходимо учить ребёнка формулировать проблемы, выдвигать идеи по их решению.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vikto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954" y="1801640"/>
            <a:ext cx="4055953" cy="37390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881" y="193109"/>
            <a:ext cx="11045983" cy="1780547"/>
          </a:xfrm>
        </p:spPr>
        <p:txBody>
          <a:bodyPr>
            <a:normAutofit/>
          </a:bodyPr>
          <a:lstStyle/>
          <a:p>
            <a:pPr algn="ctr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Круги Луллия обеспечивают интеграцию всех образовательных областей.</a:t>
            </a:r>
            <a:b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В познавательном развитии при формировании элементарных математических представлений это пособие позволяет:</a:t>
            </a:r>
            <a:endParaRPr lang="ru-RU" sz="2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3931" y="3262441"/>
            <a:ext cx="38066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упражнять соотносить цифру и количество предметов;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581870" y="2015517"/>
            <a:ext cx="4653480" cy="4385283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vikto\Desktop\12.jpg"/>
          <p:cNvPicPr>
            <a:picLocks noChangeAspect="1" noChangeArrowheads="1"/>
          </p:cNvPicPr>
          <p:nvPr/>
        </p:nvPicPr>
        <p:blipFill>
          <a:blip r:embed="rId2" cstate="print"/>
          <a:srcRect l="15849" t="6657" r="21726"/>
          <a:stretch>
            <a:fillRect/>
          </a:stretch>
        </p:blipFill>
        <p:spPr bwMode="auto">
          <a:xfrm>
            <a:off x="6953061" y="2344848"/>
            <a:ext cx="3911097" cy="36757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6435504" y="1430449"/>
            <a:ext cx="4781739" cy="4571999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8431" y="3045158"/>
            <a:ext cx="388971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закреплять умение различать цвета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vikto\Desktop\13.jpg"/>
          <p:cNvPicPr>
            <a:picLocks noChangeAspect="1" noChangeArrowheads="1"/>
          </p:cNvPicPr>
          <p:nvPr/>
        </p:nvPicPr>
        <p:blipFill>
          <a:blip r:embed="rId2" cstate="print"/>
          <a:srcRect l="16077" t="10971" r="23465" b="4177"/>
          <a:stretch>
            <a:fillRect/>
          </a:stretch>
        </p:blipFill>
        <p:spPr bwMode="auto">
          <a:xfrm>
            <a:off x="6799152" y="1774479"/>
            <a:ext cx="4110274" cy="38748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18099" y="1825625"/>
            <a:ext cx="3801700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закреплять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 </a:t>
            </a:r>
            <a:b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соотносить предмет и цвет;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закреплять умение различать и называть пространственные отношения:</a:t>
            </a:r>
            <a:b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справа – слева.</a:t>
            </a:r>
            <a:endParaRPr lang="ru-RU" sz="24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288040" y="253496"/>
            <a:ext cx="4101219" cy="3041965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331799" y="3475021"/>
            <a:ext cx="4101219" cy="3041965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Users\vikto\Desktop\14,1.jpg"/>
          <p:cNvPicPr>
            <a:picLocks noChangeAspect="1" noChangeArrowheads="1"/>
          </p:cNvPicPr>
          <p:nvPr/>
        </p:nvPicPr>
        <p:blipFill>
          <a:blip r:embed="rId2" cstate="print"/>
          <a:srcRect l="18092" t="7230" r="24295" b="2984"/>
          <a:stretch>
            <a:fillRect/>
          </a:stretch>
        </p:blipFill>
        <p:spPr bwMode="auto">
          <a:xfrm>
            <a:off x="7641126" y="525100"/>
            <a:ext cx="3413156" cy="2525918"/>
          </a:xfrm>
          <a:prstGeom prst="rect">
            <a:avLst/>
          </a:prstGeom>
          <a:noFill/>
        </p:spPr>
      </p:pic>
      <p:pic>
        <p:nvPicPr>
          <p:cNvPr id="9219" name="Picture 3" descr="C:\Users\vikto\Desktop\14,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017" y="3748135"/>
            <a:ext cx="3470746" cy="25078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18099" y="1825625"/>
            <a:ext cx="3801700" cy="4351338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мелкую моторику пальцев рук;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развивать внимание;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274051" y="1530035"/>
            <a:ext cx="5124262" cy="3739082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C:\Users\vikto\Desktop\15.jpg"/>
          <p:cNvPicPr>
            <a:picLocks noChangeAspect="1" noChangeArrowheads="1"/>
          </p:cNvPicPr>
          <p:nvPr/>
        </p:nvPicPr>
        <p:blipFill>
          <a:blip r:embed="rId2" cstate="print"/>
          <a:srcRect l="-3070" t="3799" b="2924"/>
          <a:stretch>
            <a:fillRect/>
          </a:stretch>
        </p:blipFill>
        <p:spPr bwMode="auto">
          <a:xfrm>
            <a:off x="6509442" y="1855961"/>
            <a:ext cx="4560799" cy="30510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50644" y="290226"/>
            <a:ext cx="8631724" cy="5344045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использованием кругов Луллия на ознакомление детей с окружающим миром нацелены на формирование первичных представлений 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объектах окружающего мира, об их свойствах и отношениях.</a:t>
            </a:r>
            <a:endParaRPr lang="ru-RU" b="1" i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289019" y="2587782"/>
            <a:ext cx="4274743" cy="3233596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013418" y="2589291"/>
            <a:ext cx="4384895" cy="3238124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vikto\Desktop\RodfljJqGu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71" t="13179" r="3589" b="18255"/>
          <a:stretch>
            <a:fillRect/>
          </a:stretch>
        </p:blipFill>
        <p:spPr bwMode="auto">
          <a:xfrm>
            <a:off x="2534970" y="2806574"/>
            <a:ext cx="3811509" cy="2752254"/>
          </a:xfrm>
          <a:prstGeom prst="rect">
            <a:avLst/>
          </a:prstGeom>
          <a:noFill/>
        </p:spPr>
      </p:pic>
      <p:pic>
        <p:nvPicPr>
          <p:cNvPr id="10242" name="Picture 2" descr="C:\Users\vikto\Desktop\15,2.jpg"/>
          <p:cNvPicPr>
            <a:picLocks noChangeAspect="1" noChangeArrowheads="1"/>
          </p:cNvPicPr>
          <p:nvPr/>
        </p:nvPicPr>
        <p:blipFill>
          <a:blip r:embed="rId3" cstate="print"/>
          <a:srcRect l="17119" t="7609" r="22412"/>
          <a:stretch>
            <a:fillRect/>
          </a:stretch>
        </p:blipFill>
        <p:spPr bwMode="auto">
          <a:xfrm>
            <a:off x="7369521" y="2815628"/>
            <a:ext cx="3711921" cy="28427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712" y="1720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кругов Луллия при речевом развитии позволяет: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8278" y="2196817"/>
            <a:ext cx="5181600" cy="4351338"/>
          </a:xfrm>
        </p:spPr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обогащать пассивный и активный словарь ребёнка;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формирует способность решать проблемные ситуации;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способствуют развитию связной речи.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880635" y="1508523"/>
            <a:ext cx="4762122" cy="4367176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Users\vikto\Desktop\16.jpg"/>
          <p:cNvPicPr>
            <a:picLocks noChangeAspect="1" noChangeArrowheads="1"/>
          </p:cNvPicPr>
          <p:nvPr/>
        </p:nvPicPr>
        <p:blipFill>
          <a:blip r:embed="rId2" cstate="print"/>
          <a:srcRect l="16494" t="5031" r="24884" b="7734"/>
          <a:stretch>
            <a:fillRect/>
          </a:stretch>
        </p:blipFill>
        <p:spPr bwMode="auto">
          <a:xfrm>
            <a:off x="7206558" y="1837853"/>
            <a:ext cx="4074060" cy="36847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09" y="11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Использование кругов Луллия в художественно-эстетическом развитии позволяет: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69472" y="2506662"/>
            <a:ext cx="4838322" cy="4351338"/>
          </a:xfrm>
        </p:spPr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закрепить цвета;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узнать какие краски  надо смешать для получения определённого оттенка.</a:t>
            </a:r>
          </a:p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717671" y="1771076"/>
            <a:ext cx="4879818" cy="4131784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C:\Users\vikto\Desktop\17.jpg"/>
          <p:cNvPicPr>
            <a:picLocks noChangeAspect="1" noChangeArrowheads="1"/>
          </p:cNvPicPr>
          <p:nvPr/>
        </p:nvPicPr>
        <p:blipFill>
          <a:blip r:embed="rId2" cstate="print"/>
          <a:srcRect l="16824"/>
          <a:stretch>
            <a:fillRect/>
          </a:stretch>
        </p:blipFill>
        <p:spPr bwMode="auto">
          <a:xfrm>
            <a:off x="7061704" y="2118511"/>
            <a:ext cx="4227967" cy="34222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37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физическом развитии помогает: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62067" y="2506662"/>
            <a:ext cx="5181600" cy="4351338"/>
          </a:xfrm>
        </p:spPr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закрепить знания о видах спорта; 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закрепить знания названий 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спортивного инвентаря;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889688" y="1508523"/>
            <a:ext cx="4635374" cy="4385283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3314" name="Picture 2" descr="C:\Users\vikto\Desktop\18.jpg"/>
          <p:cNvPicPr>
            <a:picLocks noChangeAspect="1" noChangeArrowheads="1"/>
          </p:cNvPicPr>
          <p:nvPr/>
        </p:nvPicPr>
        <p:blipFill>
          <a:blip r:embed="rId2" cstate="print"/>
          <a:srcRect l="21221" t="7277" r="23594" b="7038"/>
          <a:stretch>
            <a:fillRect/>
          </a:stretch>
        </p:blipFill>
        <p:spPr bwMode="auto">
          <a:xfrm>
            <a:off x="7233720" y="1874068"/>
            <a:ext cx="3938256" cy="37028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86408" y="506994"/>
            <a:ext cx="6246891" cy="5667469"/>
          </a:xfrm>
          <a:prstGeom prst="ellipse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цель работы с кругами Луллия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развитие логического мышления, навыков устной речи, внимания, воображения, формирование навыков, позволяющих самостоятельно решать возникающие проблемы.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65901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34493" y="2506662"/>
            <a:ext cx="5181600" cy="4351338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получить представление о вредных и полезных продуктах питания.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143184" y="1077363"/>
            <a:ext cx="4653481" cy="4309450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4338" name="Picture 2" descr="C:\Users\vikto\Desktop\19.jpg"/>
          <p:cNvPicPr>
            <a:picLocks noChangeAspect="1" noChangeArrowheads="1"/>
          </p:cNvPicPr>
          <p:nvPr/>
        </p:nvPicPr>
        <p:blipFill>
          <a:blip r:embed="rId2" cstate="print"/>
          <a:srcRect l="15096" t="8975" r="24455" b="3915"/>
          <a:stretch>
            <a:fillRect/>
          </a:stretch>
        </p:blipFill>
        <p:spPr bwMode="auto">
          <a:xfrm>
            <a:off x="7568698" y="1385182"/>
            <a:ext cx="3892990" cy="3612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804" y="1387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социально-коммуникативном развитии данное пособие даёт: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64189" y="1825625"/>
            <a:ext cx="4064251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богатые возможности для развития общения и взаимодействия ребёнка со взрослыми и сверстниками;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становлению самостоятельности;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формированию готовности к совместной деятельности  со сверстниками;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формированию позитивного отношения к различным видам труда и творчества.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64587" y="2227152"/>
            <a:ext cx="5631256" cy="3530852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C:\Users\vikto\Desktop\20.jpg"/>
          <p:cNvPicPr>
            <a:picLocks noChangeAspect="1" noChangeArrowheads="1"/>
          </p:cNvPicPr>
          <p:nvPr/>
        </p:nvPicPr>
        <p:blipFill>
          <a:blip r:embed="rId2" cstate="print"/>
          <a:srcRect r="3446"/>
          <a:stretch>
            <a:fillRect/>
          </a:stretch>
        </p:blipFill>
        <p:spPr bwMode="auto">
          <a:xfrm>
            <a:off x="6753885" y="2516864"/>
            <a:ext cx="4861711" cy="29333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A0E7A5-D975-40E3-B60A-01AA392DA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83" y="560827"/>
            <a:ext cx="10515600" cy="7986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Благодаря использованию кругов Луллия 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в работе с детьми  второй младшей группы  прослеживается положительная динамика в:</a:t>
            </a:r>
            <a:endParaRPr lang="ru-RU" sz="31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371497" y="363363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919334" y="2227648"/>
            <a:ext cx="894482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формировании умения рассуждать, прослеживать  причинно-следственные связи;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повышении концентрации внимания;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общении и взаимодействии со взрослыми и сверстниками;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становлении совместной деятельности и самостоятельности;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заинтересованности и позитивном отношении к творчеству.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595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17275" y="2051961"/>
            <a:ext cx="8501204" cy="4351338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Работа с кругами Луллия помогает научить детей не только получать знания об окружающем мире, но и уметь их использовать. Опираясь на эти знания, искать и находить выходы из проблемных ситуаций и совершать новые маленькие открытия.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174" y="2655859"/>
            <a:ext cx="71722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1530" y="1720157"/>
            <a:ext cx="8434812" cy="291521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b="1" i="1" dirty="0">
              <a:solidFill>
                <a:srgbClr val="F8BB0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4626" y="37168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Круги Луллия бывают двух видов:                      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горизонтальные и вертикальные.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1598" y="2342646"/>
            <a:ext cx="39292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Горизонтальные круги Луллия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закрытого типа состоят из основания и двух кругов, свободно вращающихся на стержнях. Сверху круги закрываются крышкой с окошками.</a:t>
            </a:r>
            <a:endParaRPr lang="ru-RU" sz="2400" dirty="0"/>
          </a:p>
        </p:txBody>
      </p:sp>
      <p:pic>
        <p:nvPicPr>
          <p:cNvPr id="7" name="Picture 3" descr="C:\Users\vikto\Desktop\mHBCWH0wij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9032" y="1774480"/>
            <a:ext cx="3177766" cy="40016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1351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97387" y="1289747"/>
            <a:ext cx="395032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Конструкция вертикального пособия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типу пирамидки тоже очень проста: на стержень нанизывается несколько кругов разного диаметра, сверху устанавливается стрелка.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Все круги разделены на одинаковое количество секторов.</a:t>
            </a:r>
            <a:endParaRPr lang="ru-RU" sz="24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382693" y="1383672"/>
            <a:ext cx="5115208" cy="4517679"/>
          </a:xfrm>
          <a:prstGeom prst="flowChartAlternateProcess">
            <a:avLst/>
          </a:prstGeom>
          <a:solidFill>
            <a:srgbClr val="380882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vikto\Desktop\4.jpg"/>
          <p:cNvPicPr>
            <a:picLocks noChangeAspect="1" noChangeArrowheads="1"/>
          </p:cNvPicPr>
          <p:nvPr/>
        </p:nvPicPr>
        <p:blipFill>
          <a:blip r:embed="rId2" cstate="print"/>
          <a:srcRect l="15974" t="4979" r="24853" b="11234"/>
          <a:stretch>
            <a:fillRect/>
          </a:stretch>
        </p:blipFill>
        <p:spPr bwMode="auto">
          <a:xfrm>
            <a:off x="6762938" y="1747319"/>
            <a:ext cx="4409037" cy="37843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430448" y="263047"/>
            <a:ext cx="102937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своей практике я представляю круги Луллия как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чудесные и загадочные круги.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работе  с детьми младшего дошкольного возраста использую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пособие с двумя кругами по 4 сектора. 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20018" y="2100403"/>
            <a:ext cx="6947024" cy="4065006"/>
          </a:xfrm>
          <a:prstGeom prst="roundRect">
            <a:avLst>
              <a:gd name="adj" fmla="val 15677"/>
            </a:avLst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vikto\Desktop\5.jpg"/>
          <p:cNvPicPr>
            <a:picLocks noChangeAspect="1" noChangeArrowheads="1"/>
          </p:cNvPicPr>
          <p:nvPr/>
        </p:nvPicPr>
        <p:blipFill>
          <a:blip r:embed="rId2" cstate="print"/>
          <a:srcRect l="12870"/>
          <a:stretch>
            <a:fillRect/>
          </a:stretch>
        </p:blipFill>
        <p:spPr bwMode="auto">
          <a:xfrm>
            <a:off x="3594226" y="2489703"/>
            <a:ext cx="6192570" cy="3259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1530" y="1720157"/>
            <a:ext cx="8434812" cy="291521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b="1" i="1" dirty="0">
              <a:solidFill>
                <a:srgbClr val="F8BB0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5794" y="296563"/>
            <a:ext cx="751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Сменные картинки храню в отдельных конвертах.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Это позволяет мне использовать одну и ту же основу для разных игр. </a:t>
            </a:r>
            <a:endParaRPr lang="ru-RU" sz="2400" b="1" i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05339" y="1991764"/>
            <a:ext cx="6832349" cy="3992578"/>
          </a:xfrm>
          <a:prstGeom prst="roundRect">
            <a:avLst>
              <a:gd name="adj" fmla="val 15677"/>
            </a:avLst>
          </a:prstGeom>
          <a:solidFill>
            <a:schemeClr val="accent4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vikto\Desktop\uy_SXIoIyR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531" y="2317687"/>
            <a:ext cx="6120142" cy="33497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91351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040" y="1176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Игры с использованием кругов Луллия могут быть подобраны по двум направлениям:</a:t>
            </a:r>
            <a:endParaRPr lang="ru-RU" sz="32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084745" y="1285592"/>
            <a:ext cx="3775294" cy="2607398"/>
          </a:xfrm>
          <a:prstGeom prst="flowChartAlternateProcess">
            <a:avLst/>
          </a:prstGeom>
          <a:solidFill>
            <a:srgbClr val="380882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8120958" y="4016721"/>
            <a:ext cx="3755678" cy="2673789"/>
          </a:xfrm>
          <a:prstGeom prst="flowChartAlternateProcess">
            <a:avLst/>
          </a:prstGeom>
          <a:solidFill>
            <a:schemeClr val="accent4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416" y="2357095"/>
            <a:ext cx="69660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 закрепление и уточнение уже имеющихся знаний;</a:t>
            </a:r>
            <a:endParaRPr lang="ru-RU" sz="2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4210" y="4294535"/>
            <a:ext cx="66757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развитие воображения, фантазии и творчества.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vikto\Desktop\7,1.jpg"/>
          <p:cNvPicPr>
            <a:picLocks noChangeAspect="1" noChangeArrowheads="1"/>
          </p:cNvPicPr>
          <p:nvPr/>
        </p:nvPicPr>
        <p:blipFill>
          <a:blip r:embed="rId2" cstate="print"/>
          <a:srcRect l="20640" r="-5732"/>
          <a:stretch>
            <a:fillRect/>
          </a:stretch>
        </p:blipFill>
        <p:spPr bwMode="auto">
          <a:xfrm>
            <a:off x="8356349" y="1539089"/>
            <a:ext cx="3485583" cy="2109457"/>
          </a:xfrm>
          <a:prstGeom prst="rect">
            <a:avLst/>
          </a:prstGeom>
          <a:noFill/>
        </p:spPr>
      </p:pic>
      <p:pic>
        <p:nvPicPr>
          <p:cNvPr id="3075" name="Picture 3" descr="C:\Users\vikto\Desktop\7,2.jpg"/>
          <p:cNvPicPr>
            <a:picLocks noChangeAspect="1" noChangeArrowheads="1"/>
          </p:cNvPicPr>
          <p:nvPr/>
        </p:nvPicPr>
        <p:blipFill>
          <a:blip r:embed="rId3" cstate="print"/>
          <a:srcRect l="3306" t="20582" b="4412"/>
          <a:stretch>
            <a:fillRect/>
          </a:stretch>
        </p:blipFill>
        <p:spPr bwMode="auto">
          <a:xfrm rot="16200000">
            <a:off x="8890629" y="3730150"/>
            <a:ext cx="2190689" cy="32411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628" y="2293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Существует 4 типа игр на основе одного набора кругов:</a:t>
            </a:r>
            <a:endParaRPr lang="ru-RU" sz="32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589412" y="1791078"/>
            <a:ext cx="4718366" cy="4517679"/>
          </a:xfrm>
          <a:prstGeom prst="flowChartAlternateProcess">
            <a:avLst/>
          </a:prstGeom>
          <a:solidFill>
            <a:srgbClr val="380882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5782" y="1945255"/>
            <a:ext cx="37058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1-й тип: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«Найди реальное сочетание»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  Дети под стрелкой объединяют картинки, формирующие реальную картину мира. Составляют предложения, объединяющие в себе эти объекты. Делают выводы.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vikto\Desktop\4.jpg"/>
          <p:cNvPicPr>
            <a:picLocks noChangeAspect="1" noChangeArrowheads="1"/>
          </p:cNvPicPr>
          <p:nvPr/>
        </p:nvPicPr>
        <p:blipFill>
          <a:blip r:embed="rId2" cstate="print"/>
          <a:srcRect l="15974" t="4979" r="24853" b="11234"/>
          <a:stretch>
            <a:fillRect/>
          </a:stretch>
        </p:blipFill>
        <p:spPr bwMode="auto">
          <a:xfrm>
            <a:off x="6953062" y="2136618"/>
            <a:ext cx="4001631" cy="38115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295" y="1035082"/>
            <a:ext cx="4340382" cy="5148435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545655" y="1465152"/>
            <a:ext cx="4744015" cy="4390931"/>
          </a:xfrm>
          <a:prstGeom prst="flowChartAlternateProcess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0939" y="1383941"/>
            <a:ext cx="38205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2-й тип:</a:t>
            </a:r>
            <a:b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«Объясни необычное сочетание»</a:t>
            </a:r>
            <a:b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раскручивании кругов рассматриваются случайные соединения объектов и как можно достовернее объясняются необычность их взаимодействия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098" name="Picture 2" descr="C:\Users\vikto\Desktop\9.jpg"/>
          <p:cNvPicPr>
            <a:picLocks noChangeAspect="1" noChangeArrowheads="1"/>
          </p:cNvPicPr>
          <p:nvPr/>
        </p:nvPicPr>
        <p:blipFill>
          <a:blip r:embed="rId2" cstate="print"/>
          <a:srcRect l="18688" t="8982" r="21999" b="8383"/>
          <a:stretch>
            <a:fillRect/>
          </a:stretch>
        </p:blipFill>
        <p:spPr bwMode="auto">
          <a:xfrm>
            <a:off x="6898741" y="1869028"/>
            <a:ext cx="4063886" cy="36858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415</Words>
  <Application>Microsoft Office PowerPoint</Application>
  <PresentationFormat>Произвольный</PresentationFormat>
  <Paragraphs>76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     «Моя педагогическая находка» Метод развития творческого воображения ТРИЗ Круги Луллия</vt:lpstr>
      <vt:lpstr>Слайд 2</vt:lpstr>
      <vt:lpstr>       </vt:lpstr>
      <vt:lpstr>Слайд 4</vt:lpstr>
      <vt:lpstr>Слайд 5</vt:lpstr>
      <vt:lpstr>       </vt:lpstr>
      <vt:lpstr>Игры с использованием кругов Луллия могут быть подобраны по двум направлениям:</vt:lpstr>
      <vt:lpstr>Существует 4 типа игр на основе одного набора кругов:</vt:lpstr>
      <vt:lpstr> </vt:lpstr>
      <vt:lpstr> </vt:lpstr>
      <vt:lpstr>Слайд 11</vt:lpstr>
      <vt:lpstr>Круги Луллия обеспечивают интеграцию всех образовательных областей. В познавательном развитии при формировании элементарных математических представлений это пособие позволяет:</vt:lpstr>
      <vt:lpstr>Слайд 13</vt:lpstr>
      <vt:lpstr>Слайд 14</vt:lpstr>
      <vt:lpstr>Слайд 15</vt:lpstr>
      <vt:lpstr>Слайд 16</vt:lpstr>
      <vt:lpstr>Использование кругов Луллия при речевом развитии позволяет:</vt:lpstr>
      <vt:lpstr>Использование кругов Луллия в художественно-эстетическом развитии позволяет:</vt:lpstr>
      <vt:lpstr>В физическом развитии помогает:</vt:lpstr>
      <vt:lpstr>Слайд 20</vt:lpstr>
      <vt:lpstr>В социально-коммуникативном развитии данное пособие даёт:</vt:lpstr>
      <vt:lpstr> Благодаря использованию кругов Луллия  в работе с детьми  второй младшей группы  прослеживается положительная динамика в: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vikto</cp:lastModifiedBy>
  <cp:revision>104</cp:revision>
  <dcterms:created xsi:type="dcterms:W3CDTF">2021-06-25T08:50:16Z</dcterms:created>
  <dcterms:modified xsi:type="dcterms:W3CDTF">2023-02-12T18:18:40Z</dcterms:modified>
</cp:coreProperties>
</file>