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257" r:id="rId2"/>
    <p:sldId id="258" r:id="rId3"/>
    <p:sldId id="302" r:id="rId4"/>
    <p:sldId id="265" r:id="rId5"/>
    <p:sldId id="266" r:id="rId6"/>
    <p:sldId id="287" r:id="rId7"/>
    <p:sldId id="295" r:id="rId8"/>
    <p:sldId id="303" r:id="rId9"/>
    <p:sldId id="294" r:id="rId10"/>
    <p:sldId id="30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FF"/>
    <a:srgbClr val="000066"/>
    <a:srgbClr val="FFFF66"/>
    <a:srgbClr val="FFFF99"/>
    <a:srgbClr val="6600FF"/>
    <a:srgbClr val="FF66CC"/>
    <a:srgbClr val="FF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78" autoAdjust="0"/>
    <p:restoredTop sz="88550" autoAdjust="0"/>
  </p:normalViewPr>
  <p:slideViewPr>
    <p:cSldViewPr>
      <p:cViewPr varScale="1">
        <p:scale>
          <a:sx n="83" d="100"/>
          <a:sy n="83" d="100"/>
        </p:scale>
        <p:origin x="-15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0"/>
      <c:rotY val="0"/>
      <c:depthPercent val="60"/>
      <c:perspective val="100"/>
    </c:view3D>
    <c:floor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noFill/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dPt>
            <c:idx val="0"/>
            <c:spPr>
              <a:solidFill>
                <a:srgbClr val="6600FF">
                  <a:alpha val="85000"/>
                </a:srgbClr>
              </a:solidFill>
              <a:ln w="9525" cap="flat" cmpd="sng" algn="ctr">
                <a:noFill/>
                <a:round/>
              </a:ln>
              <a:effectLst/>
              <a:sp3d contourW="9525">
                <a:contourClr>
                  <a:schemeClr val="accent2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72A-4D02-8811-A3455350F4CD}"/>
              </c:ext>
            </c:extLst>
          </c:dPt>
          <c:dPt>
            <c:idx val="1"/>
            <c:spPr>
              <a:solidFill>
                <a:srgbClr val="6600FF"/>
              </a:solidFill>
              <a:ln w="9525" cap="flat" cmpd="sng" algn="ctr">
                <a:noFill/>
                <a:round/>
              </a:ln>
              <a:effectLst/>
              <a:sp3d contourW="9525">
                <a:contourClr>
                  <a:schemeClr val="accent2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72A-4D02-8811-A3455350F4CD}"/>
              </c:ext>
            </c:extLst>
          </c:dPt>
          <c:dLbls>
            <c:dLbl>
              <c:idx val="1"/>
              <c:layout>
                <c:manualLayout>
                  <c:x val="-8.7311530842007629E-3"/>
                  <c:y val="-3.174647261415414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72A-4D02-8811-A3455350F4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0.36800000000000038</c:v>
                </c:pt>
                <c:pt idx="1">
                  <c:v>7.1000000000000021E-2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72A-4D02-8811-A3455350F4C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rgbClr val="00B050">
                <a:alpha val="85000"/>
              </a:srgbClr>
            </a:solidFill>
            <a:ln w="9525" cap="flat" cmpd="sng" algn="ctr">
              <a:noFill/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Лист1!$C$2:$C$3</c:f>
              <c:numCache>
                <c:formatCode>0.00%</c:formatCode>
                <c:ptCount val="2"/>
                <c:pt idx="0">
                  <c:v>0.57600000000000062</c:v>
                </c:pt>
                <c:pt idx="1">
                  <c:v>0.62500000000000255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72A-4D02-8811-A3455350F4C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rgbClr val="FF0066">
                <a:alpha val="85000"/>
              </a:srgbClr>
            </a:solidFill>
            <a:ln w="9525" cap="flat" cmpd="sng" algn="ctr">
              <a:noFill/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dLbls>
            <c:dLbl>
              <c:idx val="0"/>
              <c:layout>
                <c:manualLayout>
                  <c:x val="0"/>
                  <c:y val="-2.821908676813687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72A-4D02-8811-A3455350F4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Лист1!$D$2:$D$3</c:f>
              <c:numCache>
                <c:formatCode>0.00%</c:formatCode>
                <c:ptCount val="2"/>
                <c:pt idx="0">
                  <c:v>5.5600000000000004E-2</c:v>
                </c:pt>
                <c:pt idx="1">
                  <c:v>0.30400000000000038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72A-4D02-8811-A3455350F4CD}"/>
            </c:ext>
          </c:extLst>
        </c:ser>
        <c:gapWidth val="65"/>
        <c:shape val="box"/>
        <c:axId val="143688064"/>
        <c:axId val="143890688"/>
        <c:axId val="0"/>
      </c:bar3DChart>
      <c:catAx>
        <c:axId val="14368806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3890688"/>
        <c:crosses val="autoZero"/>
        <c:auto val="1"/>
        <c:lblAlgn val="ctr"/>
        <c:lblOffset val="100"/>
      </c:catAx>
      <c:valAx>
        <c:axId val="14389068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3688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0"/>
      <c:rotY val="0"/>
      <c:depthPercent val="60"/>
      <c:perspective val="100"/>
    </c:view3D>
    <c:floor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solidFill>
              <a:srgbClr val="FFFF00"/>
            </a:solidFill>
            <a:ln w="9525" cap="flat" cmpd="sng" algn="ctr">
              <a:noFill/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dLbls>
            <c:dLbl>
              <c:idx val="1"/>
              <c:layout>
                <c:manualLayout>
                  <c:x val="0"/>
                  <c:y val="-2.420754992364683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22F-41A3-845C-FC5B4DD499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0.27300000000000002</c:v>
                </c:pt>
                <c:pt idx="1">
                  <c:v>6.3E-2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22F-41A3-845C-FC5B4DD4997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rgbClr val="92D050"/>
            </a:solidFill>
            <a:ln w="9525" cap="flat" cmpd="sng" algn="ctr">
              <a:noFill/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Лист1!$C$2:$C$3</c:f>
              <c:numCache>
                <c:formatCode>0.00%</c:formatCode>
                <c:ptCount val="2"/>
                <c:pt idx="0">
                  <c:v>0.64500000000000279</c:v>
                </c:pt>
                <c:pt idx="1">
                  <c:v>0.70100000000000062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22F-41A3-845C-FC5B4DD4997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rgbClr val="FF0066"/>
            </a:solidFill>
            <a:ln w="9525" cap="flat" cmpd="sng" algn="ctr">
              <a:noFill/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dLbls>
            <c:dLbl>
              <c:idx val="0"/>
              <c:layout>
                <c:manualLayout>
                  <c:x val="3.3594150914448627E-3"/>
                  <c:y val="-2.766577134131065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22F-41A3-845C-FC5B4DD49970}"/>
                </c:ext>
              </c:extLst>
            </c:dLbl>
            <c:dLbl>
              <c:idx val="1"/>
              <c:layout>
                <c:manualLayout>
                  <c:x val="-1.6797075457224383E-3"/>
                  <c:y val="-3.112399275897470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22F-41A3-845C-FC5B4DD499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Лист1!$D$2:$D$3</c:f>
              <c:numCache>
                <c:formatCode>0.00%</c:formatCode>
                <c:ptCount val="2"/>
                <c:pt idx="0">
                  <c:v>8.2000000000000003E-2</c:v>
                </c:pt>
                <c:pt idx="1">
                  <c:v>0.23600000000000004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22F-41A3-845C-FC5B4DD49970}"/>
            </c:ext>
          </c:extLst>
        </c:ser>
        <c:gapWidth val="65"/>
        <c:shape val="box"/>
        <c:axId val="144334208"/>
        <c:axId val="144356480"/>
        <c:axId val="0"/>
      </c:bar3DChart>
      <c:catAx>
        <c:axId val="1443342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356480"/>
        <c:crosses val="autoZero"/>
        <c:auto val="1"/>
        <c:lblAlgn val="ctr"/>
        <c:lblOffset val="100"/>
      </c:catAx>
      <c:valAx>
        <c:axId val="14435648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334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4786F-8B33-4AB8-B3E8-D44013AF2277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4B409-DB67-4826-A159-EF1B5ABDB4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0331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4B409-DB67-4826-A159-EF1B5ABDB42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4B409-DB67-4826-A159-EF1B5ABDB42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058F-B2D8-4E27-80F4-E3ECF37D6237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A54C-4E50-4CB3-808A-8C2EAEA42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058F-B2D8-4E27-80F4-E3ECF37D6237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A54C-4E50-4CB3-808A-8C2EAEA42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058F-B2D8-4E27-80F4-E3ECF37D6237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A54C-4E50-4CB3-808A-8C2EAEA42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058F-B2D8-4E27-80F4-E3ECF37D6237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A54C-4E50-4CB3-808A-8C2EAEA42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058F-B2D8-4E27-80F4-E3ECF37D6237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A54C-4E50-4CB3-808A-8C2EAEA42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058F-B2D8-4E27-80F4-E3ECF37D6237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A54C-4E50-4CB3-808A-8C2EAEA42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058F-B2D8-4E27-80F4-E3ECF37D6237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A54C-4E50-4CB3-808A-8C2EAEA42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058F-B2D8-4E27-80F4-E3ECF37D6237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A54C-4E50-4CB3-808A-8C2EAEA42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058F-B2D8-4E27-80F4-E3ECF37D6237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A54C-4E50-4CB3-808A-8C2EAEA42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058F-B2D8-4E27-80F4-E3ECF37D6237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A54C-4E50-4CB3-808A-8C2EAEA42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058F-B2D8-4E27-80F4-E3ECF37D6237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510A54C-4E50-4CB3-808A-8C2EAEA42B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405058F-B2D8-4E27-80F4-E3ECF37D6237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510A54C-4E50-4CB3-808A-8C2EAEA42BB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hyperlink" Target="&#1051;&#1086;&#1075;&#1080;&#1095;&#1077;&#1089;&#1082;&#1080;&#1077;%20&#1073;&#1083;&#1086;&#1082;&#1080;%20&#1044;&#1100;&#1077;&#1085;&#1077;&#1096;&#1072;.docx" TargetMode="External"/><Relationship Id="rId7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hyperlink" Target="&#1057;&#1083;&#1086;&#1078;&#1080;%20&#1082;&#1072;&#1088;&#1090;&#1080;&#1085;&#1082;&#1091;%20&#1080;&#1079;%20&#1092;&#1080;&#1075;&#1091;&#1088;.docx" TargetMode="External"/><Relationship Id="rId5" Type="http://schemas.openxmlformats.org/officeDocument/2006/relationships/hyperlink" Target="&#1056;&#1072;&#1079;&#1083;&#1086;&#1078;&#1080;%20&#1092;&#1080;&#1075;&#1091;&#1088;&#1099;.docx" TargetMode="External"/><Relationship Id="rId10" Type="http://schemas.openxmlformats.org/officeDocument/2006/relationships/image" Target="../media/image17.png"/><Relationship Id="rId4" Type="http://schemas.openxmlformats.org/officeDocument/2006/relationships/hyperlink" Target="&#1055;&#1072;&#1083;&#1086;&#1095;&#1082;&#1080;%20&#1050;&#1102;&#1080;&#1079;&#1077;&#1085;&#1077;&#1088;&#1072;.docx" TargetMode="External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hyperlink" Target="&#1055;&#1072;&#1079;&#1083;&#1099;.docx" TargetMode="External"/><Relationship Id="rId7" Type="http://schemas.openxmlformats.org/officeDocument/2006/relationships/image" Target="../media/image19.jpeg"/><Relationship Id="rId2" Type="http://schemas.openxmlformats.org/officeDocument/2006/relationships/hyperlink" Target="&#1051;&#1072;&#1073;&#1080;&#1088;&#1080;&#1085;&#1090;.docx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hyperlink" Target="&#1052;&#1086;&#1079;&#1072;&#1081;&#1082;&#1072;.docx" TargetMode="External"/><Relationship Id="rId4" Type="http://schemas.openxmlformats.org/officeDocument/2006/relationships/hyperlink" Target="&#1062;&#1080;&#1092;&#1088;&#1099;.docx" TargetMode="External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hyperlink" Target="&#1040;&#1089;&#1089;&#1086;&#1094;&#1080;&#1072;&#1094;&#1080;&#1080;.docx" TargetMode="External"/><Relationship Id="rId7" Type="http://schemas.openxmlformats.org/officeDocument/2006/relationships/image" Target="../media/image22.png"/><Relationship Id="rId2" Type="http://schemas.openxmlformats.org/officeDocument/2006/relationships/hyperlink" Target="&#1057;&#1102;&#1078;&#1077;&#1090;&#1085;&#1099;&#1077;%20&#1082;&#1072;&#1088;&#1090;&#1080;&#1085;&#1082;&#1080;.docx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&#1042;&#1086;&#1087;&#1088;&#1086;&#1089;%20-%20&#1086;&#1090;&#1074;&#1077;&#1090;.docx" TargetMode="External"/><Relationship Id="rId11" Type="http://schemas.openxmlformats.org/officeDocument/2006/relationships/image" Target="../media/image26.jpeg"/><Relationship Id="rId5" Type="http://schemas.openxmlformats.org/officeDocument/2006/relationships/hyperlink" Target="&#1057;&#1083;&#1086;&#1074;&#1072;,%20&#1087;&#1088;&#1077;&#1076;&#1084;&#1077;&#1090;,%20&#1076;&#1077;&#1081;&#1089;&#1090;&#1074;&#1080;&#1077;.docx" TargetMode="External"/><Relationship Id="rId10" Type="http://schemas.openxmlformats.org/officeDocument/2006/relationships/image" Target="../media/image25.jpeg"/><Relationship Id="rId4" Type="http://schemas.openxmlformats.org/officeDocument/2006/relationships/hyperlink" Target="&#1053;&#1072;&#1081;&#1076;&#1080;%20&#1089;&#1083;&#1086;&#1074;&#1072;%20&#1085;&#1072;%20&#1073;&#1091;&#1082;&#1074;&#1091;.docx" TargetMode="External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Прямоугольник 8"/>
          <p:cNvSpPr>
            <a:spLocks noChangeArrowheads="1"/>
          </p:cNvSpPr>
          <p:nvPr/>
        </p:nvSpPr>
        <p:spPr bwMode="auto">
          <a:xfrm>
            <a:off x="2771800" y="5445224"/>
            <a:ext cx="4929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 </a:t>
            </a:r>
            <a:endParaRPr lang="ru-RU" altLang="ru-RU" sz="24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7824" y="3933056"/>
            <a:ext cx="568863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ru-RU" sz="2000" b="1" i="1" u="sng" dirty="0" smtClean="0">
                <a:latin typeface="Times New Roman" pitchFamily="18" charset="0"/>
                <a:cs typeface="Times New Roman" pitchFamily="18" charset="0"/>
              </a:rPr>
              <a:t>Профессиональное кредо:</a:t>
            </a:r>
          </a:p>
          <a:p>
            <a:pPr algn="just"/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любом человеке могут расцвести сотни неожиданных талантов и способностей, если ему просто предоставить для этого возможность»</a:t>
            </a:r>
            <a:endParaRPr lang="ru-RU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7824" y="5589240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-mail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elena-satalova@mailru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31840" y="6165304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г.Навашино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2024г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image-29-01-21-12-48 (2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412776"/>
            <a:ext cx="2592288" cy="3356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2267744" y="188640"/>
            <a:ext cx="6203032" cy="11430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учреждение дополнительного образования </a:t>
            </a:r>
            <a:br>
              <a:rPr lang="ru-RU" sz="1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Навашинский</a:t>
            </a:r>
            <a:r>
              <a:rPr lang="ru-RU" sz="1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Центр дополнительного образования детей»</a:t>
            </a:r>
            <a:endParaRPr lang="ru-RU" sz="1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15816" y="1988840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Борисова Елена Ивановна, педагог дополнительного образования, методист.</a:t>
            </a:r>
            <a:endParaRPr lang="ru-RU" sz="2400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996720"/>
          </a:xfrm>
        </p:spPr>
        <p:txBody>
          <a:bodyPr>
            <a:normAutofit/>
          </a:bodyPr>
          <a:lstStyle/>
          <a:p>
            <a:pPr algn="ctr"/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Результативность профессиональной педагогической деятельности и  достигнутые эффекты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640" y="1988840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Методика Л.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Венгера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Цель: выявление уровня интеллектуального развития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683568" y="2780928"/>
          <a:ext cx="756084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Прямоугольник 8"/>
          <p:cNvSpPr>
            <a:spLocks noChangeArrowheads="1"/>
          </p:cNvSpPr>
          <p:nvPr/>
        </p:nvSpPr>
        <p:spPr bwMode="auto">
          <a:xfrm>
            <a:off x="3071813" y="5286375"/>
            <a:ext cx="4929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 </a:t>
            </a:r>
            <a:endParaRPr lang="ru-RU" altLang="ru-RU" sz="24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Заголовок 11"/>
          <p:cNvSpPr>
            <a:spLocks noGrp="1"/>
          </p:cNvSpPr>
          <p:nvPr>
            <p:ph type="title"/>
          </p:nvPr>
        </p:nvSpPr>
        <p:spPr>
          <a:xfrm>
            <a:off x="611560" y="980728"/>
            <a:ext cx="7527181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Развиваем логику и мышление»,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дидактических игр на занятиях объединения «Умники и умницы: по ступенькам знаний»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средство развития логического мышления детей».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Саталова Е.И\Конкурс СЕРДЦЕ отдаю детям 2019г. Саталова Е.И\7\Рисунок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2936"/>
            <a:ext cx="2782933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Admin\Desktop\Фото садик Саталова\JUd3C6Bt4g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996952"/>
            <a:ext cx="2664296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mage-15-01-21-06-22-33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7784" y="2060848"/>
            <a:ext cx="3002361" cy="1979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image-15-01-21-06-22-10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71800" y="4365104"/>
            <a:ext cx="2814720" cy="2204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ятиугольник 9"/>
          <p:cNvSpPr/>
          <p:nvPr/>
        </p:nvSpPr>
        <p:spPr>
          <a:xfrm>
            <a:off x="1763688" y="1772816"/>
            <a:ext cx="5832648" cy="992152"/>
          </a:xfrm>
          <a:prstGeom prst="homePlat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Проблема полноценного развития интеллектуальных и познавательных способностей детей дошкольного возраста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по-прежнему остается актуальной на сегодняшний день. </a:t>
            </a:r>
          </a:p>
        </p:txBody>
      </p:sp>
      <p:sp>
        <p:nvSpPr>
          <p:cNvPr id="11" name="Пятиугольник 10"/>
          <p:cNvSpPr/>
          <p:nvPr/>
        </p:nvSpPr>
        <p:spPr>
          <a:xfrm>
            <a:off x="1763688" y="2924944"/>
            <a:ext cx="5904656" cy="938384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дошкольный период развития формируются все познавательные процессы: восприятие, память, мышление, воображение.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ятиугольник 11"/>
          <p:cNvSpPr/>
          <p:nvPr/>
        </p:nvSpPr>
        <p:spPr>
          <a:xfrm>
            <a:off x="1763688" y="4077072"/>
            <a:ext cx="6048672" cy="792088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дошкольном возрасте игра является ведущим видом деятельности, которая ведет  быстрому   накоплению знаний, совершенствованию познавательных процессов.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1763688" y="5013176"/>
            <a:ext cx="6120680" cy="1080120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1763688" y="5175120"/>
            <a:ext cx="56886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рименение на занятиях развивающих дидактических игр, которые способствуют развитию мотивации к  познавательной  деятельности и развитию логического мышления.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326-3260415_facebook-verified-right-tick-blue-p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772816"/>
            <a:ext cx="948037" cy="941100"/>
          </a:xfrm>
          <a:prstGeom prst="rect">
            <a:avLst/>
          </a:prstGeom>
        </p:spPr>
      </p:pic>
      <p:pic>
        <p:nvPicPr>
          <p:cNvPr id="15" name="Рисунок 14" descr="326-3260415_facebook-verified-right-tick-blue-p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924944"/>
            <a:ext cx="948037" cy="941100"/>
          </a:xfrm>
          <a:prstGeom prst="rect">
            <a:avLst/>
          </a:prstGeom>
        </p:spPr>
      </p:pic>
      <p:pic>
        <p:nvPicPr>
          <p:cNvPr id="16" name="Рисунок 15" descr="326-3260415_facebook-verified-right-tick-blue-p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933056"/>
            <a:ext cx="948037" cy="941100"/>
          </a:xfrm>
          <a:prstGeom prst="rect">
            <a:avLst/>
          </a:prstGeom>
        </p:spPr>
      </p:pic>
      <p:pic>
        <p:nvPicPr>
          <p:cNvPr id="17" name="Рисунок 16" descr="326-3260415_facebook-verified-right-tick-blue-p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5085184"/>
            <a:ext cx="948037" cy="941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009650"/>
          </a:xfrm>
        </p:spPr>
        <p:txBody>
          <a:bodyPr/>
          <a:lstStyle/>
          <a:p>
            <a:pPr algn="ct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Объединение «Умники и умницы: по ступенькам знаний</a:t>
            </a:r>
            <a:endParaRPr lang="ru-RU" alt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8" name="Содержимое 2"/>
          <p:cNvSpPr>
            <a:spLocks noGrp="1"/>
          </p:cNvSpPr>
          <p:nvPr>
            <p:ph idx="1"/>
          </p:nvPr>
        </p:nvSpPr>
        <p:spPr>
          <a:xfrm>
            <a:off x="5508104" y="1772816"/>
            <a:ext cx="3189040" cy="1440159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altLang="ru-RU" sz="2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altLang="ru-RU" sz="2000" b="1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altLang="ru-RU" sz="2000" b="1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endParaRPr lang="ru-RU" altLang="ru-RU" sz="2000" b="1" i="1" dirty="0" smtClean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  <a:p>
            <a:pPr eaLnBrk="1" hangingPunct="1"/>
            <a:endParaRPr lang="ru-RU" altLang="ru-RU" dirty="0" smtClean="0"/>
          </a:p>
          <a:p>
            <a:pPr eaLnBrk="1" hangingPunct="1"/>
            <a:endParaRPr lang="ru-RU" altLang="ru-RU" dirty="0" smtClean="0"/>
          </a:p>
          <a:p>
            <a:pPr eaLnBrk="1" hangingPunct="1"/>
            <a:endParaRPr lang="ru-RU" altLang="ru-RU" dirty="0" smtClean="0"/>
          </a:p>
          <a:p>
            <a:pPr eaLnBrk="1" hangingPunct="1"/>
            <a:endParaRPr lang="ru-RU" altLang="ru-RU" dirty="0" smtClean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47664" y="1772816"/>
            <a:ext cx="6048672" cy="13681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оздание необходимых условий для развития логического мышления обучающихся посредством использования в образовательном процессе развивающих дидактических  игр»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age-15-01-21-06-22-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284984"/>
            <a:ext cx="2793504" cy="2095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mage-15-01-21-06-22-2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4005064"/>
            <a:ext cx="2638375" cy="2708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image-15-01-21-06-22-34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3356992"/>
            <a:ext cx="2809408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C:\Users\Admin\Desktop\Педагог ДО 23-24 год\фото\30-01-2024_18-01-28\image-30-01-24-06-01-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60648"/>
            <a:ext cx="2755911" cy="2038226"/>
          </a:xfrm>
          <a:prstGeom prst="rect">
            <a:avLst/>
          </a:prstGeom>
          <a:noFill/>
        </p:spPr>
      </p:pic>
      <p:pic>
        <p:nvPicPr>
          <p:cNvPr id="71681" name="Picture 1" descr="C:\Users\Admin\Desktop\Педагог ДО 23-24 год\фото\30-01-2024_18-01-28\image-30-01-24-06-01-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2656"/>
            <a:ext cx="2664296" cy="1998222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1700808"/>
            <a:ext cx="3744416" cy="7920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Дидактическая игра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>
            <a:stCxn id="7" idx="2"/>
          </p:cNvCxnSpPr>
          <p:nvPr/>
        </p:nvCxnSpPr>
        <p:spPr>
          <a:xfrm>
            <a:off x="4427984" y="2492896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1835696" y="2852936"/>
            <a:ext cx="2808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259632" y="2852936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499992" y="2852936"/>
            <a:ext cx="2664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7164288" y="2852936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427984" y="2852936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395536" y="3356992"/>
            <a:ext cx="2304256" cy="1296144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Игры с предметами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275856" y="3356992"/>
            <a:ext cx="2304256" cy="1296144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Настольно-печатные игры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300192" y="3356992"/>
            <a:ext cx="2304256" cy="1296144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Словесные игр</a:t>
            </a:r>
            <a:r>
              <a:rPr lang="ru-RU" b="1" dirty="0" smtClean="0">
                <a:solidFill>
                  <a:schemeClr val="tx1"/>
                </a:solidFill>
              </a:rPr>
              <a:t>ы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H="1">
            <a:off x="107504" y="3933056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07504" y="3933056"/>
            <a:ext cx="0" cy="151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107504" y="5445224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467544" y="5229200"/>
            <a:ext cx="2232248" cy="12961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Учат сравнивать, устанавливать сходства и различия, знакомят со свойствами предметов, величиной, цветом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Прямая соединительная линия 38"/>
          <p:cNvCxnSpPr>
            <a:stCxn id="23" idx="1"/>
          </p:cNvCxnSpPr>
          <p:nvPr/>
        </p:nvCxnSpPr>
        <p:spPr>
          <a:xfrm flipH="1">
            <a:off x="2987824" y="4005064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1259632" y="2852936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2987824" y="4005064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2987824" y="5445224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Прямоугольник 57"/>
          <p:cNvSpPr/>
          <p:nvPr/>
        </p:nvSpPr>
        <p:spPr>
          <a:xfrm>
            <a:off x="3347864" y="5229200"/>
            <a:ext cx="2232248" cy="12961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Знакомят с окружающим миром, явлениями, учат анализировать  информацию, устанавливать закономерности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" name="Прямая соединительная линия 60"/>
          <p:cNvCxnSpPr>
            <a:stCxn id="24" idx="1"/>
          </p:cNvCxnSpPr>
          <p:nvPr/>
        </p:nvCxnSpPr>
        <p:spPr>
          <a:xfrm flipH="1">
            <a:off x="5940152" y="4005064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5940152" y="4005064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5940152" y="5445224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/>
          <p:cNvSpPr/>
          <p:nvPr/>
        </p:nvSpPr>
        <p:spPr>
          <a:xfrm>
            <a:off x="6372200" y="5157192"/>
            <a:ext cx="2304256" cy="13681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Учат обобщать явления, классифицировать предметы, относить их к той или иной категории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059832" y="2132856"/>
            <a:ext cx="2160240" cy="172819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1196752"/>
            <a:ext cx="2016224" cy="127444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131840" y="4581128"/>
            <a:ext cx="2304256" cy="158417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796136" y="1196752"/>
            <a:ext cx="2160240" cy="129614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12160" y="3861048"/>
            <a:ext cx="2232248" cy="1440160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3861048"/>
            <a:ext cx="2016224" cy="144016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§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DSV\Pictures\MQej7G10bnU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" contrast="11000"/>
          </a:blip>
          <a:srcRect/>
          <a:stretch>
            <a:fillRect/>
          </a:stretch>
        </p:blipFill>
        <p:spPr bwMode="auto">
          <a:xfrm rot="329190">
            <a:off x="754798" y="2169902"/>
            <a:ext cx="2077046" cy="1337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323528" y="1484784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«Логические блоки </a:t>
            </a:r>
            <a:r>
              <a:rPr lang="ru-RU" b="1" u="sng" dirty="0" err="1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Дьенеша</a:t>
            </a:r>
            <a:endParaRPr lang="ru-RU" b="1" u="sng" dirty="0"/>
          </a:p>
        </p:txBody>
      </p:sp>
      <p:cxnSp>
        <p:nvCxnSpPr>
          <p:cNvPr id="19" name="Прямая со стрелкой 18"/>
          <p:cNvCxnSpPr>
            <a:stCxn id="8" idx="7"/>
            <a:endCxn id="14" idx="1"/>
          </p:cNvCxnSpPr>
          <p:nvPr/>
        </p:nvCxnSpPr>
        <p:spPr>
          <a:xfrm flipV="1">
            <a:off x="4903712" y="1844824"/>
            <a:ext cx="892424" cy="541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8" idx="1"/>
            <a:endCxn id="11" idx="3"/>
          </p:cNvCxnSpPr>
          <p:nvPr/>
        </p:nvCxnSpPr>
        <p:spPr>
          <a:xfrm flipH="1" flipV="1">
            <a:off x="2339752" y="1833972"/>
            <a:ext cx="1036440" cy="5519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8" idx="3"/>
            <a:endCxn id="16" idx="3"/>
          </p:cNvCxnSpPr>
          <p:nvPr/>
        </p:nvCxnSpPr>
        <p:spPr>
          <a:xfrm flipH="1">
            <a:off x="2267744" y="3607960"/>
            <a:ext cx="1108448" cy="973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8" idx="5"/>
            <a:endCxn id="15" idx="1"/>
          </p:cNvCxnSpPr>
          <p:nvPr/>
        </p:nvCxnSpPr>
        <p:spPr>
          <a:xfrm>
            <a:off x="4903712" y="3607960"/>
            <a:ext cx="1108448" cy="973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8" idx="4"/>
            <a:endCxn id="13" idx="0"/>
          </p:cNvCxnSpPr>
          <p:nvPr/>
        </p:nvCxnSpPr>
        <p:spPr>
          <a:xfrm>
            <a:off x="4139952" y="3861048"/>
            <a:ext cx="144016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940152" y="170080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«Геометрическое лото»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51520" y="4005064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«Палочки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Кюизенера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»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131840" y="472514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5" action="ppaction://hlinkfile"/>
              </a:rPr>
              <a:t>«Разложи фигуры»</a:t>
            </a:r>
            <a:endParaRPr lang="ru-RU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6084168" y="4005064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6" action="ppaction://hlinkfile"/>
              </a:rPr>
              <a:t>«Сложи картинку из фигур»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" name="Рисунок 44" descr="hello_html_m383fe19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1560" y="4797152"/>
            <a:ext cx="1573380" cy="1196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" name="Рисунок 45" descr="218ff290ece39f8b676d59efeb5d952e--firs-puzzl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67944" y="5157192"/>
            <a:ext cx="1368661" cy="126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7" name="Рисунок 46" descr="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20272" y="4725144"/>
            <a:ext cx="1458264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" name="Рисунок 47" descr="Sudoku-Shapes-Solutio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508104" y="2348880"/>
            <a:ext cx="1584176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TextBox 25"/>
          <p:cNvSpPr txBox="1"/>
          <p:nvPr/>
        </p:nvSpPr>
        <p:spPr>
          <a:xfrm>
            <a:off x="3275856" y="2420888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Игры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предметами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987824" y="2420888"/>
            <a:ext cx="2160240" cy="1728192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1628800"/>
            <a:ext cx="1872208" cy="144016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580112" y="4653136"/>
            <a:ext cx="1872208" cy="144016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4653136"/>
            <a:ext cx="1944216" cy="144016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228184" y="1628800"/>
            <a:ext cx="1800200" cy="144016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300192" y="177281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«Лабиринты»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9552" y="479715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Пазлы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52120" y="472514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«Цифры»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7544" y="184482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5" action="ppaction://hlinkfile"/>
              </a:rPr>
              <a:t>«Мозаика»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59832" y="2852936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Настольно-печатные игры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 стрелкой 24"/>
          <p:cNvCxnSpPr>
            <a:stCxn id="10" idx="7"/>
            <a:endCxn id="14" idx="1"/>
          </p:cNvCxnSpPr>
          <p:nvPr/>
        </p:nvCxnSpPr>
        <p:spPr>
          <a:xfrm flipV="1">
            <a:off x="4831704" y="2348880"/>
            <a:ext cx="1396480" cy="325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0" idx="1"/>
            <a:endCxn id="11" idx="3"/>
          </p:cNvCxnSpPr>
          <p:nvPr/>
        </p:nvCxnSpPr>
        <p:spPr>
          <a:xfrm flipH="1" flipV="1">
            <a:off x="2123728" y="2348880"/>
            <a:ext cx="1180456" cy="325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1835696" y="3861048"/>
            <a:ext cx="1396480" cy="757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932040" y="3789040"/>
            <a:ext cx="1036440" cy="829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Рисунок 35" descr="102107167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33818" y="5233539"/>
            <a:ext cx="1443852" cy="1293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9633" name="Picture 1" descr="C:\Users\Admin\Desktop\280606.970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0900" y="2420888"/>
            <a:ext cx="1566255" cy="1490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9634" name="Picture 2" descr="C:\Users\Admin\Desktop\p1d6j35anp11un13ht18qf1s9em18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0272" y="2204864"/>
            <a:ext cx="1656184" cy="1304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9635" name="Picture 3" descr="C:\Users\Admin\Desktop\numerology-for-life-path-expression-soul-urge-karmic-numbers-1068x71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72200" y="5229200"/>
            <a:ext cx="1728192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059832" y="2132856"/>
            <a:ext cx="2160240" cy="172819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Словесные игры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836712"/>
            <a:ext cx="2016224" cy="12744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131840" y="4581128"/>
            <a:ext cx="2304256" cy="158417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796136" y="908720"/>
            <a:ext cx="2160240" cy="12961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12160" y="3861048"/>
            <a:ext cx="2232248" cy="14401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9512" y="3861048"/>
            <a:ext cx="2088232" cy="14401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§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 стрелкой 18"/>
          <p:cNvCxnSpPr>
            <a:stCxn id="8" idx="7"/>
            <a:endCxn id="14" idx="1"/>
          </p:cNvCxnSpPr>
          <p:nvPr/>
        </p:nvCxnSpPr>
        <p:spPr>
          <a:xfrm flipV="1">
            <a:off x="4903712" y="1556792"/>
            <a:ext cx="892424" cy="829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8" idx="1"/>
            <a:endCxn id="11" idx="3"/>
          </p:cNvCxnSpPr>
          <p:nvPr/>
        </p:nvCxnSpPr>
        <p:spPr>
          <a:xfrm flipH="1" flipV="1">
            <a:off x="2555776" y="1473932"/>
            <a:ext cx="820416" cy="9120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8" idx="3"/>
            <a:endCxn id="16" idx="3"/>
          </p:cNvCxnSpPr>
          <p:nvPr/>
        </p:nvCxnSpPr>
        <p:spPr>
          <a:xfrm flipH="1">
            <a:off x="2267744" y="3607960"/>
            <a:ext cx="1108448" cy="973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8" idx="5"/>
            <a:endCxn id="15" idx="1"/>
          </p:cNvCxnSpPr>
          <p:nvPr/>
        </p:nvCxnSpPr>
        <p:spPr>
          <a:xfrm>
            <a:off x="4903712" y="3607960"/>
            <a:ext cx="1108448" cy="973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8" idx="4"/>
            <a:endCxn id="13" idx="0"/>
          </p:cNvCxnSpPr>
          <p:nvPr/>
        </p:nvCxnSpPr>
        <p:spPr>
          <a:xfrm>
            <a:off x="4139952" y="3861048"/>
            <a:ext cx="144016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868144" y="1124744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Сюжетные картинки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203848" y="4725144"/>
            <a:ext cx="216024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«Ассоциации»</a:t>
            </a:r>
            <a:endParaRPr lang="ru-RU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6084168" y="4005064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«Найди слова на букву…»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9552" y="90872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5" action="ppaction://hlinkfile"/>
              </a:rPr>
              <a:t>«Слова, предмет, действие»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1520" y="4005064"/>
            <a:ext cx="1944216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6" action="ppaction://hlinkfile"/>
              </a:rPr>
              <a:t>«Вопрос – ответ»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8609" name="Picture 1" descr="C:\Users\Admin\Desktop\question-mark-clip-art-12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4509120"/>
            <a:ext cx="1224136" cy="1152128"/>
          </a:xfrm>
          <a:prstGeom prst="rect">
            <a:avLst/>
          </a:prstGeom>
          <a:noFill/>
        </p:spPr>
      </p:pic>
      <p:pic>
        <p:nvPicPr>
          <p:cNvPr id="68610" name="Picture 2" descr="C:\Users\Admin\Desktop\maxresdefaul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888" y="5229200"/>
            <a:ext cx="2191792" cy="1232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8612" name="Picture 4" descr="C:\Users\Admin\Desktop\Саталова Е.И\Конкурс СЕРДЦЕ отдаю детям 2019г. Саталова Е.И\5\IMG_6173-18-03-19-10-4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6" y="1988840"/>
            <a:ext cx="2304256" cy="1692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8613" name="Picture 5" descr="C:\Users\Admin\Desktop\АТТЕСТАЦИЯ САТАЛОВА педагог ДО 21 год\фото\image-15-01-21-06-22-22.jpe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44208" y="4653136"/>
            <a:ext cx="2232248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1" descr="C:\Users\Admin\Desktop\Саталова Е.И\АТТЕСТАЦИЯ САТАЛОВА педагог ДО 21 год\фото\10-02-2021_19-47-48\image-10-02-21-07-47-2.jpe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56176" y="1952582"/>
            <a:ext cx="2304256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996720"/>
          </a:xfrm>
        </p:spPr>
        <p:txBody>
          <a:bodyPr>
            <a:normAutofit/>
          </a:bodyPr>
          <a:lstStyle/>
          <a:p>
            <a:pPr algn="ctr"/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Результативность профессиональной педагогической деятельности и  достигнутые эффекты</a:t>
            </a:r>
            <a:endParaRPr lang="ru-RU" sz="2400" dirty="0">
              <a:solidFill>
                <a:srgbClr val="002060"/>
              </a:solidFill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611560" y="2852936"/>
          <a:ext cx="7272808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31640" y="1988840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Методика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Р.Немова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: определение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уровня логического мышления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5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3195"/>
      </a:hlink>
      <a:folHlink>
        <a:srgbClr val="FF000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4731</TotalTime>
  <Words>289</Words>
  <Application>Microsoft Office PowerPoint</Application>
  <PresentationFormat>Экран (4:3)</PresentationFormat>
  <Paragraphs>61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Муниципальное бюджетное образовательное учреждение дополнительного образования  «Навашинский Центр дополнительного образования детей»</vt:lpstr>
      <vt:lpstr>         «Развиваем логику и мышление»,  использование дидактических игр на занятиях объединения «Умники и умницы: по ступенькам знаний»  как средство развития логического мышления детей».  </vt:lpstr>
      <vt:lpstr>Слайд 3</vt:lpstr>
      <vt:lpstr>Объединение «Умники и умницы: по ступенькам знаний</vt:lpstr>
      <vt:lpstr>Слайд 5</vt:lpstr>
      <vt:lpstr>Слайд 6</vt:lpstr>
      <vt:lpstr>Слайд 7</vt:lpstr>
      <vt:lpstr>Слайд 8</vt:lpstr>
      <vt:lpstr>Результативность профессиональной педагогической деятельности и  достигнутые эффекты</vt:lpstr>
      <vt:lpstr>Результативность профессиональной педагогической деятельности и  достигнутые эффекты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Саталова Елена  Ивановна</dc:title>
  <dc:creator>Admin</dc:creator>
  <cp:lastModifiedBy>Admin</cp:lastModifiedBy>
  <cp:revision>459</cp:revision>
  <dcterms:created xsi:type="dcterms:W3CDTF">2018-10-25T08:22:46Z</dcterms:created>
  <dcterms:modified xsi:type="dcterms:W3CDTF">2024-02-19T10:52:14Z</dcterms:modified>
</cp:coreProperties>
</file>