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80" r:id="rId3"/>
    <p:sldId id="414" r:id="rId4"/>
    <p:sldId id="302" r:id="rId5"/>
    <p:sldId id="304" r:id="rId6"/>
    <p:sldId id="307" r:id="rId7"/>
    <p:sldId id="415" r:id="rId8"/>
    <p:sldId id="432" r:id="rId9"/>
    <p:sldId id="433" r:id="rId10"/>
    <p:sldId id="438" r:id="rId11"/>
    <p:sldId id="440" r:id="rId12"/>
    <p:sldId id="416" r:id="rId13"/>
    <p:sldId id="444" r:id="rId14"/>
    <p:sldId id="447" r:id="rId15"/>
    <p:sldId id="449" r:id="rId16"/>
    <p:sldId id="417" r:id="rId17"/>
    <p:sldId id="331" r:id="rId18"/>
    <p:sldId id="318" r:id="rId19"/>
    <p:sldId id="420" r:id="rId20"/>
    <p:sldId id="421" r:id="rId21"/>
    <p:sldId id="422" r:id="rId22"/>
    <p:sldId id="423" r:id="rId23"/>
    <p:sldId id="424" r:id="rId24"/>
    <p:sldId id="425" r:id="rId25"/>
    <p:sldId id="426" r:id="rId26"/>
    <p:sldId id="418" r:id="rId27"/>
    <p:sldId id="321" r:id="rId28"/>
    <p:sldId id="324" r:id="rId29"/>
    <p:sldId id="329" r:id="rId30"/>
    <p:sldId id="412" r:id="rId31"/>
    <p:sldId id="45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7C040-F0C0-4007-BD93-34F6ABE1D6A6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6B307-218A-47C3-8D68-22DFD187E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B307-218A-47C3-8D68-22DFD187E225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571736" y="214290"/>
            <a:ext cx="642942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3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BrowalliaUPC" pitchFamily="34" charset="-34"/>
              </a:rPr>
              <a:t>«Миссия Байрона, Лермонтова  – </a:t>
            </a:r>
            <a:endParaRPr kumimoji="0" lang="ru-RU" sz="3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onotype Corsiva" pitchFamily="66" charset="0"/>
              <a:cs typeface="BrowalliaUPC" pitchFamily="34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3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BrowalliaUPC" pitchFamily="34" charset="-34"/>
              </a:rPr>
              <a:t>одна из глубочайших загадок культуры» </a:t>
            </a:r>
            <a:endParaRPr kumimoji="0" lang="ru-RU" sz="3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onotype Corsiva" pitchFamily="66" charset="0"/>
              <a:cs typeface="BrowalliaUPC" pitchFamily="34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3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lbertus Extra Bold" pitchFamily="34" charset="0"/>
                <a:ea typeface="Times New Roman" pitchFamily="18" charset="0"/>
                <a:cs typeface="Times New Roman" pitchFamily="18" charset="0"/>
              </a:rPr>
              <a:t>___________________</a:t>
            </a:r>
            <a:endParaRPr kumimoji="0" lang="ru-RU" sz="3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en-US" sz="3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3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«Mission of Byron, Lermontov </a:t>
            </a:r>
            <a:endParaRPr lang="ru-RU" sz="3800" b="1" dirty="0">
              <a:solidFill>
                <a:schemeClr val="bg1"/>
              </a:solidFill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3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– </a:t>
            </a:r>
            <a:endParaRPr kumimoji="0" lang="ru-RU" sz="3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3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one of the deepest mysteries of culture» 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1\Downloads\imag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431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357166"/>
            <a:ext cx="2643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БИНАРНОГО УРОКА: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286124"/>
            <a:ext cx="2571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BYNARY LESSON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TOPIC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C:\Users\1\Desktop\images.jpg"/>
          <p:cNvPicPr/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lum bright="34000" contrast="-29000"/>
          </a:blip>
          <a:srcRect/>
          <a:stretch>
            <a:fillRect/>
          </a:stretch>
        </p:blipFill>
        <p:spPr bwMode="auto">
          <a:xfrm rot="21434068">
            <a:off x="34043" y="958040"/>
            <a:ext cx="1252223" cy="1441355"/>
          </a:xfrm>
          <a:prstGeom prst="ellipse">
            <a:avLst/>
          </a:prstGeom>
          <a:ln w="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 l="18109" t="20680" r="2618" b="79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 l="18634" t="20680" r="2618" b="79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rldSkills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5373216"/>
            <a:ext cx="1224136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2780928"/>
            <a:ext cx="259228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</a:t>
            </a:r>
            <a: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3</a:t>
            </a:r>
            <a:endParaRPr lang="ru-RU" sz="6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 l="17584" t="19000" r="3143" b="96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 l="17584" t="18160" r="2618" b="104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 l="17584" t="19000" r="3143" b="104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rldSkills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5373216"/>
            <a:ext cx="1224136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2780928"/>
            <a:ext cx="259228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</a:t>
            </a:r>
            <a: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4</a:t>
            </a:r>
            <a:endParaRPr lang="ru-RU" sz="6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l="18109" t="20680" r="3143" b="79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l="18109" t="20680" r="3143" b="79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 l="18109" t="20680" r="3143" b="79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1\Desktop\inde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 l="18109" t="19840" r="3143" b="87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 l="18109" t="20680" r="2618" b="79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18109" t="20680" r="3143" b="87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l="18109" t="20680" r="2618" b="79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 l="18109" t="19840" r="2618" b="87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 l="18109" t="20680" r="2618" b="79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rldSkills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5373216"/>
            <a:ext cx="1224136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2780928"/>
            <a:ext cx="259228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</a:t>
            </a:r>
            <a: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5</a:t>
            </a:r>
            <a:endParaRPr lang="ru-RU" sz="6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18109" t="20680" r="2618" b="79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9141" t="13889" r="3906" b="9722"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 l="18109" t="20680" r="2618" b="79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rldSkills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5373216"/>
            <a:ext cx="1224136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2780928"/>
            <a:ext cx="259228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</a:t>
            </a:r>
            <a: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1</a:t>
            </a:r>
            <a:endParaRPr lang="ru-RU" sz="6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ownloads\MyCollages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1520" y="908720"/>
          <a:ext cx="8712968" cy="5876219"/>
        </p:xfrm>
        <a:graphic>
          <a:graphicData uri="http://schemas.openxmlformats.org/drawingml/2006/table">
            <a:tbl>
              <a:tblPr/>
              <a:tblGrid>
                <a:gridCol w="414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5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27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entaur" pitchFamily="18" charset="0"/>
                          <a:ea typeface="Calibri"/>
                          <a:cs typeface="Times New Roman"/>
                        </a:rPr>
                        <a:t>1.</a:t>
                      </a:r>
                      <a:endParaRPr lang="ru-RU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30" marR="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entaur" pitchFamily="18" charset="0"/>
                          <a:ea typeface="Calibri"/>
                          <a:cs typeface="Times New Roman"/>
                        </a:rPr>
                        <a:t>Who? The topic of the lesson </a:t>
                      </a:r>
                      <a:endParaRPr lang="ru-RU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Кто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latin typeface="Centaur" pitchFamily="18" charset="0"/>
                          <a:ea typeface="Calibri"/>
                          <a:cs typeface="Times New Roman"/>
                        </a:rPr>
                        <a:t>? </a:t>
                      </a:r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Тема урока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30" marR="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entaur" pitchFamily="18" charset="0"/>
                          <a:ea typeface="Calibri"/>
                          <a:cs typeface="Times New Roman"/>
                        </a:rPr>
                        <a:t>1 noun</a:t>
                      </a:r>
                      <a:endParaRPr lang="ru-RU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существительное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30" marR="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1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entaur" pitchFamily="18" charset="0"/>
                          <a:ea typeface="Calibri"/>
                          <a:cs typeface="Times New Roman"/>
                        </a:rPr>
                        <a:t>2.</a:t>
                      </a:r>
                      <a:endParaRPr lang="ru-RU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30" marR="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entaur" pitchFamily="18" charset="0"/>
                          <a:ea typeface="Calibri"/>
                          <a:cs typeface="Times New Roman"/>
                        </a:rPr>
                        <a:t>What kind? The characteristic of the topic </a:t>
                      </a:r>
                      <a:endParaRPr lang="ru-RU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Какой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latin typeface="Centaur" pitchFamily="18" charset="0"/>
                          <a:ea typeface="Calibri"/>
                          <a:cs typeface="Times New Roman"/>
                        </a:rPr>
                        <a:t>? </a:t>
                      </a:r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Характеристика темы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30" marR="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entaur" pitchFamily="18" charset="0"/>
                          <a:ea typeface="Calibri"/>
                          <a:cs typeface="Times New Roman"/>
                        </a:rPr>
                        <a:t>2-3 adjectives</a:t>
                      </a:r>
                      <a:endParaRPr lang="ru-RU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2-3 прилагательных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30" marR="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7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entaur" pitchFamily="18" charset="0"/>
                          <a:ea typeface="Calibri"/>
                          <a:cs typeface="Times New Roman"/>
                        </a:rPr>
                        <a:t>3.</a:t>
                      </a:r>
                      <a:endParaRPr lang="ru-RU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30" marR="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entaur" pitchFamily="18" charset="0"/>
                          <a:ea typeface="Calibri"/>
                          <a:cs typeface="Times New Roman"/>
                        </a:rPr>
                        <a:t>What does he do? </a:t>
                      </a:r>
                      <a:endParaRPr lang="ru-RU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Что он делал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latin typeface="Centaur" pitchFamily="18" charset="0"/>
                          <a:ea typeface="Calibri"/>
                          <a:cs typeface="Times New Roman"/>
                        </a:rPr>
                        <a:t>?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30" marR="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entaur" pitchFamily="18" charset="0"/>
                          <a:ea typeface="Calibri"/>
                          <a:cs typeface="Times New Roman"/>
                        </a:rPr>
                        <a:t>3 verbs</a:t>
                      </a:r>
                      <a:endParaRPr lang="ru-RU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 глагола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30" marR="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51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entaur" pitchFamily="18" charset="0"/>
                          <a:ea typeface="Calibri"/>
                          <a:cs typeface="Times New Roman"/>
                        </a:rPr>
                        <a:t>4.</a:t>
                      </a:r>
                      <a:endParaRPr lang="ru-RU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30" marR="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entaur" pitchFamily="18" charset="0"/>
                          <a:ea typeface="Calibri"/>
                          <a:cs typeface="Times New Roman"/>
                        </a:rPr>
                        <a:t>Personal opinion about the topic </a:t>
                      </a:r>
                      <a:endParaRPr lang="ru-RU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Личное мнение по теме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30" marR="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entaur" pitchFamily="18" charset="0"/>
                          <a:ea typeface="Calibri"/>
                          <a:cs typeface="Times New Roman"/>
                        </a:rPr>
                        <a:t>A sentence containing 4-5 words </a:t>
                      </a:r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Предложение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latin typeface="Centaur" pitchFamily="18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содержащее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latin typeface="Centaur" pitchFamily="18" charset="0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002060"/>
                          </a:solidFill>
                          <a:latin typeface="Centaur" pitchFamily="18" charset="0"/>
                          <a:ea typeface="Calibri"/>
                          <a:cs typeface="Times New Roman"/>
                        </a:rPr>
                        <a:t>4-5 </a:t>
                      </a:r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слов</a:t>
                      </a:r>
                      <a:endParaRPr lang="en-US" sz="2400" b="1" i="1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30" marR="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04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entaur" pitchFamily="18" charset="0"/>
                          <a:ea typeface="Calibri"/>
                          <a:cs typeface="Times New Roman"/>
                        </a:rPr>
                        <a:t>5.</a:t>
                      </a:r>
                      <a:endParaRPr lang="ru-RU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30" marR="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entaur" pitchFamily="18" charset="0"/>
                          <a:ea typeface="Calibri"/>
                          <a:cs typeface="Times New Roman"/>
                        </a:rPr>
                        <a:t>New associations with the topic </a:t>
                      </a:r>
                      <a:endParaRPr lang="ru-RU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Новые ассоциации по теме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30" marR="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en-US" sz="2400" b="1" dirty="0">
                          <a:latin typeface="Centaur" pitchFamily="18" charset="0"/>
                          <a:ea typeface="Calibri"/>
                          <a:cs typeface="Times New Roman"/>
                        </a:rPr>
                        <a:t>noun</a:t>
                      </a: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400" b="1" dirty="0">
                          <a:latin typeface="Centaur" pitchFamily="18" charset="0"/>
                          <a:ea typeface="Calibri"/>
                          <a:cs typeface="Times New Roman"/>
                        </a:rPr>
                        <a:t>synonym</a:t>
                      </a: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400" b="1" dirty="0">
                          <a:latin typeface="Centaur" pitchFamily="18" charset="0"/>
                          <a:ea typeface="Calibri"/>
                          <a:cs typeface="Times New Roman"/>
                        </a:rPr>
                        <a:t>association</a:t>
                      </a:r>
                      <a:endParaRPr lang="ru-RU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существительное, синоним, ассоциация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30" marR="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1520" y="116632"/>
            <a:ext cx="6819496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Agency FB" pitchFamily="34" charset="0"/>
                <a:cs typeface="Times New Roman"/>
              </a:rPr>
              <a:t>Make </a:t>
            </a:r>
            <a:r>
              <a:rPr lang="hr-HR" sz="3200" b="1" dirty="0">
                <a:solidFill>
                  <a:srgbClr val="002060"/>
                </a:solidFill>
                <a:latin typeface="Agency FB" pitchFamily="34" charset="0"/>
                <a:cs typeface="Times New Roman"/>
              </a:rPr>
              <a:t>up a </a:t>
            </a:r>
            <a:r>
              <a:rPr lang="en-US" sz="3200" b="1" dirty="0" err="1">
                <a:solidFill>
                  <a:srgbClr val="002060"/>
                </a:solidFill>
                <a:latin typeface="Agency FB" pitchFamily="34" charset="0"/>
                <a:cs typeface="Times New Roman"/>
              </a:rPr>
              <a:t>cinquain</a:t>
            </a:r>
            <a:r>
              <a:rPr lang="en-US" sz="3200" b="1" dirty="0">
                <a:solidFill>
                  <a:srgbClr val="002060"/>
                </a:solidFill>
                <a:latin typeface="Agency FB" pitchFamily="34" charset="0"/>
                <a:cs typeface="Times New Roman"/>
              </a:rPr>
              <a:t> </a:t>
            </a:r>
            <a:r>
              <a:rPr lang="hr-HR" sz="3200" b="1" dirty="0">
                <a:solidFill>
                  <a:srgbClr val="002060"/>
                </a:solidFill>
                <a:latin typeface="Agency FB" pitchFamily="34" charset="0"/>
                <a:cs typeface="Times New Roman"/>
              </a:rPr>
              <a:t>using the following scheme:</a:t>
            </a:r>
            <a:r>
              <a:rPr lang="ru-RU" sz="3200" b="1" dirty="0">
                <a:solidFill>
                  <a:srgbClr val="002060"/>
                </a:solidFill>
                <a:latin typeface="Calibri"/>
                <a:cs typeface="Times New Roman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9" descr="__6270388_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0" y="5934670"/>
            <a:ext cx="9144000" cy="92333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5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 незабываемый урок!</a:t>
            </a:r>
          </a:p>
        </p:txBody>
      </p:sp>
      <p:pic>
        <p:nvPicPr>
          <p:cNvPr id="172034" name="Picture 2" descr="C:\Users\1\Desktop\вепораве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5929330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1259" t="20680" r="2093" b="104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21259" t="20680" r="2093" b="104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21259" t="20680" r="2093" b="104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rldSkills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5373216"/>
            <a:ext cx="1224136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2780928"/>
            <a:ext cx="259228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</a:t>
            </a:r>
            <a: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2</a:t>
            </a:r>
            <a:endParaRPr lang="ru-RU" sz="6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 l="18109" t="20680" r="2618" b="79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 l="18109" t="20680" r="2618" b="79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677</TotalTime>
  <Words>183</Words>
  <Application>Microsoft Office PowerPoint</Application>
  <PresentationFormat>Экран (4:3)</PresentationFormat>
  <Paragraphs>73</Paragraphs>
  <Slides>31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3" baseType="lpstr">
      <vt:lpstr>Agency FB</vt:lpstr>
      <vt:lpstr>Albertus Extra Bold</vt:lpstr>
      <vt:lpstr>Arial</vt:lpstr>
      <vt:lpstr>Calibri</vt:lpstr>
      <vt:lpstr>Centaur</vt:lpstr>
      <vt:lpstr>Cooper Black</vt:lpstr>
      <vt:lpstr>Monotype Corsiva</vt:lpstr>
      <vt:lpstr>Times New Roman</vt:lpstr>
      <vt:lpstr>Trebuchet MS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Ирина</cp:lastModifiedBy>
  <cp:revision>69</cp:revision>
  <dcterms:created xsi:type="dcterms:W3CDTF">2022-10-15T05:25:50Z</dcterms:created>
  <dcterms:modified xsi:type="dcterms:W3CDTF">2023-11-01T15:26:29Z</dcterms:modified>
</cp:coreProperties>
</file>