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0" r:id="rId3"/>
  </p:sldMasterIdLst>
  <p:handoutMasterIdLst>
    <p:handoutMasterId r:id="rId13"/>
  </p:handoutMasterIdLst>
  <p:sldIdLst>
    <p:sldId id="257" r:id="rId4"/>
    <p:sldId id="258" r:id="rId5"/>
    <p:sldId id="273" r:id="rId6"/>
    <p:sldId id="262" r:id="rId7"/>
    <p:sldId id="275" r:id="rId8"/>
    <p:sldId id="274" r:id="rId9"/>
    <p:sldId id="264" r:id="rId10"/>
    <p:sldId id="27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0" d="100"/>
          <a:sy n="90" d="100"/>
        </p:scale>
        <p:origin x="-13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99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7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88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86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76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24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40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8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88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45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46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2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24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4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15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94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74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3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791000" y="1"/>
            <a:ext cx="7290000" cy="6893999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4959103" y="1"/>
            <a:ext cx="7232897" cy="6894000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1"/>
            <a:ext cx="7014761" cy="6950204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3877097" y="2226820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5029163" y="185697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8221155">
            <a:off x="1936132" y="11623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2856000" y="4464000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512242" y="5324986"/>
            <a:ext cx="5777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Зеева</a:t>
            </a:r>
            <a:r>
              <a:rPr lang="ru-RU" dirty="0" smtClean="0">
                <a:solidFill>
                  <a:schemeClr val="accent2"/>
                </a:solidFill>
              </a:rPr>
              <a:t> Анна Анатольевна,</a:t>
            </a:r>
          </a:p>
          <a:p>
            <a:r>
              <a:rPr lang="ru-RU" dirty="0">
                <a:solidFill>
                  <a:schemeClr val="accent2"/>
                </a:solidFill>
              </a:rPr>
              <a:t>учитель физики, МАОУ «Лицей №11 г. Благовещенска»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201000" y="1820395"/>
            <a:ext cx="5988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/>
                </a:solidFill>
              </a:rPr>
              <a:t>Модель смешанного наставничества, как способ взаимного обмена актуальным опытом и знаниями между участниками образовательных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наставничество?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Наставничество</a:t>
            </a:r>
            <a:r>
              <a:rPr lang="ru-RU" dirty="0" smtClean="0"/>
              <a:t> - это </a:t>
            </a:r>
            <a:r>
              <a:rPr lang="ru-RU" dirty="0"/>
              <a:t>добровольное, безвозмездное взаимодействие опытного  состоявшегося человека (наставника) с начинающим или менее  опытным (наставляемый), предполагающее передачу навыков,  знаний и опыта наставника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916088"/>
            <a:ext cx="201136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00" y="4298662"/>
            <a:ext cx="2880000" cy="17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00" y="3957625"/>
            <a:ext cx="2475000" cy="2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00" y="4279337"/>
            <a:ext cx="2634294" cy="247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46065" cy="938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Этапы реализации модели наставничества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32005" y="2252410"/>
            <a:ext cx="3402269" cy="613694"/>
            <a:chOff x="283099" y="2932400"/>
            <a:chExt cx="3402269" cy="61369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D82080C-ACB7-47D5-A3A7-F93480980FAB}"/>
                </a:ext>
              </a:extLst>
            </p:cNvPr>
            <p:cNvSpPr/>
            <p:nvPr/>
          </p:nvSpPr>
          <p:spPr>
            <a:xfrm>
              <a:off x="1023892" y="2946859"/>
              <a:ext cx="26614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Подготовка условий для запуска программы наставничества</a:t>
              </a:r>
              <a:endParaRPr lang="ru-RU" sz="1400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F20FA84D-2D85-48FC-8112-CE1A01B3A4DC}"/>
                </a:ext>
              </a:extLst>
            </p:cNvPr>
            <p:cNvSpPr/>
            <p:nvPr/>
          </p:nvSpPr>
          <p:spPr>
            <a:xfrm rot="2689455">
              <a:off x="283099" y="2932400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1B6907-BFD2-4D10-94E7-BD13B53449F3}"/>
                </a:ext>
              </a:extLst>
            </p:cNvPr>
            <p:cNvSpPr txBox="1"/>
            <p:nvPr/>
          </p:nvSpPr>
          <p:spPr>
            <a:xfrm>
              <a:off x="342121" y="3008414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01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75749" y="2204371"/>
            <a:ext cx="3417627" cy="613694"/>
            <a:chOff x="3791719" y="2932399"/>
            <a:chExt cx="3417627" cy="61369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F8D4F419-C985-4128-A704-3C52C365C35A}"/>
                </a:ext>
              </a:extLst>
            </p:cNvPr>
            <p:cNvSpPr/>
            <p:nvPr/>
          </p:nvSpPr>
          <p:spPr>
            <a:xfrm rot="2689455">
              <a:off x="3791719" y="2932399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62831F4-2FD4-4876-BA0C-2C24EA34A8CF}"/>
                </a:ext>
              </a:extLst>
            </p:cNvPr>
            <p:cNvSpPr txBox="1"/>
            <p:nvPr/>
          </p:nvSpPr>
          <p:spPr>
            <a:xfrm>
              <a:off x="3850741" y="3008413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0</a:t>
              </a:r>
              <a:r>
                <a:rPr lang="en-US" sz="2400" b="1" dirty="0">
                  <a:solidFill>
                    <a:prstClr val="white"/>
                  </a:solidFill>
                </a:rPr>
                <a:t>2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FC1FD99-9FFC-465B-A81E-9A6CFC3EB75C}"/>
                </a:ext>
              </a:extLst>
            </p:cNvPr>
            <p:cNvSpPr/>
            <p:nvPr/>
          </p:nvSpPr>
          <p:spPr>
            <a:xfrm>
              <a:off x="4597199" y="2946858"/>
              <a:ext cx="26121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Формирование базы наставляемых </a:t>
              </a:r>
              <a:endParaRPr lang="ru-RU" sz="1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2121" y="3759665"/>
            <a:ext cx="3471255" cy="613694"/>
            <a:chOff x="293242" y="4296204"/>
            <a:chExt cx="3471255" cy="61369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765D055-23FB-418D-A56C-899B5E29CC44}"/>
                </a:ext>
              </a:extLst>
            </p:cNvPr>
            <p:cNvSpPr/>
            <p:nvPr/>
          </p:nvSpPr>
          <p:spPr>
            <a:xfrm>
              <a:off x="1063078" y="4341441"/>
              <a:ext cx="27014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Формирование базы </a:t>
              </a:r>
              <a:r>
                <a:rPr lang="ru-RU" sz="1400" dirty="0">
                  <a:solidFill>
                    <a:prstClr val="black"/>
                  </a:solidFill>
                </a:rPr>
                <a:t>наставников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xmlns="" id="{F5F87BF2-0E8C-464F-83CE-C51FC1C29FBF}"/>
                </a:ext>
              </a:extLst>
            </p:cNvPr>
            <p:cNvSpPr/>
            <p:nvPr/>
          </p:nvSpPr>
          <p:spPr>
            <a:xfrm rot="2689455">
              <a:off x="293242" y="4296204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3F9A0B0-321F-4F30-810F-91242B5866DA}"/>
                </a:ext>
              </a:extLst>
            </p:cNvPr>
            <p:cNvSpPr txBox="1"/>
            <p:nvPr/>
          </p:nvSpPr>
          <p:spPr>
            <a:xfrm>
              <a:off x="352264" y="4372218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0</a:t>
              </a:r>
              <a:r>
                <a:rPr lang="en-US" sz="2400" b="1" dirty="0">
                  <a:solidFill>
                    <a:prstClr val="white"/>
                  </a:solidFill>
                </a:rPr>
                <a:t>3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30697" y="3699968"/>
            <a:ext cx="2949272" cy="613694"/>
            <a:chOff x="3801862" y="4296203"/>
            <a:chExt cx="2949272" cy="61369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B0D6DE32-3CCE-4149-ABB8-85397A1BACD0}"/>
                </a:ext>
              </a:extLst>
            </p:cNvPr>
            <p:cNvSpPr/>
            <p:nvPr/>
          </p:nvSpPr>
          <p:spPr>
            <a:xfrm>
              <a:off x="4554938" y="4372217"/>
              <a:ext cx="21961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Отбор и </a:t>
              </a:r>
              <a:r>
                <a:rPr lang="ru-RU" sz="1400" dirty="0" smtClean="0">
                  <a:solidFill>
                    <a:prstClr val="black"/>
                  </a:solidFill>
                </a:rPr>
                <a:t>обучение наставников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BE62978E-6718-466A-A7ED-6ED7E3E382A8}"/>
                </a:ext>
              </a:extLst>
            </p:cNvPr>
            <p:cNvSpPr/>
            <p:nvPr/>
          </p:nvSpPr>
          <p:spPr>
            <a:xfrm rot="2689455">
              <a:off x="3801862" y="4296203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A6965E1-1479-4AB8-84E3-78DE6CC0D84E}"/>
                </a:ext>
              </a:extLst>
            </p:cNvPr>
            <p:cNvSpPr txBox="1"/>
            <p:nvPr/>
          </p:nvSpPr>
          <p:spPr>
            <a:xfrm>
              <a:off x="3860884" y="4372217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0</a:t>
              </a:r>
              <a:r>
                <a:rPr lang="en-US" sz="2400" b="1" dirty="0">
                  <a:solidFill>
                    <a:prstClr val="white"/>
                  </a:solidFill>
                </a:rPr>
                <a:t>4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3122" y="5492323"/>
            <a:ext cx="3391664" cy="613694"/>
            <a:chOff x="283099" y="5703207"/>
            <a:chExt cx="3391664" cy="613694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6EC50026-1BE9-4B2F-B0F8-964921EA3B6E}"/>
                </a:ext>
              </a:extLst>
            </p:cNvPr>
            <p:cNvSpPr/>
            <p:nvPr/>
          </p:nvSpPr>
          <p:spPr>
            <a:xfrm>
              <a:off x="1073221" y="5748442"/>
              <a:ext cx="26015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Формирование наставнических</a:t>
              </a:r>
              <a:endParaRPr lang="ru-RU" sz="1400" dirty="0">
                <a:solidFill>
                  <a:prstClr val="black"/>
                </a:solidFill>
              </a:endParaRPr>
            </a:p>
            <a:p>
              <a:r>
                <a:rPr lang="ru-RU" sz="1400" dirty="0">
                  <a:solidFill>
                    <a:prstClr val="black"/>
                  </a:solidFill>
                </a:rPr>
                <a:t>пар / групп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xmlns="" id="{9E4AA8DB-6AB7-47C5-8D1E-1BCCC6DA9EF6}"/>
                </a:ext>
              </a:extLst>
            </p:cNvPr>
            <p:cNvSpPr/>
            <p:nvPr/>
          </p:nvSpPr>
          <p:spPr>
            <a:xfrm rot="2689455">
              <a:off x="283099" y="5703207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DF82650-4443-49C2-87EE-1DDA0213A348}"/>
                </a:ext>
              </a:extLst>
            </p:cNvPr>
            <p:cNvSpPr txBox="1"/>
            <p:nvPr/>
          </p:nvSpPr>
          <p:spPr>
            <a:xfrm>
              <a:off x="342121" y="5779221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0</a:t>
              </a:r>
              <a:r>
                <a:rPr lang="en-US" sz="2400" b="1" dirty="0">
                  <a:solidFill>
                    <a:prstClr val="white"/>
                  </a:solidFill>
                </a:rPr>
                <a:t>5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48650" y="5416308"/>
            <a:ext cx="3422469" cy="613694"/>
            <a:chOff x="3791719" y="5703206"/>
            <a:chExt cx="3422469" cy="61369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112987C-F4F4-49CB-B446-1987C8B8A6F2}"/>
                </a:ext>
              </a:extLst>
            </p:cNvPr>
            <p:cNvSpPr/>
            <p:nvPr/>
          </p:nvSpPr>
          <p:spPr>
            <a:xfrm>
              <a:off x="4554938" y="5748442"/>
              <a:ext cx="2659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Организация работы наставнических пар </a:t>
              </a:r>
              <a:r>
                <a:rPr lang="ru-RU" sz="1400" dirty="0">
                  <a:solidFill>
                    <a:prstClr val="black"/>
                  </a:solidFill>
                </a:rPr>
                <a:t>/ групп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87089419-7EA6-47EC-86E9-7A8B61AAE3BE}"/>
                </a:ext>
              </a:extLst>
            </p:cNvPr>
            <p:cNvSpPr/>
            <p:nvPr/>
          </p:nvSpPr>
          <p:spPr>
            <a:xfrm rot="2689455">
              <a:off x="3791719" y="5703206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EF18210-1F93-4AD4-9726-C90BD41866F1}"/>
                </a:ext>
              </a:extLst>
            </p:cNvPr>
            <p:cNvSpPr txBox="1"/>
            <p:nvPr/>
          </p:nvSpPr>
          <p:spPr>
            <a:xfrm>
              <a:off x="3850741" y="5779220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0</a:t>
              </a:r>
              <a:r>
                <a:rPr lang="en-US" sz="2400" b="1" dirty="0">
                  <a:solidFill>
                    <a:prstClr val="white"/>
                  </a:solidFill>
                </a:rPr>
                <a:t>6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052" name="Picture 4" descr="https://interactiv.su/wp-content/uploads/2021/03/%D0%9D%D0%B0%D1%81%D1%82%D0%B0%D0%B2%D0%BD%D0%B8%D1%87%D0%B5%D1%81%D1%82%D0%B2%D0%BE-1024x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3470078"/>
            <a:ext cx="4995000" cy="33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78" y="459879"/>
            <a:ext cx="3458100" cy="233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1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Организация наставничества в МАОУ «Лицей №11 г. Благовещенска»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61C03-119D-4D01-9DE9-41877984F883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202</a:t>
            </a:r>
            <a:r>
              <a:rPr lang="ru-RU" sz="3600" dirty="0" smtClean="0">
                <a:solidFill>
                  <a:schemeClr val="bg1"/>
                </a:solidFill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03A5CE-C57E-459E-8D5A-B6D596CB3361}"/>
              </a:ext>
            </a:extLst>
          </p:cNvPr>
          <p:cNvSpPr txBox="1"/>
          <p:nvPr/>
        </p:nvSpPr>
        <p:spPr>
          <a:xfrm>
            <a:off x="6916530" y="300475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3A9E84-6FC3-4A89-937C-CA58C41AC63A}"/>
              </a:ext>
            </a:extLst>
          </p:cNvPr>
          <p:cNvSpPr txBox="1"/>
          <p:nvPr/>
        </p:nvSpPr>
        <p:spPr>
          <a:xfrm>
            <a:off x="5219680" y="300475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</a:t>
            </a:r>
            <a:r>
              <a:rPr lang="ru-RU" sz="3600" dirty="0" smtClean="0">
                <a:solidFill>
                  <a:schemeClr val="bg1"/>
                </a:solidFill>
              </a:rPr>
              <a:t>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07769-5E7A-44A5-8769-9C6993022F20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</a:t>
            </a:r>
            <a:r>
              <a:rPr lang="ru-RU" sz="3600" dirty="0" smtClean="0">
                <a:solidFill>
                  <a:schemeClr val="bg1"/>
                </a:solidFill>
              </a:rPr>
              <a:t>20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1585803" y="4775467"/>
            <a:ext cx="1624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1000" y="1989000"/>
            <a:ext cx="1710000" cy="101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2019 - 2020</a:t>
            </a:r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291000" y="3350954"/>
            <a:ext cx="1710000" cy="101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2020 - 2021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55244" y="1896712"/>
            <a:ext cx="965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 организованно взаимодействие </a:t>
            </a:r>
            <a:r>
              <a:rPr lang="ru-RU" dirty="0"/>
              <a:t>«опытный учитель – молодой специалист</a:t>
            </a:r>
            <a:r>
              <a:rPr lang="ru-RU" dirty="0" smtClean="0"/>
              <a:t>»,  для </a:t>
            </a:r>
            <a:r>
              <a:rPr lang="ru-RU" dirty="0"/>
              <a:t>приобретения молодым специалистом необходимых профессиональных</a:t>
            </a:r>
          </a:p>
          <a:p>
            <a:r>
              <a:rPr lang="ru-RU" dirty="0"/>
              <a:t>навыков (организационных, коммуникационных) и закрепления на месте </a:t>
            </a:r>
            <a:r>
              <a:rPr lang="ru-RU" dirty="0" smtClean="0"/>
              <a:t>работы. Был составлен план развития молодого педагога.</a:t>
            </a:r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291000" y="4606144"/>
            <a:ext cx="1710000" cy="101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2022 - 2023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5244" y="4652356"/>
            <a:ext cx="945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взаимодействие </a:t>
            </a:r>
            <a:r>
              <a:rPr lang="ru-RU" dirty="0"/>
              <a:t>«педагог-новатор – консервативный педагог», в рамках которого, </a:t>
            </a:r>
            <a:r>
              <a:rPr lang="ru-RU" dirty="0" smtClean="0"/>
              <a:t>более </a:t>
            </a:r>
            <a:r>
              <a:rPr lang="ru-RU" dirty="0"/>
              <a:t>молодой учитель помогает опытному представителю «старой школы» овладеть современными программами и цифровыми навыками и </a:t>
            </a:r>
            <a:r>
              <a:rPr lang="ru-RU" dirty="0" smtClean="0"/>
              <a:t>технологиями.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87248" y="3258666"/>
            <a:ext cx="965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 организованно взаимодействие </a:t>
            </a:r>
            <a:r>
              <a:rPr lang="ru-RU" dirty="0"/>
              <a:t>«опытный предметник – неопытный предметник», в рамках которого опытный педагог оказывает методическую поддержку по конкретному </a:t>
            </a:r>
            <a:r>
              <a:rPr lang="ru-RU" dirty="0" smtClean="0"/>
              <a:t>предмету.</a:t>
            </a:r>
            <a:r>
              <a:rPr lang="ru-RU" dirty="0"/>
              <a:t> П</a:t>
            </a:r>
            <a:r>
              <a:rPr lang="ru-RU" dirty="0" smtClean="0"/>
              <a:t>осещения уроков у педагога-наставника, педагог-наставник посещал уроки молодого специалиста.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rPr>
              <a:t>Модель смешанного наставничества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6000" y="1314000"/>
            <a:ext cx="5760000" cy="531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Педагогический коллектив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81049" y="4267702"/>
            <a:ext cx="2502600" cy="222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Обучающиеся лицея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42647" y="1817699"/>
            <a:ext cx="2092500" cy="16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Наставник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42647" y="3758902"/>
            <a:ext cx="2092500" cy="16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Молодой специалист*</a:t>
            </a:r>
            <a:endParaRPr lang="ru-RU" dirty="0"/>
          </a:p>
        </p:txBody>
      </p:sp>
      <p:grpSp>
        <p:nvGrpSpPr>
          <p:cNvPr id="3117" name="Группа 3116"/>
          <p:cNvGrpSpPr/>
          <p:nvPr/>
        </p:nvGrpSpPr>
        <p:grpSpPr>
          <a:xfrm>
            <a:off x="8149861" y="909000"/>
            <a:ext cx="2505075" cy="2232025"/>
            <a:chOff x="8149861" y="909000"/>
            <a:chExt cx="2505075" cy="22320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861" y="909000"/>
              <a:ext cx="2505075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580602" y="1840346"/>
              <a:ext cx="164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Студенты БГПУ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863740" y="6490102"/>
            <a:ext cx="358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- молодой специалист </a:t>
            </a:r>
            <a:r>
              <a:rPr lang="ru-RU" dirty="0" err="1" smtClean="0"/>
              <a:t>Зеева</a:t>
            </a:r>
            <a:r>
              <a:rPr lang="ru-RU" dirty="0" smtClean="0"/>
              <a:t> А.А.</a:t>
            </a:r>
            <a:endParaRPr lang="ru-RU" dirty="0"/>
          </a:p>
        </p:txBody>
      </p:sp>
      <p:cxnSp>
        <p:nvCxnSpPr>
          <p:cNvPr id="3108" name="Прямая со стрелкой 3107"/>
          <p:cNvCxnSpPr>
            <a:stCxn id="9" idx="4"/>
            <a:endCxn id="11" idx="0"/>
          </p:cNvCxnSpPr>
          <p:nvPr/>
        </p:nvCxnSpPr>
        <p:spPr>
          <a:xfrm>
            <a:off x="3288897" y="3437699"/>
            <a:ext cx="0" cy="321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10" name="Прямая со стрелкой 3109"/>
          <p:cNvCxnSpPr>
            <a:stCxn id="11" idx="6"/>
            <a:endCxn id="3074" idx="1"/>
          </p:cNvCxnSpPr>
          <p:nvPr/>
        </p:nvCxnSpPr>
        <p:spPr>
          <a:xfrm flipV="1">
            <a:off x="4335147" y="2025013"/>
            <a:ext cx="3814714" cy="2543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12" name="Прямая со стрелкой 3111"/>
          <p:cNvCxnSpPr>
            <a:stCxn id="3074" idx="2"/>
            <a:endCxn id="8" idx="0"/>
          </p:cNvCxnSpPr>
          <p:nvPr/>
        </p:nvCxnSpPr>
        <p:spPr>
          <a:xfrm>
            <a:off x="9402399" y="3141025"/>
            <a:ext cx="29950" cy="1126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1" idx="6"/>
            <a:endCxn id="8" idx="2"/>
          </p:cNvCxnSpPr>
          <p:nvPr/>
        </p:nvCxnSpPr>
        <p:spPr>
          <a:xfrm>
            <a:off x="4335147" y="4568902"/>
            <a:ext cx="3845902" cy="81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16" name="Прямая со стрелкой 3115"/>
          <p:cNvCxnSpPr>
            <a:stCxn id="11" idx="0"/>
          </p:cNvCxnSpPr>
          <p:nvPr/>
        </p:nvCxnSpPr>
        <p:spPr>
          <a:xfrm flipV="1">
            <a:off x="3288897" y="3437699"/>
            <a:ext cx="0" cy="321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наставничества осуществляемые </a:t>
            </a:r>
            <a:r>
              <a:rPr lang="ru-RU" b="1" dirty="0" smtClean="0">
                <a:solidFill>
                  <a:srgbClr val="FF0000"/>
                </a:solidFill>
              </a:rPr>
              <a:t>мной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AutoShape 2" descr="https://uprostim.com/wp-content/uploads/2021/05/image1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4" descr="https://uprostim.com/wp-content/uploads/2021/05/image15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7730" y="2153038"/>
            <a:ext cx="2390357" cy="4155962"/>
            <a:chOff x="-7730" y="2153038"/>
            <a:chExt cx="2390357" cy="415596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-7730" y="2153038"/>
              <a:ext cx="2390357" cy="4155962"/>
              <a:chOff x="-7729" y="2153038"/>
              <a:chExt cx="2282639" cy="3702606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1278CD70-AE68-456F-9A2D-F172E7C1C639}"/>
                  </a:ext>
                </a:extLst>
              </p:cNvPr>
              <p:cNvSpPr/>
              <p:nvPr/>
            </p:nvSpPr>
            <p:spPr>
              <a:xfrm>
                <a:off x="-7729" y="2153038"/>
                <a:ext cx="2250000" cy="765000"/>
              </a:xfrm>
              <a:prstGeom prst="rect">
                <a:avLst/>
              </a:prstGeom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C28F29BA-918B-4A41-8A1A-B69D91D4149D}"/>
                  </a:ext>
                </a:extLst>
              </p:cNvPr>
              <p:cNvSpPr/>
              <p:nvPr/>
            </p:nvSpPr>
            <p:spPr>
              <a:xfrm>
                <a:off x="0" y="2885643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70FF005F-61F2-49AE-8CB4-AF51E1A9F40C}"/>
                  </a:ext>
                </a:extLst>
              </p:cNvPr>
              <p:cNvSpPr/>
              <p:nvPr/>
            </p:nvSpPr>
            <p:spPr>
              <a:xfrm>
                <a:off x="4257" y="5672288"/>
                <a:ext cx="2250000" cy="183356"/>
              </a:xfrm>
              <a:prstGeom prst="rect">
                <a:avLst/>
              </a:prstGeom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749CFAA-B388-4CB3-BC51-1F2B35E862E1}"/>
                  </a:ext>
                </a:extLst>
              </p:cNvPr>
              <p:cNvSpPr txBox="1"/>
              <p:nvPr/>
            </p:nvSpPr>
            <p:spPr>
              <a:xfrm>
                <a:off x="410214" y="2167915"/>
                <a:ext cx="14380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Ученик – </a:t>
                </a:r>
              </a:p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ученик</a:t>
                </a:r>
                <a:endParaRPr lang="ru-RU" sz="2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C9E907B-B846-4614-813A-FCA231AA11B1}"/>
                  </a:ext>
                </a:extLst>
              </p:cNvPr>
              <p:cNvSpPr txBox="1"/>
              <p:nvPr/>
            </p:nvSpPr>
            <p:spPr>
              <a:xfrm>
                <a:off x="2436" y="4273855"/>
                <a:ext cx="2272474" cy="139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prstClr val="black"/>
                    </a:solidFill>
                  </a:rPr>
                  <a:t>Предполагает взаимодействие ученика старшей ступени обучения с обучающимися младшей ступени обучения.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129" name="Picture 9" descr="https://i.pinimg.com/originals/df/a3/d0/dfa3d06c9f604f4a42de3625dbdfc2b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66" y="3011706"/>
              <a:ext cx="1489383" cy="15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-18713" y="6518674"/>
            <a:ext cx="12528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*данные формы работы осуществляется в проекте «Организация </a:t>
            </a:r>
            <a:r>
              <a:rPr lang="ru-RU" sz="1600" dirty="0">
                <a:solidFill>
                  <a:schemeClr val="bg1"/>
                </a:solidFill>
              </a:rPr>
              <a:t>научно-исследовательской работы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системе непрерывного образования</a:t>
            </a:r>
            <a:r>
              <a:rPr lang="ru-RU" sz="1600" dirty="0" smtClean="0">
                <a:solidFill>
                  <a:schemeClr val="bg1"/>
                </a:solidFill>
              </a:rPr>
              <a:t>»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431521" y="2133018"/>
            <a:ext cx="2290228" cy="4175981"/>
            <a:chOff x="2431521" y="2133018"/>
            <a:chExt cx="2290228" cy="417598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451000" y="2133018"/>
              <a:ext cx="2255157" cy="4175981"/>
              <a:chOff x="4026000" y="2113932"/>
              <a:chExt cx="2255157" cy="3741712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F43594E-EA7A-4F97-BCA1-401A9417ED2B}"/>
                  </a:ext>
                </a:extLst>
              </p:cNvPr>
              <p:cNvSpPr/>
              <p:nvPr/>
            </p:nvSpPr>
            <p:spPr>
              <a:xfrm>
                <a:off x="4026000" y="2113932"/>
                <a:ext cx="2250000" cy="765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4903BA20-74DF-4175-8B38-F54B17809472}"/>
                  </a:ext>
                </a:extLst>
              </p:cNvPr>
              <p:cNvSpPr/>
              <p:nvPr/>
            </p:nvSpPr>
            <p:spPr>
              <a:xfrm>
                <a:off x="4026000" y="2885643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0E315B23-79CB-4805-92A3-59E8524F1B02}"/>
                  </a:ext>
                </a:extLst>
              </p:cNvPr>
              <p:cNvSpPr/>
              <p:nvPr/>
            </p:nvSpPr>
            <p:spPr>
              <a:xfrm>
                <a:off x="4031157" y="5672288"/>
                <a:ext cx="2250000" cy="18335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432D61C-A194-4BC2-A150-02064C6F20A5}"/>
                  </a:ext>
                </a:extLst>
              </p:cNvPr>
              <p:cNvSpPr txBox="1"/>
              <p:nvPr/>
            </p:nvSpPr>
            <p:spPr>
              <a:xfrm>
                <a:off x="4442036" y="2139432"/>
                <a:ext cx="15450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Учитель – </a:t>
                </a:r>
              </a:p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ученик</a:t>
                </a:r>
                <a:endParaRPr lang="ru-RU" sz="2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FB36EF42-1ACF-4C74-A060-5A5AD9BEFE7F}"/>
                  </a:ext>
                </a:extLst>
              </p:cNvPr>
              <p:cNvSpPr txBox="1"/>
              <p:nvPr/>
            </p:nvSpPr>
            <p:spPr>
              <a:xfrm>
                <a:off x="4206000" y="4393546"/>
                <a:ext cx="1939257" cy="27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081" y="3066639"/>
              <a:ext cx="1232948" cy="140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C9E907B-B846-4614-813A-FCA231AA11B1}"/>
                </a:ext>
              </a:extLst>
            </p:cNvPr>
            <p:cNvSpPr txBox="1"/>
            <p:nvPr/>
          </p:nvSpPr>
          <p:spPr>
            <a:xfrm>
              <a:off x="2431521" y="4474151"/>
              <a:ext cx="22902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Взаимодействие </a:t>
              </a:r>
              <a:r>
                <a:rPr lang="ru-RU" sz="1600" dirty="0">
                  <a:solidFill>
                    <a:prstClr val="black"/>
                  </a:solidFill>
                </a:rPr>
                <a:t>наставника и наставляемого ведется в режиме</a:t>
              </a:r>
            </a:p>
            <a:p>
              <a:pPr algn="ctr"/>
              <a:r>
                <a:rPr lang="ru-RU" sz="1600" dirty="0">
                  <a:solidFill>
                    <a:prstClr val="black"/>
                  </a:solidFill>
                </a:rPr>
                <a:t>внеурочной </a:t>
              </a:r>
              <a:r>
                <a:rPr lang="ru-RU" sz="1600" dirty="0" smtClean="0">
                  <a:solidFill>
                    <a:prstClr val="black"/>
                  </a:solidFill>
                </a:rPr>
                <a:t>деятельности</a:t>
              </a:r>
              <a:r>
                <a:rPr lang="ru-RU" sz="1600" dirty="0" smtClean="0">
                  <a:solidFill>
                    <a:prstClr val="black"/>
                  </a:solidFill>
                </a:rPr>
                <a:t>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26000" y="2133019"/>
            <a:ext cx="2254257" cy="4175980"/>
            <a:chOff x="4926000" y="2133019"/>
            <a:chExt cx="2254257" cy="417598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926000" y="2133019"/>
              <a:ext cx="2254257" cy="4175980"/>
              <a:chOff x="6276437" y="2113932"/>
              <a:chExt cx="2254257" cy="3741712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FDC37128-6F00-4AB4-8AAA-4170C7C3204C}"/>
                  </a:ext>
                </a:extLst>
              </p:cNvPr>
              <p:cNvSpPr/>
              <p:nvPr/>
            </p:nvSpPr>
            <p:spPr>
              <a:xfrm>
                <a:off x="6276437" y="2113932"/>
                <a:ext cx="2250000" cy="76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09EAE80E-E19B-44C6-9B1E-F051F02E8D54}"/>
                  </a:ext>
                </a:extLst>
              </p:cNvPr>
              <p:cNvSpPr/>
              <p:nvPr/>
            </p:nvSpPr>
            <p:spPr>
              <a:xfrm>
                <a:off x="6276437" y="2885643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2FB84378-37E0-48C6-AC83-DB980657FB1F}"/>
                  </a:ext>
                </a:extLst>
              </p:cNvPr>
              <p:cNvSpPr/>
              <p:nvPr/>
            </p:nvSpPr>
            <p:spPr>
              <a:xfrm>
                <a:off x="6280694" y="5672288"/>
                <a:ext cx="2250000" cy="18335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AF0990C-D25B-4140-9E41-E49497C4AD81}"/>
                  </a:ext>
                </a:extLst>
              </p:cNvPr>
              <p:cNvSpPr txBox="1"/>
              <p:nvPr/>
            </p:nvSpPr>
            <p:spPr>
              <a:xfrm>
                <a:off x="6667640" y="2139432"/>
                <a:ext cx="14761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Учитель –</a:t>
                </a:r>
              </a:p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учитель</a:t>
                </a:r>
                <a:endParaRPr lang="ru-RU" sz="24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088" y="3040510"/>
              <a:ext cx="1560339" cy="118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C9E907B-B846-4614-813A-FCA231AA11B1}"/>
                </a:ext>
              </a:extLst>
            </p:cNvPr>
            <p:cNvSpPr txBox="1"/>
            <p:nvPr/>
          </p:nvSpPr>
          <p:spPr>
            <a:xfrm>
              <a:off x="4926000" y="4474151"/>
              <a:ext cx="225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prstClr val="black"/>
                  </a:solidFill>
                </a:rPr>
                <a:t>Предполагает взаимодействие молодого педагога </a:t>
              </a:r>
              <a:r>
                <a:rPr lang="ru-RU" sz="1600" dirty="0" smtClean="0">
                  <a:solidFill>
                    <a:prstClr val="black"/>
                  </a:solidFill>
                </a:rPr>
                <a:t>с </a:t>
              </a:r>
              <a:r>
                <a:rPr lang="ru-RU" sz="1600" dirty="0">
                  <a:solidFill>
                    <a:prstClr val="black"/>
                  </a:solidFill>
                </a:rPr>
                <a:t>опытным </a:t>
              </a:r>
              <a:r>
                <a:rPr lang="ru-RU" sz="1600" dirty="0" smtClean="0">
                  <a:solidFill>
                    <a:prstClr val="black"/>
                  </a:solidFill>
                </a:rPr>
                <a:t>специалистом-педагогом.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389446" y="2130173"/>
            <a:ext cx="2379712" cy="4178826"/>
            <a:chOff x="7389446" y="2130173"/>
            <a:chExt cx="2379712" cy="417882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389446" y="2130173"/>
              <a:ext cx="2351549" cy="4178826"/>
              <a:chOff x="8527800" y="2113932"/>
              <a:chExt cx="2254257" cy="374171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4C5EF18-0FD0-4C82-95A6-75178A9D138F}"/>
                  </a:ext>
                </a:extLst>
              </p:cNvPr>
              <p:cNvSpPr/>
              <p:nvPr/>
            </p:nvSpPr>
            <p:spPr>
              <a:xfrm>
                <a:off x="8527800" y="2113932"/>
                <a:ext cx="2250000" cy="765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AF538FAD-068C-49F8-86FE-8FEABB205B19}"/>
                  </a:ext>
                </a:extLst>
              </p:cNvPr>
              <p:cNvSpPr/>
              <p:nvPr/>
            </p:nvSpPr>
            <p:spPr>
              <a:xfrm>
                <a:off x="8527800" y="2885643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7A68225D-78F4-4494-8A65-BAD9428A6407}"/>
                  </a:ext>
                </a:extLst>
              </p:cNvPr>
              <p:cNvSpPr/>
              <p:nvPr/>
            </p:nvSpPr>
            <p:spPr>
              <a:xfrm>
                <a:off x="8532057" y="5672288"/>
                <a:ext cx="2250000" cy="1833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98F0C4A-3260-4B73-A180-E252635468AC}"/>
                  </a:ext>
                </a:extLst>
              </p:cNvPr>
              <p:cNvSpPr txBox="1"/>
              <p:nvPr/>
            </p:nvSpPr>
            <p:spPr>
              <a:xfrm>
                <a:off x="8532058" y="2119207"/>
                <a:ext cx="2245742" cy="74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Учитель – </a:t>
                </a:r>
              </a:p>
              <a:p>
                <a:pPr algn="ctr"/>
                <a:r>
                  <a:rPr lang="ru-RU" sz="2400" b="1" dirty="0">
                    <a:solidFill>
                      <a:prstClr val="white"/>
                    </a:solidFill>
                  </a:rPr>
                  <a:t>с</a:t>
                </a:r>
                <a:r>
                  <a:rPr lang="ru-RU" sz="2400" b="1" dirty="0" smtClean="0">
                    <a:solidFill>
                      <a:prstClr val="white"/>
                    </a:solidFill>
                  </a:rPr>
                  <a:t>тудент*</a:t>
                </a:r>
                <a:endParaRPr lang="ru-RU" sz="24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67"/>
            <a:stretch/>
          </p:blipFill>
          <p:spPr bwMode="auto">
            <a:xfrm>
              <a:off x="7582047" y="3011706"/>
              <a:ext cx="1970788" cy="1226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C9E907B-B846-4614-813A-FCA231AA11B1}"/>
                </a:ext>
              </a:extLst>
            </p:cNvPr>
            <p:cNvSpPr txBox="1"/>
            <p:nvPr/>
          </p:nvSpPr>
          <p:spPr>
            <a:xfrm>
              <a:off x="7389446" y="4533532"/>
              <a:ext cx="2379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Предполагает взаимодействие студентов БГПУ и учителя лицея. 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921790" y="2133018"/>
            <a:ext cx="2384214" cy="4175981"/>
            <a:chOff x="9921790" y="2133018"/>
            <a:chExt cx="2384214" cy="417598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9922788" y="2133018"/>
              <a:ext cx="2383216" cy="4175981"/>
              <a:chOff x="8527800" y="2113932"/>
              <a:chExt cx="2254257" cy="3741712"/>
            </a:xfrm>
          </p:grpSpPr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B4C5EF18-0FD0-4C82-95A6-75178A9D138F}"/>
                  </a:ext>
                </a:extLst>
              </p:cNvPr>
              <p:cNvSpPr/>
              <p:nvPr/>
            </p:nvSpPr>
            <p:spPr>
              <a:xfrm>
                <a:off x="8527800" y="2113932"/>
                <a:ext cx="2250000" cy="765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AF538FAD-068C-49F8-86FE-8FEABB205B19}"/>
                  </a:ext>
                </a:extLst>
              </p:cNvPr>
              <p:cNvSpPr/>
              <p:nvPr/>
            </p:nvSpPr>
            <p:spPr>
              <a:xfrm>
                <a:off x="8527800" y="2885643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xmlns="" id="{7A68225D-78F4-4494-8A65-BAD9428A6407}"/>
                  </a:ext>
                </a:extLst>
              </p:cNvPr>
              <p:cNvSpPr/>
              <p:nvPr/>
            </p:nvSpPr>
            <p:spPr>
              <a:xfrm>
                <a:off x="8532057" y="5672288"/>
                <a:ext cx="2250000" cy="18335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98F0C4A-3260-4B73-A180-E252635468AC}"/>
                  </a:ext>
                </a:extLst>
              </p:cNvPr>
              <p:cNvSpPr txBox="1"/>
              <p:nvPr/>
            </p:nvSpPr>
            <p:spPr>
              <a:xfrm>
                <a:off x="8532057" y="2139432"/>
                <a:ext cx="2245741" cy="74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prstClr val="white"/>
                    </a:solidFill>
                  </a:rPr>
                  <a:t>Студент –</a:t>
                </a:r>
              </a:p>
              <a:p>
                <a:pPr algn="ctr"/>
                <a:r>
                  <a:rPr lang="ru-RU" sz="2400" b="1" dirty="0">
                    <a:solidFill>
                      <a:prstClr val="white"/>
                    </a:solidFill>
                  </a:rPr>
                  <a:t> </a:t>
                </a:r>
                <a:r>
                  <a:rPr lang="ru-RU" sz="2400" b="1" dirty="0" smtClean="0">
                    <a:solidFill>
                      <a:prstClr val="white"/>
                    </a:solidFill>
                  </a:rPr>
                  <a:t>ученик*</a:t>
                </a:r>
                <a:endParaRPr lang="ru-RU" sz="24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48"/>
            <a:stretch/>
          </p:blipFill>
          <p:spPr bwMode="auto">
            <a:xfrm>
              <a:off x="10082161" y="3072115"/>
              <a:ext cx="2109839" cy="140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9E907B-B846-4614-813A-FCA231AA11B1}"/>
                </a:ext>
              </a:extLst>
            </p:cNvPr>
            <p:cNvSpPr txBox="1"/>
            <p:nvPr/>
          </p:nvSpPr>
          <p:spPr>
            <a:xfrm>
              <a:off x="9921790" y="4534701"/>
              <a:ext cx="2379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prstClr val="black"/>
                  </a:solidFill>
                </a:rPr>
                <a:t>П</a:t>
              </a:r>
              <a:r>
                <a:rPr lang="ru-RU" sz="1600" dirty="0" smtClean="0">
                  <a:solidFill>
                    <a:prstClr val="black"/>
                  </a:solidFill>
                </a:rPr>
                <a:t>редполагает </a:t>
              </a:r>
              <a:r>
                <a:rPr lang="ru-RU" sz="1600" dirty="0">
                  <a:solidFill>
                    <a:prstClr val="black"/>
                  </a:solidFill>
                </a:rPr>
                <a:t>взаимодействие </a:t>
              </a:r>
              <a:r>
                <a:rPr lang="ru-RU" sz="1600" dirty="0" smtClean="0">
                  <a:solidFill>
                    <a:prstClr val="black"/>
                  </a:solidFill>
                </a:rPr>
                <a:t>студентов БГПУ и ученика лицея.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3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едагог-новатор </a:t>
            </a:r>
            <a:r>
              <a:rPr lang="ru-RU" dirty="0"/>
              <a:t>– консервативный </a:t>
            </a:r>
            <a:r>
              <a:rPr lang="ru-RU" dirty="0" smtClean="0"/>
              <a:t>педагог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2A9C9605-5419-42F0-A642-FBC0C9A7D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891153"/>
              </p:ext>
            </p:extLst>
          </p:nvPr>
        </p:nvGraphicFramePr>
        <p:xfrm>
          <a:off x="336000" y="1944000"/>
          <a:ext cx="11665011" cy="43179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88337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3888337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3888337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Форма работы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Кабинет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 с Сетевым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городом. Образование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Практикум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 с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Microsoft Office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-инструменты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Занятие-практикум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Функциональная грамотность.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Лекция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создать задания по функционально грамотности на сайте РЭШ.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Практика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сайтом УЧИ.РУ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</a:t>
                      </a:r>
                      <a:r>
                        <a:rPr lang="ru-RU" baseline="0" dirty="0" smtClean="0"/>
                        <a:t> сервисов </a:t>
                      </a:r>
                      <a:r>
                        <a:rPr lang="ru-RU" baseline="0" dirty="0" err="1" smtClean="0"/>
                        <a:t>Яндекс.Учебник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смешанной формы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Присвоение первой категории. Получение премии «Молодого педагога». Победитель школьного конкурса молодых педагогов. Победа в конкурсе «Амуринтеллект-2021». Участие в конференциях различного уровня.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Обучающиеся лицея являются победителями и призерами в олимпиадах различного уровня. Дети заинтересованы в изучении предмета, являются победителями и призерами конференций.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Студенты БГПУ получают навыки работы с детьми. Являются наставниками в постановке первых ученических экспериментов на оборудовании в лаборатории БГПУ.  </a:t>
            </a:r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/>
              <a:t>Планируемы результаты </a:t>
            </a:r>
            <a:r>
              <a:rPr lang="ru-RU" dirty="0" smtClean="0"/>
              <a:t> </a:t>
            </a:r>
            <a:r>
              <a:rPr lang="ru-RU" dirty="0"/>
              <a:t>формы </a:t>
            </a:r>
            <a:r>
              <a:rPr lang="ru-RU" dirty="0" smtClean="0"/>
              <a:t>«педагог-новатор </a:t>
            </a:r>
            <a:r>
              <a:rPr lang="ru-RU" dirty="0"/>
              <a:t>– консервативный </a:t>
            </a:r>
            <a:r>
              <a:rPr lang="ru-RU" dirty="0" smtClean="0"/>
              <a:t>педагог»: совершенствование ИКТ-технологий, умение работать с образовательными платформами.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Дмитрий\Downloads\a02f8f797b5da3bbb704eaebc13ff3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r="7932"/>
          <a:stretch/>
        </p:blipFill>
        <p:spPr bwMode="auto">
          <a:xfrm>
            <a:off x="5890436" y="0"/>
            <a:ext cx="6301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2929930"/>
            <a:ext cx="5280898" cy="132556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97456" y="2844000"/>
            <a:ext cx="4597087" cy="1497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МАОУ &quot;Лицей №11 г. Благовещен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79" y="0"/>
            <a:ext cx="1465642" cy="14339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488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Что такое наставничество?</vt:lpstr>
      <vt:lpstr>Этапы реализации модели наставничества</vt:lpstr>
      <vt:lpstr>Организация наставничества в МАОУ «Лицей №11 г. Благовещенска»</vt:lpstr>
      <vt:lpstr>Модель смешанного наставничества</vt:lpstr>
      <vt:lpstr>Формы наставничества осуществляемые мной</vt:lpstr>
      <vt:lpstr>Педагог-новатор – консервативный педагог</vt:lpstr>
      <vt:lpstr>Результаты смешанной формы наставничества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Дмитрий</cp:lastModifiedBy>
  <cp:revision>34</cp:revision>
  <dcterms:created xsi:type="dcterms:W3CDTF">2020-11-01T12:52:57Z</dcterms:created>
  <dcterms:modified xsi:type="dcterms:W3CDTF">2022-08-09T10:47:56Z</dcterms:modified>
</cp:coreProperties>
</file>