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6" r:id="rId4"/>
    <p:sldId id="262" r:id="rId5"/>
    <p:sldId id="264" r:id="rId6"/>
    <p:sldId id="277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10F70"/>
    <a:srgbClr val="350749"/>
    <a:srgbClr val="BF116C"/>
    <a:srgbClr val="890C4E"/>
    <a:srgbClr val="6BB03D"/>
    <a:srgbClr val="66FEDA"/>
    <a:srgbClr val="6CF8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65" autoAdjust="0"/>
    <p:restoredTop sz="99283" autoAdjust="0"/>
  </p:normalViewPr>
  <p:slideViewPr>
    <p:cSldViewPr>
      <p:cViewPr>
        <p:scale>
          <a:sx n="89" d="100"/>
          <a:sy n="89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44867-F0AB-48E3-9B63-A5669F1A16D4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89E27-32AE-48D2-A8CE-769DA087A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11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Вовлечение обучающихся в современный мир финансов посредством ролевой игры проблемной направленности через расширение их кругозора, раскрытие деловых и экономических способностей, предопределение будущей профессии, примеряя на себя образ финансового аналитика или консультанта.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Активизация интеллектуальной деятельности через использование формы игры; формирование внимательного отношения к дисциплинам.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умений обдумывать и принимать решения, развитие мышления, памяти, эрудиции.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Развитие познавательного интереса, воспитание культуры общения, а также воспитание у обучающихся самостоятельности как черты личности, без которой невозможна деятельность современного специалиста.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9E27-32AE-48D2-A8CE-769DA087A01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0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Современная игровая педагогическая технология предусматривает: </a:t>
            </a:r>
            <a:r>
              <a:rPr lang="cs-CZ" sz="1200" dirty="0" smtClean="0"/>
              <a:t>- </a:t>
            </a:r>
            <a:r>
              <a:rPr lang="az-Cyrl-AZ" sz="1200" dirty="0" smtClean="0"/>
              <a:t>сказать</a:t>
            </a:r>
            <a:r>
              <a:rPr lang="cs-CZ" sz="1200" dirty="0" smtClean="0"/>
              <a:t> </a:t>
            </a:r>
            <a:r>
              <a:rPr lang="az-Cyrl-AZ" sz="1200" dirty="0" smtClean="0"/>
              <a:t>устно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9E27-32AE-48D2-A8CE-769DA087A01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617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Тема игры в педагогическом процессе - это один из самых эффективных способов самовыражения, самоопределения, самопроверки, самореабилитации, самоосуществления человека.</a:t>
            </a:r>
          </a:p>
          <a:p>
            <a:pPr algn="just"/>
            <a:r>
              <a:rPr lang="ru-RU" sz="1200" dirty="0" smtClean="0"/>
              <a:t>С помощью игры можно осуществлять оценочную деятельность, так как игра - всегда является тестом для педагога, позволяя развивать, диагностировать и оценивать одновременно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9E27-32AE-48D2-A8CE-769DA087A01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7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9E27-32AE-48D2-A8CE-769DA087A0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9E27-32AE-48D2-A8CE-769DA087A01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9E27-32AE-48D2-A8CE-769DA087A0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9E27-32AE-48D2-A8CE-769DA087A0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89E27-32AE-48D2-A8CE-769DA087A0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rgbClr val="35074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8864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ОБРАЗОВАТЕЛЬНЫЙ ПРОЕКТ на тему:</a:t>
            </a:r>
            <a:endParaRPr lang="ru-RU" sz="3200" b="1" dirty="0">
              <a:ln w="3175" cmpd="sng">
                <a:solidFill>
                  <a:srgbClr val="350749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42910" y="6286496"/>
            <a:ext cx="371477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90872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Внеклассное мероприятие по английскому языку для обучающихся 9-11 классов «Сюжетно-ролевая игра проблемной направленности Я – финансист»</a:t>
            </a:r>
            <a:endParaRPr lang="ru-RU" sz="2400" dirty="0"/>
          </a:p>
        </p:txBody>
      </p:sp>
      <p:pic>
        <p:nvPicPr>
          <p:cNvPr id="8" name="Рисунок 7" descr="0007-008-Finan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20888"/>
            <a:ext cx="3096344" cy="208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4907013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510F70"/>
                </a:solidFill>
              </a:rPr>
              <a:t>Автор: Морозова Ирина Евгеньевна,</a:t>
            </a:r>
          </a:p>
          <a:p>
            <a:r>
              <a:rPr lang="ru-RU" sz="2800" dirty="0" smtClean="0">
                <a:solidFill>
                  <a:srgbClr val="510F70"/>
                </a:solidFill>
              </a:rPr>
              <a:t>учитель английского языка МБОУ СОШ № 27</a:t>
            </a:r>
            <a:endParaRPr lang="ru-RU" sz="2800" dirty="0">
              <a:solidFill>
                <a:srgbClr val="510F70"/>
              </a:solidFill>
            </a:endParaRPr>
          </a:p>
        </p:txBody>
      </p:sp>
      <p:pic>
        <p:nvPicPr>
          <p:cNvPr id="10" name="Рисунок 9" descr="bb6ce16668391c894873ee421b3866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7" y="2171700"/>
            <a:ext cx="3960439" cy="269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rgbClr val="35074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54389"/>
            <a:ext cx="8001056" cy="45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42910" y="6286496"/>
            <a:ext cx="371477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666" y="328561"/>
            <a:ext cx="776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РЕФЛЕКСИЯ (САМООЦЕНКА)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12474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12474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90872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а)</a:t>
            </a:r>
            <a:r>
              <a:rPr lang="ru-RU" dirty="0" smtClean="0">
                <a:ea typeface="Calibri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критерии факта: Обучающиеся усвоили технологию сюжетно-ролевой игры проблемной направленности, развили критическое мышление, справились с распределением ролей  в решении поставленной игрой задачи, получили значимый опыт в сфере финансово-экономической деятельности и  профориентации. Серьёзных затруднений у обучающихся не возникло, со всеми заданиями справились за счёт компенсаторных умений и языковой догадки.</a:t>
            </a:r>
          </a:p>
          <a:p>
            <a:pPr lvl="0" algn="just" eaLnBrk="0" hangingPunct="0">
              <a:buNone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б) критерии отношения: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отношение к содержанию учебного материала  - положительное;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-отношения между обучающимися в процессе усвоения материала :  дети проявили активное участие  в решении поставленных целей и задач, показали слаженную работу в команде, повысилась эффективность учебного процесса и увеличился интерес к изучаемому предмету;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eaLnBrk="0" hangingPunct="0">
              <a:buNone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-отношение к учителю  - позитивное.</a:t>
            </a:r>
            <a:endParaRPr lang="ru-RU" dirty="0"/>
          </a:p>
        </p:txBody>
      </p:sp>
      <p:pic>
        <p:nvPicPr>
          <p:cNvPr id="38915" name="Picture 3" descr="C:\Users\Ира\Desktop\ЦПР-2019-ПНИЯ\04-03-2019_23-25-49\20181122_110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869160"/>
            <a:ext cx="3816424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rgbClr val="35074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000100" y="1071546"/>
            <a:ext cx="7680325" cy="47244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8">
              <a:spcBef>
                <a:spcPct val="20000"/>
              </a:spcBef>
              <a:buFont typeface="Corbel" pitchFamily="34" charset="0"/>
              <a:buAutoNum type="arabicPeriod"/>
              <a:defRPr/>
            </a:pPr>
            <a:endParaRPr kumimoji="0" lang="en-US" sz="3600" i="0" u="none" strike="noStrike" kern="1200" normalizeH="0" baseline="0" noProof="0" dirty="0" smtClean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Ruehl" pitchFamily="34" charset="-79"/>
              <a:ea typeface="+mn-ea"/>
              <a:cs typeface="FrankRuehl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ЦЕЛИ И ЗАДАЧИ </a:t>
            </a:r>
            <a:endParaRPr lang="ru-RU" sz="3600" b="1" dirty="0">
              <a:ln w="3175" cmpd="sng">
                <a:solidFill>
                  <a:srgbClr val="350749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48681"/>
            <a:ext cx="824440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ЦЕЛИ: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/>
              <a:t>Вовлечение обучающихся в современный мир финансово-экономической деятельности посредством ролевой игры проблемной направленности, активизация интеллектуальных способностей через использование формы игры.</a:t>
            </a:r>
            <a:endParaRPr lang="cs-CZ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/>
              <a:t>Формирование внимательного отношения к дисциплинам, умений обдумывать и принимать решения, развитие мышления, памяти, эрудиции.</a:t>
            </a:r>
            <a:endParaRPr lang="cs-CZ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/>
              <a:t>Развитие познавательного интереса, воспитание культуры общения</a:t>
            </a:r>
            <a:r>
              <a:rPr lang="cs-CZ" dirty="0" smtClean="0"/>
              <a:t> </a:t>
            </a:r>
            <a:r>
              <a:rPr lang="az-Cyrl-AZ" dirty="0" smtClean="0"/>
              <a:t>и</a:t>
            </a:r>
            <a:r>
              <a:rPr lang="ru-RU" dirty="0" smtClean="0"/>
              <a:t> самостоятельности.</a:t>
            </a:r>
          </a:p>
          <a:p>
            <a:pPr marL="342900" indent="-342900"/>
            <a:r>
              <a:rPr lang="ru-RU" b="1" dirty="0" smtClean="0"/>
              <a:t>ЗАДАЧИ:</a:t>
            </a:r>
          </a:p>
          <a:p>
            <a:pPr marL="342900" indent="-342900" algn="just"/>
            <a:r>
              <a:rPr lang="ru-RU" b="1" i="1" dirty="0" smtClean="0"/>
              <a:t>Образовательные: </a:t>
            </a:r>
            <a:r>
              <a:rPr lang="ru-RU" dirty="0" smtClean="0"/>
              <a:t>Освоение и обобщение общих компетенций по финансовой грамотности, формирование умений работы по финансовой специальности, активизация образовательного творчества и  интеллектуального потенциала молодого поколения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dirty="0" smtClean="0"/>
              <a:t>Развивающие:  </a:t>
            </a:r>
            <a:r>
              <a:rPr lang="ru-RU" dirty="0" smtClean="0"/>
              <a:t>Развивать умение применять знания на практике, формировать навыки самостоятельной работы обучающихся, развивать умение анализировать, сравнивать, обобщать, выделять  главное.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dirty="0" smtClean="0"/>
              <a:t>Воспитательные: </a:t>
            </a:r>
            <a:r>
              <a:rPr lang="ru-RU" dirty="0" smtClean="0"/>
              <a:t>Воспитание понимания сущности и социальной значимости своей будущей профессии, проявления к ней устойчивого интереса, в</a:t>
            </a:r>
            <a:r>
              <a:rPr lang="ru-RU" sz="2000" dirty="0" smtClean="0"/>
              <a:t>оспитание умения организации собственной деятельности, исходя из целей и способов её достижения, воспитание аккуратности и внимательного отношения к финансовой деятельности.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rgbClr val="35074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54389"/>
            <a:ext cx="8001056" cy="45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1538" y="1214422"/>
            <a:ext cx="7929618" cy="564357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Дидактическая цель ставится перед обучающимися в форме игровой задачи, моделирование приближённых к реалиям ситуаций, наличие ролей, их распределение между участниками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Учебная деятельность подчиняется правилам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Учебный материал используется в качестве ее средства, в учебную деятельность вводится элемент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Осуществляется социализация обучающихся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Установление качественно новых  взаимоотношений учителя и обучающегося на уроке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Снижение нагрузки обучающихся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Творческое и интеллектуальное развитие личности ребенка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Эффективное использование учебного времени</a:t>
            </a:r>
          </a:p>
          <a:p>
            <a:pPr algn="just"/>
            <a:endParaRPr lang="ru-RU" sz="2400" dirty="0" smtClean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Ruehl" pitchFamily="34" charset="-79"/>
                <a:ea typeface="+mn-ea"/>
                <a:cs typeface="FrankRuehl" pitchFamily="34" charset="-79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n-ea"/>
              <a:cs typeface="FrankRuehl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ИННОВАЦИОННОСТЬ</a:t>
            </a:r>
            <a:endParaRPr lang="ru-RU" sz="3600" b="1" dirty="0">
              <a:ln w="3175" cmpd="sng">
                <a:solidFill>
                  <a:srgbClr val="350749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rgbClr val="35074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54389"/>
            <a:ext cx="8001056" cy="45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8864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МЕТОДИЧЕСКАЯ РАЗРАБОТКА</a:t>
            </a:r>
          </a:p>
        </p:txBody>
      </p:sp>
      <p:pic>
        <p:nvPicPr>
          <p:cNvPr id="12" name="Рисунок 11" descr="new-professions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25144"/>
            <a:ext cx="6552728" cy="21328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1800" y="1052736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wise man should have money in his head, but not in his heart</a:t>
            </a:r>
            <a:r>
              <a:rPr lang="ru-RU" dirty="0" smtClean="0"/>
              <a:t>.</a:t>
            </a:r>
          </a:p>
          <a:p>
            <a:pPr algn="r"/>
            <a:r>
              <a:rPr lang="en-US" b="1" dirty="0" smtClean="0"/>
              <a:t>Jonathan</a:t>
            </a:r>
            <a:r>
              <a:rPr lang="en-US" dirty="0" smtClean="0"/>
              <a:t> </a:t>
            </a:r>
            <a:r>
              <a:rPr lang="en-US" b="1" dirty="0" smtClean="0"/>
              <a:t>Swift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700808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ПЛАН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1.Вводный </a:t>
            </a:r>
            <a:r>
              <a:rPr lang="ru-RU" dirty="0" smtClean="0">
                <a:solidFill>
                  <a:srgbClr val="002060"/>
                </a:solidFill>
              </a:rPr>
              <a:t>этап. </a:t>
            </a:r>
            <a:r>
              <a:rPr lang="ru-RU" dirty="0" err="1" smtClean="0">
                <a:solidFill>
                  <a:srgbClr val="002060"/>
                </a:solidFill>
              </a:rPr>
              <a:t>Оргмомент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(Приветствие, эмоциональный настрой)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2.Целеполагание. Мотивация к деятельности. Актуализация знаний.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3. Планирование.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4. Основной этап. Организация познавательной деятельности обучающихся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5. Исследование. Вовлечение в игру в формате ток-шоу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6. Завершающий этап. Подведение  итогов (рефлексия).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7. Оценка деятельности обучающихся 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Домашнее задание.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15682" y="666473"/>
            <a:ext cx="8001056" cy="45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5715008" y="1084761"/>
            <a:ext cx="3286148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SG" sz="3200" i="0" u="none" strike="noStrike" kern="1200" normalizeH="0" baseline="0" noProof="0" dirty="0" smtClean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SG" sz="3200" i="0" u="none" strike="noStrike" kern="1200" normalizeH="0" baseline="0" noProof="0" dirty="0" smtClean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SG" sz="3200" i="0" u="none" strike="noStrike" kern="1200" normalizeH="0" baseline="0" noProof="0" dirty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Заголовок 5"/>
          <p:cNvSpPr txBox="1">
            <a:spLocks/>
          </p:cNvSpPr>
          <p:nvPr/>
        </p:nvSpPr>
        <p:spPr>
          <a:xfrm>
            <a:off x="642910" y="6286496"/>
            <a:ext cx="371477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Учебный материал на этапе объяснения</a:t>
            </a:r>
            <a:endParaRPr lang="ru-RU" sz="3200" b="1" dirty="0">
              <a:ln w="3175" cmpd="sng">
                <a:solidFill>
                  <a:srgbClr val="350749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219768"/>
              </p:ext>
            </p:extLst>
          </p:nvPr>
        </p:nvGraphicFramePr>
        <p:xfrm>
          <a:off x="0" y="620689"/>
          <a:ext cx="8892480" cy="6354181"/>
        </p:xfrm>
        <a:graphic>
          <a:graphicData uri="http://schemas.openxmlformats.org/drawingml/2006/table">
            <a:tbl>
              <a:tblPr/>
              <a:tblGrid>
                <a:gridCol w="1979712"/>
                <a:gridCol w="3726425"/>
                <a:gridCol w="3186343"/>
              </a:tblGrid>
              <a:tr h="678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     Тема роли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Ситуации для речевого проигрывания – проблема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Речевые роли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8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Я -                                                            финансист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Вхождение в образ современного финансиста, работающего в банке, в холдинге, киноиндустрии, на комбинате, в медицинском центре </a:t>
                      </a:r>
                      <a:endParaRPr lang="cs-CZ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правильно нужно выстраивать финансовую линию, которая непременно должна принести головокружительный успех</a:t>
                      </a:r>
                      <a:endParaRPr lang="cs-CZ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нужно упорно работать над собой, ставить конкретные цели и достигать их</a:t>
                      </a:r>
                      <a:endParaRPr lang="cs-CZ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Игра проходит в формате ток-шоу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Источник: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Ролевые игры проблемной направленности как способ повышения эффективности обучения, научная статья, автор: Н.В.Титаренко, журнал «Среднее специальное образование», выпуск №4/2007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легендами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участников (ролевые карточки) - у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правляющий банка, главный финансовый аналитик крупного холдинга, кинопродюсер, главный бухгалтер мясокомбината, финансовый консультант медицинского центра, независимый эксперт, ведущий ток-шоу</a:t>
                      </a:r>
                      <a:endParaRPr lang="cs-CZ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стальные обучающиеся участвуют в качестве зрителей (подростки, которые стоят перед выбором профессии, дающей карьерный рост, в частности, специалисты в области финансов)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65431807_d6fda7762aa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1944216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rgbClr val="35074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54389"/>
            <a:ext cx="8001056" cy="45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42910" y="6286496"/>
            <a:ext cx="371477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666" y="328561"/>
            <a:ext cx="776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Учебный материал на этапе закрепления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124744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   Подведение итогов работы, качественная оценка эффективности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Использование</a:t>
            </a:r>
            <a:r>
              <a:rPr lang="cs-CZ" sz="2000" dirty="0" smtClean="0"/>
              <a:t> </a:t>
            </a:r>
            <a:r>
              <a:rPr lang="az-Cyrl-AZ" sz="2000" dirty="0" smtClean="0"/>
              <a:t>п</a:t>
            </a:r>
            <a:r>
              <a:rPr lang="ru-RU" sz="2000" dirty="0" err="1" smtClean="0"/>
              <a:t>ринципов</a:t>
            </a:r>
            <a:r>
              <a:rPr lang="ru-RU" sz="2000" dirty="0" smtClean="0"/>
              <a:t> коллективной работы, практической полезности, </a:t>
            </a:r>
            <a:r>
              <a:rPr lang="ru-RU" sz="2000" dirty="0" err="1" smtClean="0"/>
              <a:t>соревновательности</a:t>
            </a:r>
            <a:r>
              <a:rPr lang="ru-RU" sz="2000" dirty="0" smtClean="0"/>
              <a:t>, максимальной занятости каждого обучающегося и неограниченной перспективы творческой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процессе анализа выбора той или иной профессии, обучающиеся осваивают методы сбора и анализа информации, предполагается пополнить лексический запас по предложенной теме, совершенствование лексико-грамматических навыков, подготовиться к монологическому высказыванию и ведению диалога по предложенным ситуациям, уметь обсудить конкретные вопросы.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результате проекта обучающиеся пробуют себя в роли ответственных и успешных финансистов, выделяют «плюсы и минусы» финансовой должности, делают осознанный выбор своей будущей профессии.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rgbClr val="35074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54389"/>
            <a:ext cx="8001056" cy="45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42910" y="6286496"/>
            <a:ext cx="371477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666" y="328561"/>
            <a:ext cx="776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Учебный материал на этапе опроса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12474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908720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Каждому участнику предлагается вжиться в свой образ согласно ролевым карточкам, убедить окружающих, что именно от его работы зависит процветание его компании или предприятия и его профессия оказалась самой успешной и интересной. В результате различных дискуссий участники обсуждают и определяют основные правила финансовой грамотности и этики, которые соблюдает финансист и составляют свой «график работы на день». Роль ведущего чётко сформулировать вопросы, подогревать интерес зрителей и принимать активное участие в ходе диспута или обсуждения. Роль эксперта заключается в умении выслушать, оценивать дискуссию и назвать самые оригинальные ответы.  Зрители  задают разноплановые  вопросы всем участникам и эксперту. Итог игры – это выбор самого успешного участника, который на примере своей роли смог показать чего он достиг своей профессией. </a:t>
            </a:r>
          </a:p>
          <a:p>
            <a:pPr algn="ctr"/>
            <a:r>
              <a:rPr lang="en-US" dirty="0" smtClean="0"/>
              <a:t>***</a:t>
            </a:r>
          </a:p>
          <a:p>
            <a:pPr algn="just"/>
            <a:r>
              <a:rPr lang="en-US" dirty="0" smtClean="0"/>
              <a:t>You suppose that your current status is very successful,  now prove us why, please.</a:t>
            </a:r>
          </a:p>
          <a:p>
            <a:pPr algn="just"/>
            <a:r>
              <a:rPr lang="en-US" dirty="0" smtClean="0"/>
              <a:t>What are the risks in your job? </a:t>
            </a:r>
            <a:endParaRPr lang="ru-RU" dirty="0" smtClean="0"/>
          </a:p>
          <a:p>
            <a:pPr algn="just"/>
            <a:r>
              <a:rPr lang="en-US" dirty="0" smtClean="0"/>
              <a:t>What benefit are you going to derive from your activity implementation?</a:t>
            </a:r>
          </a:p>
          <a:p>
            <a:pPr algn="just"/>
            <a:r>
              <a:rPr lang="en-US" dirty="0" smtClean="0"/>
              <a:t>Explain all advantages and disadvantages of your business, please.</a:t>
            </a:r>
          </a:p>
          <a:p>
            <a:pPr algn="just"/>
            <a:r>
              <a:rPr lang="en-US" dirty="0" smtClean="0"/>
              <a:t>What are you driving at? We’re waiting for your excellent advice on a running business.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54389"/>
            <a:ext cx="8001056" cy="45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42910" y="6286496"/>
            <a:ext cx="371477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8641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ПРОБЛЕМНЫЕ ВОПРОСЫ И ЗАДАНИЯ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12474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9087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92697"/>
            <a:ext cx="9144000" cy="636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What are the key qualities of modern financial specialist</a:t>
            </a:r>
            <a:r>
              <a:rPr lang="ru-RU" dirty="0" smtClean="0"/>
              <a:t>? </a:t>
            </a:r>
            <a:endParaRPr lang="en-US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How will you act under tough competition</a:t>
            </a:r>
            <a:r>
              <a:rPr lang="ru-RU" dirty="0" smtClean="0"/>
              <a:t>? </a:t>
            </a:r>
            <a:endParaRPr lang="en-US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What is a financial literacy? Give the definition of the term “financial culture”.</a:t>
            </a:r>
            <a:endParaRPr lang="ru-RU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Do you agree with the statement that a financial male is much more effective than a financial female</a:t>
            </a:r>
            <a:r>
              <a:rPr lang="ru-RU" dirty="0" smtClean="0"/>
              <a:t>? </a:t>
            </a:r>
            <a:r>
              <a:rPr lang="en-US" dirty="0" smtClean="0"/>
              <a:t>What is your financial activity style?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What are strong and weak sides of the financial specialist position</a:t>
            </a:r>
            <a:r>
              <a:rPr lang="ru-RU" dirty="0" smtClean="0"/>
              <a:t>? </a:t>
            </a:r>
          </a:p>
          <a:p>
            <a:pPr marL="342900" indent="-342900" algn="just"/>
            <a:r>
              <a:rPr lang="ru-RU" b="1" i="1" dirty="0" smtClean="0"/>
              <a:t>РОЛЕВЫЕ КАРТОЧКИ: </a:t>
            </a:r>
            <a:r>
              <a:rPr lang="ru-RU" sz="1600" dirty="0" smtClean="0"/>
              <a:t>Управляющий банка (молодой человек, уверенный в себе, умеющий чётко формулировать и излагать свои мысли, одет в деловой костюм). Финансовый аналитик крупного холдинга (девушка, с иголочки одетая, с соблюдением модных тенденций, яркая и колоритная личность, знающая себе цену, способная отстаивать свою точку зрения, имеющая опыт работы в качестве антикризисного менеджера). Известный кинопродюсер (мужчина средних лет, в очках, одет в свитер и в джинсы, в спортивной обуви, обладает потрясающим чувством юмора, умеет быстро отвечать на вопросы</a:t>
            </a:r>
            <a:r>
              <a:rPr lang="cs-CZ" sz="1600" dirty="0" smtClean="0"/>
              <a:t>)</a:t>
            </a:r>
            <a:r>
              <a:rPr lang="ru-RU" sz="1600" dirty="0" smtClean="0"/>
              <a:t>. Главный бухгалтер мясокомбината (солидный мужчина, приверженец делового стиля в одежде, говорит размеренно, занимает свою должность уже много лет, знает все финансовые тонкости производства). Финансовый консультант медицинского центра (</a:t>
            </a:r>
            <a:r>
              <a:rPr lang="ru-RU" sz="1600" dirty="0" err="1" smtClean="0"/>
              <a:t>бизнес-вумен</a:t>
            </a:r>
            <a:r>
              <a:rPr lang="ru-RU" sz="1600" dirty="0" smtClean="0"/>
              <a:t>, по первому образованию – пластический хирург, кандидат наук, по второму – аудитор, отличный менеджер, начитанная, эрудированная, умеющая давать подробный анализ проблемы, стиль одежды – деловой) независимый эксперт (мужчина свыше 30 лет, с записной книжкой или планшетом в руках, умеющий выслушать все стороны и дать свою независимую оценку), 7-ой – ведущий ток-шоу (молодой человек, одет в деловой костюм. Отличающийся красноречием, умеет поддерживать участников ток-шоу, подогревает интерес к проблеме у зрителей, следит за порядком во время диспута или дискуссий), зрители (подростки, которые должны определиться с будущей профессией в сфере финансов, в которой они смогут сделать карьеру).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662" cy="6858000"/>
          </a:xfrm>
          <a:prstGeom prst="rect">
            <a:avLst/>
          </a:prstGeom>
          <a:solidFill>
            <a:srgbClr val="35074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715016"/>
            <a:ext cx="1714480" cy="1142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8215338" y="5929329"/>
            <a:ext cx="928694" cy="928694"/>
          </a:xfrm>
          <a:prstGeom prst="rtTriangle">
            <a:avLst/>
          </a:prstGeom>
          <a:solidFill>
            <a:srgbClr val="6BB0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54389"/>
            <a:ext cx="8001056" cy="45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42910" y="6286496"/>
            <a:ext cx="371477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666" y="328561"/>
            <a:ext cx="776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rgbClr val="350749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ПРИМЕРНЫЕ ОТВЕТЫ ОБУЧАЮЩИХСЯ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12474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9087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12474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the participants read their role cards and play parts of their heroes.</a:t>
            </a:r>
          </a:p>
          <a:p>
            <a:r>
              <a:rPr lang="en-US" dirty="0" smtClean="0"/>
              <a:t>The Presenter: Distinguished ladies and gentlemen! Let’s start our talk-show “I am a financial specialist”! Let me represent our guests!</a:t>
            </a:r>
          </a:p>
          <a:p>
            <a:r>
              <a:rPr lang="en-US" dirty="0" smtClean="0"/>
              <a:t>The 1-st participant: Thank you for your invitation. I am really happy to take part in your program and share with my tips how to be a successful specialist.</a:t>
            </a:r>
          </a:p>
          <a:p>
            <a:r>
              <a:rPr lang="en-US" dirty="0" smtClean="0"/>
              <a:t>The 2-d participant: Well, I am not going to reveal my success secret but the following tips will be available …</a:t>
            </a:r>
          </a:p>
          <a:p>
            <a:r>
              <a:rPr lang="en-US" dirty="0" smtClean="0"/>
              <a:t>The 3-d participant: Taking into account these advantages and disadvantages I’d like to explain that…</a:t>
            </a:r>
          </a:p>
          <a:p>
            <a:r>
              <a:rPr lang="en-US" dirty="0" smtClean="0"/>
              <a:t>The 4-th participant: Taking this opportunity let me prove  my point of view…</a:t>
            </a:r>
          </a:p>
          <a:p>
            <a:r>
              <a:rPr lang="en-US" dirty="0" smtClean="0"/>
              <a:t>The 5-th participant: I believe that both male and female have an equal chance to achieve a great success in our life.</a:t>
            </a:r>
          </a:p>
          <a:p>
            <a:r>
              <a:rPr lang="en-US" dirty="0" smtClean="0"/>
              <a:t>The 6-th participant: Oh, it’s an exciting question, let’s discuss it here and now! </a:t>
            </a:r>
            <a:endParaRPr lang="ru-RU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5013176"/>
            <a:ext cx="981322" cy="1844823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1399091" cy="198884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173726"/>
            <a:ext cx="1318568" cy="1684274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96000"/>
              </a:srgbClr>
            </a:outerShdw>
            <a:softEdge rad="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1165754" cy="1844824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9" name="Рисунок 18" descr="finansy-predpriyati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5013176"/>
            <a:ext cx="2483768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2" presetClass="entr" presetSubtype="4" ac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1507</Words>
  <Application>Microsoft Office PowerPoint</Application>
  <PresentationFormat>Экран (4:3)</PresentationFormat>
  <Paragraphs>102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154</cp:revision>
  <dcterms:modified xsi:type="dcterms:W3CDTF">2019-03-04T21:20:49Z</dcterms:modified>
</cp:coreProperties>
</file>