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sldIdLst>
    <p:sldId id="296" r:id="rId2"/>
    <p:sldId id="298" r:id="rId3"/>
    <p:sldId id="299" r:id="rId4"/>
    <p:sldId id="302" r:id="rId5"/>
    <p:sldId id="300" r:id="rId6"/>
    <p:sldId id="297" r:id="rId7"/>
    <p:sldId id="264" r:id="rId8"/>
    <p:sldId id="291" r:id="rId9"/>
    <p:sldId id="290" r:id="rId10"/>
    <p:sldId id="269" r:id="rId11"/>
    <p:sldId id="273" r:id="rId12"/>
    <p:sldId id="288" r:id="rId13"/>
    <p:sldId id="289" r:id="rId14"/>
    <p:sldId id="292" r:id="rId15"/>
    <p:sldId id="295" r:id="rId16"/>
    <p:sldId id="301" r:id="rId17"/>
    <p:sldId id="308" r:id="rId18"/>
    <p:sldId id="309" r:id="rId19"/>
    <p:sldId id="310" r:id="rId20"/>
    <p:sldId id="312" r:id="rId21"/>
    <p:sldId id="311" r:id="rId22"/>
    <p:sldId id="315" r:id="rId23"/>
    <p:sldId id="316" r:id="rId24"/>
    <p:sldId id="314" r:id="rId25"/>
    <p:sldId id="30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7B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24" y="-5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03F5B-0613-4B02-80E6-FC23BFDE8141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38F3E-58F5-4AB4-B481-22FC58F58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35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8F55-BA79-4666-AEFB-6724D0306374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0A443-BCF6-4ABA-AFFD-189164FE474E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6550-966C-48BB-BFFF-FF852274412E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84A6-F662-44DC-832D-30EB39CD7CE7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5BD54-8CBC-4DBA-8F66-712909AEF938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4326-7556-43A7-9584-E518BA7BFFF8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942E-7A72-46EE-98DF-52AD6B698DF4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AEAFF-0BFF-402F-BF92-DA3D84D25DD3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DAE4-91A1-4C88-8843-68FA8900C5FD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23D4-14EF-4766-B5AD-D90B28F1D28A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9523-AD9E-43EE-B274-A9F36D48FA09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574DA-8A0B-44A0-86D2-154C1A0E1F32}" type="datetime1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3F32-F58A-4F98-AAEC-3923BDA74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27584" y="4349452"/>
            <a:ext cx="7272808" cy="1440160"/>
          </a:xfrm>
        </p:spPr>
        <p:txBody>
          <a:bodyPr>
            <a:normAutofit/>
          </a:bodyPr>
          <a:lstStyle/>
          <a:p>
            <a:r>
              <a:rPr lang="ru-RU" b="1" dirty="0"/>
              <a:t>Творческий проект </a:t>
            </a:r>
          </a:p>
          <a:p>
            <a:r>
              <a:rPr lang="ru-RU" b="1" dirty="0" smtClean="0">
                <a:solidFill>
                  <a:srgbClr val="1807B9"/>
                </a:solidFill>
              </a:rPr>
              <a:t>«</a:t>
            </a:r>
            <a:r>
              <a:rPr lang="ru-RU" b="1" dirty="0" err="1" smtClean="0">
                <a:solidFill>
                  <a:srgbClr val="1807B9"/>
                </a:solidFill>
              </a:rPr>
              <a:t>Сингапай</a:t>
            </a:r>
            <a:r>
              <a:rPr lang="ru-RU" b="1" dirty="0" smtClean="0">
                <a:solidFill>
                  <a:srgbClr val="1807B9"/>
                </a:solidFill>
              </a:rPr>
              <a:t> –родимый край»</a:t>
            </a:r>
            <a:endParaRPr lang="ru-RU" dirty="0">
              <a:solidFill>
                <a:srgbClr val="1807B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60648"/>
            <a:ext cx="84969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1807B9"/>
                </a:solidFill>
              </a:rPr>
              <a:t>НРМОБУ «</a:t>
            </a:r>
            <a:r>
              <a:rPr lang="ru-RU" sz="2000" dirty="0" err="1" smtClean="0">
                <a:solidFill>
                  <a:srgbClr val="1807B9"/>
                </a:solidFill>
              </a:rPr>
              <a:t>Сингапайская</a:t>
            </a:r>
            <a:r>
              <a:rPr lang="ru-RU" sz="2000" dirty="0" smtClean="0">
                <a:solidFill>
                  <a:srgbClr val="1807B9"/>
                </a:solidFill>
              </a:rPr>
              <a:t> СОШ»</a:t>
            </a:r>
            <a:endParaRPr lang="ru-RU" sz="2000" dirty="0">
              <a:solidFill>
                <a:srgbClr val="1807B9"/>
              </a:solidFill>
            </a:endParaRPr>
          </a:p>
          <a:p>
            <a:pPr algn="ctr"/>
            <a:r>
              <a:rPr lang="ru-RU" dirty="0"/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97558" y="5805264"/>
            <a:ext cx="5906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1807B9"/>
                </a:solidFill>
              </a:rPr>
              <a:t>Авторы работы: </a:t>
            </a:r>
            <a:r>
              <a:rPr lang="ru-RU" dirty="0">
                <a:solidFill>
                  <a:srgbClr val="1807B9"/>
                </a:solidFill>
              </a:rPr>
              <a:t>коллектив 4 «А» класса</a:t>
            </a:r>
          </a:p>
          <a:p>
            <a:pPr algn="r"/>
            <a:r>
              <a:rPr lang="ru-RU" dirty="0">
                <a:solidFill>
                  <a:srgbClr val="1807B9"/>
                </a:solidFill>
              </a:rPr>
              <a:t>                                                  </a:t>
            </a:r>
            <a:r>
              <a:rPr lang="ru-RU" dirty="0" smtClean="0">
                <a:solidFill>
                  <a:srgbClr val="1807B9"/>
                </a:solidFill>
              </a:rPr>
              <a:t> </a:t>
            </a:r>
            <a:r>
              <a:rPr lang="ru-RU" b="1" dirty="0">
                <a:solidFill>
                  <a:srgbClr val="1807B9"/>
                </a:solidFill>
              </a:rPr>
              <a:t>Классный руководитель</a:t>
            </a:r>
            <a:r>
              <a:rPr lang="ru-RU" b="1" dirty="0" smtClean="0">
                <a:solidFill>
                  <a:srgbClr val="1807B9"/>
                </a:solidFill>
              </a:rPr>
              <a:t>: </a:t>
            </a:r>
            <a:r>
              <a:rPr lang="ru-RU" dirty="0" err="1" smtClean="0">
                <a:solidFill>
                  <a:srgbClr val="1807B9"/>
                </a:solidFill>
              </a:rPr>
              <a:t>Искандарова</a:t>
            </a:r>
            <a:r>
              <a:rPr lang="ru-RU" dirty="0" smtClean="0">
                <a:solidFill>
                  <a:srgbClr val="1807B9"/>
                </a:solidFill>
              </a:rPr>
              <a:t> </a:t>
            </a:r>
            <a:r>
              <a:rPr lang="ru-RU" dirty="0">
                <a:solidFill>
                  <a:srgbClr val="1807B9"/>
                </a:solidFill>
              </a:rPr>
              <a:t>Г.М.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88350"/>
            <a:ext cx="3890666" cy="4014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3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560" y="193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Растительный мир Югры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026" name="Picture 2" descr="C:\Users\User\Desktop\Галерея\природа наш край\Изображение 13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298" y="879688"/>
            <a:ext cx="3143272" cy="4286280"/>
          </a:xfrm>
          <a:prstGeom prst="rect">
            <a:avLst/>
          </a:prstGeom>
          <a:noFill/>
        </p:spPr>
      </p:pic>
      <p:pic>
        <p:nvPicPr>
          <p:cNvPr id="1027" name="Picture 3" descr="C:\Users\User\Desktop\Галерея\природа наш край\Изображение 08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7750" y="1268760"/>
            <a:ext cx="2928958" cy="4500594"/>
          </a:xfrm>
          <a:prstGeom prst="rect">
            <a:avLst/>
          </a:prstGeom>
          <a:noFill/>
        </p:spPr>
      </p:pic>
      <p:pic>
        <p:nvPicPr>
          <p:cNvPr id="1028" name="Picture 4" descr="C:\Users\User\Desktop\Галерея\природа наш край\Изображение 02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36708" y="836712"/>
            <a:ext cx="3000396" cy="4000528"/>
          </a:xfrm>
          <a:prstGeom prst="rect">
            <a:avLst/>
          </a:prstGeom>
          <a:noFill/>
        </p:spPr>
      </p:pic>
      <p:pic>
        <p:nvPicPr>
          <p:cNvPr id="7" name="Picture 4" descr="1 06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467544" y="4582626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-Vaccinium_vitis-idaea_20060824_00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940152" y="4609514"/>
            <a:ext cx="2690295" cy="201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48" y="116632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Животный мир Югры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" name="Picture 4" descr="0_7815_fc0dc7fe_X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79661" y="764704"/>
            <a:ext cx="421023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age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7475" y="3699986"/>
            <a:ext cx="409194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081644873ead1fddea61945e53e5e16d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2509" y="711003"/>
            <a:ext cx="3821877" cy="286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10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8571" y="3537776"/>
            <a:ext cx="4264339" cy="319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722347" y="6358780"/>
            <a:ext cx="2143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Book Antiqua"/>
              </a:rPr>
              <a:t>ЧЕРНОБУРКА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46688" y="3580064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Book Antiqua"/>
              </a:rPr>
              <a:t>СОБОЛЬ</a:t>
            </a:r>
            <a:endParaRPr lang="ru-RU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27584" y="260648"/>
            <a:ext cx="72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Заповедник «Малая Сосьва»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ttp://900igr.net/datai/biologija/Urok-klass-nasekomye/0004-012-V-KHMAO-JUgre-opisano-do-30-otrjad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001450"/>
            <a:ext cx="7788871" cy="5829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3" name="Рисунок 2" descr="Хант-оленевод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43438" y="3857628"/>
            <a:ext cx="4500562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ouipiir.ru/sites/default/files/photo/photo-77-344.jpg"/>
          <p:cNvPicPr/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4643438" cy="364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260648"/>
            <a:ext cx="7963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Традиционные промыслы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хантов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манси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4929198"/>
            <a:ext cx="2648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рыболовство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3357562"/>
            <a:ext cx="2646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оленеводство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 descr="2"/>
          <p:cNvPicPr/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"/>
          <a:stretch>
            <a:fillRect/>
          </a:stretch>
        </p:blipFill>
        <p:spPr bwMode="auto">
          <a:xfrm>
            <a:off x="611561" y="332656"/>
            <a:ext cx="7912410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5" y="246747"/>
            <a:ext cx="4807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Жилища народов ханты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79429" y="437541"/>
            <a:ext cx="7216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Праздники коренных народов Севера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agenda-u.org/sites/default/files/field/image/2016.12.10.04_1.jpg"/>
          <p:cNvPicPr/>
          <p:nvPr/>
        </p:nvPicPr>
        <p:blipFill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6"/>
          <a:stretch>
            <a:fillRect/>
          </a:stretch>
        </p:blipFill>
        <p:spPr bwMode="auto">
          <a:xfrm>
            <a:off x="1" y="1643051"/>
            <a:ext cx="3214678" cy="2000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fast.fonfast.ru/uploads/posts/2016-12/1481715463_79d5247bc98a9b9bcb3630c8bf995c3f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7629"/>
            <a:ext cx="314324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6000768"/>
            <a:ext cx="2749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Медвежьи праздники 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travelask.ru/system/images/files/000/049/999/wysiwyg/0b312636d0.jpg?1486391961"/>
          <p:cNvPicPr/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643050"/>
            <a:ext cx="2685732" cy="2057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428992" y="3571876"/>
            <a:ext cx="26854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Праздник трясогузки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https://ds03.infourok.ru/uploads/ex/02bb/00008b72-5e234540/hello_html_4df05fa9.jpg"/>
          <p:cNvPicPr/>
          <p:nvPr/>
        </p:nvPicPr>
        <p:blipFill>
          <a:blip r:embed="rId5" cstate="print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5"/>
          <a:stretch>
            <a:fillRect/>
          </a:stretch>
        </p:blipFill>
        <p:spPr bwMode="auto">
          <a:xfrm>
            <a:off x="3357554" y="3929066"/>
            <a:ext cx="2790506" cy="207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500430" y="6000768"/>
            <a:ext cx="20619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Проводы лебедя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http://www.informugra.ru/upload/iblock/ee6/ee6385c80f0ad743661f7754fcaeec78.jpg"/>
          <p:cNvPicPr/>
          <p:nvPr/>
        </p:nvPicPr>
        <p:blipFill>
          <a:blip r:embed="rId6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5" y="1643050"/>
            <a:ext cx="2881315" cy="2171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national-mentalities.ru/images/cms/data/gallery/hanty/deti-hanty-2_hanty_3.jpg"/>
          <p:cNvPicPr/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6215074" y="3857628"/>
            <a:ext cx="2751451" cy="207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6786578" y="5929330"/>
            <a:ext cx="170892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День вороны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осёлок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Сингапай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2023 г.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Объект 6" descr="https://singapaj.gosuslugi.ru/netcat_files/18/64/3028c0605f8c8d1212f01e9d38efe7b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13517" r="5405" b="24380"/>
          <a:stretch/>
        </p:blipFill>
        <p:spPr bwMode="auto">
          <a:xfrm>
            <a:off x="107504" y="980728"/>
            <a:ext cx="9036495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43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rgbClr val="00B050"/>
                </a:solidFill>
              </a:rPr>
              <a:t>Нефтеюганская</a:t>
            </a:r>
            <a:r>
              <a:rPr lang="ru-RU" sz="2800" b="1" dirty="0" smtClean="0">
                <a:solidFill>
                  <a:srgbClr val="00B050"/>
                </a:solidFill>
              </a:rPr>
              <a:t> Центральная база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по </a:t>
            </a:r>
            <a:r>
              <a:rPr lang="ru-RU" sz="2800" b="1" dirty="0">
                <a:solidFill>
                  <a:srgbClr val="00B050"/>
                </a:solidFill>
              </a:rPr>
              <a:t>ремонту бурового </a:t>
            </a:r>
            <a:r>
              <a:rPr lang="ru-RU" sz="2800" b="1" dirty="0" smtClean="0">
                <a:solidFill>
                  <a:srgbClr val="00B050"/>
                </a:solidFill>
              </a:rPr>
              <a:t>оборудования, 1977 год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945420" cy="5209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337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Строительство капитальных домов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64096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43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875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Детский сад, 2022 г.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Picture 8" descr="https://www.ugoria.tv/upload/iblock/a1b/a1b426d8e015722c0c6a070d4f9fc8c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46089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77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6576" y="28352"/>
            <a:ext cx="86868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Актуальность </a:t>
            </a:r>
            <a:r>
              <a:rPr lang="ru-RU" b="1" dirty="0" smtClean="0">
                <a:solidFill>
                  <a:srgbClr val="FF0000"/>
                </a:solidFill>
              </a:rPr>
              <a:t>проекта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7272808" cy="580526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>
                <a:solidFill>
                  <a:srgbClr val="1807B9"/>
                </a:solidFill>
              </a:rPr>
              <a:t>«… Слово «патриотизм"»…. Для большинства россиян оно сохранило своё </a:t>
            </a:r>
            <a:r>
              <a:rPr lang="ru-RU" sz="1800" b="1" i="1" dirty="0" smtClean="0">
                <a:solidFill>
                  <a:srgbClr val="1807B9"/>
                </a:solidFill>
              </a:rPr>
              <a:t>первоначальное </a:t>
            </a:r>
            <a:r>
              <a:rPr lang="ru-RU" sz="1800" b="1" i="1" dirty="0">
                <a:solidFill>
                  <a:srgbClr val="1807B9"/>
                </a:solidFill>
              </a:rPr>
              <a:t>значение. Это чувство гордости перед своим Отечеством, его историей, свершениями. Это стремление сделать свою страну краше, богаче, крепче. Утратив патриотизм, связанные с ним национальную гордость и достоинство, мы потеряем себя как народ, способный на великие свершения».</a:t>
            </a:r>
            <a:endParaRPr lang="ru-RU" sz="1800" b="1" dirty="0">
              <a:solidFill>
                <a:srgbClr val="1807B9"/>
              </a:solidFill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 err="1">
                <a:solidFill>
                  <a:srgbClr val="1807B9"/>
                </a:solidFill>
              </a:rPr>
              <a:t>В.В.Путин</a:t>
            </a:r>
            <a:endParaRPr lang="ru-RU" sz="1800" b="1" dirty="0">
              <a:solidFill>
                <a:srgbClr val="1807B9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00B050"/>
                </a:solidFill>
              </a:rPr>
              <a:t>«</a:t>
            </a:r>
            <a:r>
              <a:rPr lang="ru-RU" sz="1800" b="1" i="1" dirty="0">
                <a:solidFill>
                  <a:srgbClr val="00B050"/>
                </a:solidFill>
              </a:rPr>
              <a:t>Человеку никак нельзя жить без Родины, как нельзя жить без сердца</a:t>
            </a:r>
            <a:r>
              <a:rPr lang="ru-RU" sz="1800" b="1" i="1" dirty="0" smtClean="0">
                <a:solidFill>
                  <a:srgbClr val="00B050"/>
                </a:solidFill>
              </a:rPr>
              <a:t>».                                                                                      К</a:t>
            </a:r>
            <a:r>
              <a:rPr lang="ru-RU" sz="1800" b="1" i="1" dirty="0">
                <a:solidFill>
                  <a:srgbClr val="00B050"/>
                </a:solidFill>
              </a:rPr>
              <a:t>. </a:t>
            </a:r>
            <a:r>
              <a:rPr lang="ru-RU" sz="1800" b="1" i="1" dirty="0" smtClean="0">
                <a:solidFill>
                  <a:srgbClr val="00B050"/>
                </a:solidFill>
              </a:rPr>
              <a:t>Паустовский</a:t>
            </a:r>
            <a:endParaRPr lang="ru-RU" sz="1800" b="1" dirty="0">
              <a:solidFill>
                <a:srgbClr val="00B050"/>
              </a:solidFill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endParaRPr lang="ru-RU" sz="1800" b="1" i="1" dirty="0">
              <a:solidFill>
                <a:srgbClr val="00B05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00B0F0"/>
                </a:solidFill>
              </a:rPr>
              <a:t>«Тот</a:t>
            </a:r>
            <a:r>
              <a:rPr lang="ru-RU" sz="1800" b="1" i="1" dirty="0">
                <a:solidFill>
                  <a:srgbClr val="00B0F0"/>
                </a:solidFill>
              </a:rPr>
              <a:t>, кто не любит свою страну, ничего любить не может</a:t>
            </a:r>
            <a:r>
              <a:rPr lang="ru-RU" sz="1800" b="1" i="1" dirty="0" smtClean="0">
                <a:solidFill>
                  <a:srgbClr val="00B0F0"/>
                </a:solidFill>
              </a:rPr>
              <a:t>».</a:t>
            </a:r>
            <a:endParaRPr lang="ru-RU" sz="1800" b="1" dirty="0" smtClean="0">
              <a:solidFill>
                <a:srgbClr val="00B0F0"/>
              </a:solidFill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00B0F0"/>
                </a:solidFill>
              </a:rPr>
              <a:t> 				Джордж Байрон</a:t>
            </a:r>
            <a:endParaRPr lang="ru-RU" sz="1800" b="1" dirty="0" smtClean="0">
              <a:solidFill>
                <a:srgbClr val="00B0F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/>
              <a:t> </a:t>
            </a:r>
            <a:r>
              <a:rPr lang="ru-RU" sz="2400" b="1" dirty="0" smtClean="0">
                <a:solidFill>
                  <a:srgbClr val="FF0000"/>
                </a:solidFill>
              </a:rPr>
              <a:t>Чтобы </a:t>
            </a:r>
            <a:r>
              <a:rPr lang="ru-RU" sz="2400" b="1" dirty="0">
                <a:solidFill>
                  <a:srgbClr val="FF0000"/>
                </a:solidFill>
              </a:rPr>
              <a:t>стать патриотом своего края,  надо знать его </a:t>
            </a:r>
            <a:r>
              <a:rPr lang="ru-RU" sz="2400" b="1" dirty="0" smtClean="0">
                <a:solidFill>
                  <a:srgbClr val="FF0000"/>
                </a:solidFill>
              </a:rPr>
              <a:t>историю.</a:t>
            </a: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052" name="Picture 4" descr="https://cdnn21.img.ria.ru/images/07e4/09/16/1577627994_0:36:1500:881_1920x0_80_0_0_3a10033c36f1794cc3277b37c0b11ff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r="20619"/>
          <a:stretch/>
        </p:blipFill>
        <p:spPr bwMode="auto">
          <a:xfrm>
            <a:off x="7552344" y="980728"/>
            <a:ext cx="1417464" cy="16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5475" r="51306" b="9409"/>
          <a:stretch/>
        </p:blipFill>
        <p:spPr bwMode="auto">
          <a:xfrm>
            <a:off x="7689204" y="2852936"/>
            <a:ext cx="1207934" cy="181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5" t="269" r="18404" b="-3021"/>
          <a:stretch/>
        </p:blipFill>
        <p:spPr bwMode="auto">
          <a:xfrm>
            <a:off x="7552344" y="5156200"/>
            <a:ext cx="1417464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8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Амбулатория,2006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6" y="1268760"/>
            <a:ext cx="869008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988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Школа, 2000 г.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" name="Picture 7" descr="https://avatars.mds.yandex.net/i?id=b56440d68590f53ccae8f4ee7c0f1333143ec6ce-9066494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25698" cy="58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9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23528" y="260648"/>
            <a:ext cx="4038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err="1" smtClean="0">
                <a:solidFill>
                  <a:srgbClr val="1807B9"/>
                </a:solidFill>
              </a:rPr>
              <a:t>Сингапай</a:t>
            </a:r>
            <a:endParaRPr lang="ru-RU" sz="2000" b="1" dirty="0" smtClean="0">
              <a:solidFill>
                <a:srgbClr val="1807B9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Моя </a:t>
            </a:r>
            <a:r>
              <a:rPr lang="ru-RU" sz="2000" b="1" dirty="0">
                <a:solidFill>
                  <a:srgbClr val="7030A0"/>
                </a:solidFill>
              </a:rPr>
              <a:t>Родина красивая могучая.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И зовут ее Россия.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А в ней поселок </a:t>
            </a:r>
            <a:r>
              <a:rPr lang="ru-RU" sz="2000" b="1" dirty="0" err="1">
                <a:solidFill>
                  <a:srgbClr val="7030A0"/>
                </a:solidFill>
              </a:rPr>
              <a:t>Сингапай</a:t>
            </a:r>
            <a:r>
              <a:rPr lang="ru-RU" sz="2000" b="1" dirty="0">
                <a:solidFill>
                  <a:srgbClr val="7030A0"/>
                </a:solidFill>
              </a:rPr>
              <a:t>-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Любимый и родной,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И в нем родные люди.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Здесь прекрасные места</a:t>
            </a:r>
            <a:r>
              <a:rPr lang="ru-RU" sz="2000" b="1" dirty="0" smtClean="0">
                <a:solidFill>
                  <a:srgbClr val="7030A0"/>
                </a:solidFill>
              </a:rPr>
              <a:t>,</a:t>
            </a:r>
            <a:r>
              <a:rPr lang="ru-RU" sz="2000" b="1" dirty="0">
                <a:solidFill>
                  <a:srgbClr val="7030A0"/>
                </a:solidFill>
              </a:rPr>
              <a:t> 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А вот здесь живет моя семья</a:t>
            </a:r>
            <a:r>
              <a:rPr lang="ru-RU" sz="2000" b="1" dirty="0" smtClean="0">
                <a:solidFill>
                  <a:srgbClr val="7030A0"/>
                </a:solidFill>
              </a:rPr>
              <a:t>,</a:t>
            </a:r>
            <a:r>
              <a:rPr lang="ru-RU" sz="2000" b="1" dirty="0">
                <a:solidFill>
                  <a:srgbClr val="7030A0"/>
                </a:solidFill>
              </a:rPr>
              <a:t> 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Я хожу в родную школу,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У меня там есть друзья,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 И любимые учителя</a:t>
            </a:r>
            <a:r>
              <a:rPr lang="ru-RU" sz="2000" b="1" dirty="0" smtClean="0">
                <a:solidFill>
                  <a:srgbClr val="7030A0"/>
                </a:solidFill>
              </a:rPr>
              <a:t>.</a:t>
            </a:r>
            <a:r>
              <a:rPr lang="ru-RU" sz="2000" b="1" dirty="0">
                <a:solidFill>
                  <a:srgbClr val="7030A0"/>
                </a:solidFill>
              </a:rPr>
              <a:t> </a:t>
            </a:r>
          </a:p>
          <a:p>
            <a:pPr marL="0" indent="0">
              <a:buNone/>
            </a:pPr>
            <a:r>
              <a:rPr lang="ru-RU" sz="2000" b="1" dirty="0"/>
              <a:t> 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860032" y="3140968"/>
            <a:ext cx="3816424" cy="34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А еще есть божий храм,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Очень нужен он всем нам.                          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Если с добром в храм войдешь,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То веру здесь  и обретешь. 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Хорошо в поселке летом,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Бегать, прыгать и играть,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Море солнечного света,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На карьере загорать!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r>
              <a:rPr lang="ru-RU" sz="2000" b="1" i="1" dirty="0" err="1" smtClean="0">
                <a:solidFill>
                  <a:srgbClr val="7030A0"/>
                </a:solidFill>
              </a:rPr>
              <a:t>Балыбин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smtClean="0">
                <a:solidFill>
                  <a:srgbClr val="7030A0"/>
                </a:solidFill>
              </a:rPr>
              <a:t>Евсей</a:t>
            </a:r>
            <a:endParaRPr lang="ru-RU" sz="2000" i="1" dirty="0">
              <a:solidFill>
                <a:srgbClr val="7030A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8" name="Рисунок 7" descr="Описание: DSC_273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365104"/>
            <a:ext cx="2962905" cy="2363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Описание: В Димитриевскую родительскую субботу митрополит Ханты-Мансийский и  Сургутский Павел совершил чин Великого освящения храма в честь свт.  равноапп. князя Владимира п. Сингапай Нефтеюганского района. |  Ханты-Мансийская Митрополи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3600400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89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332656"/>
            <a:ext cx="4608512" cy="652534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b="1" dirty="0" smtClean="0">
                <a:solidFill>
                  <a:srgbClr val="1807B9"/>
                </a:solidFill>
              </a:rPr>
              <a:t>Мой </a:t>
            </a:r>
            <a:r>
              <a:rPr lang="ru-RU" sz="3800" b="1" dirty="0">
                <a:solidFill>
                  <a:srgbClr val="1807B9"/>
                </a:solidFill>
              </a:rPr>
              <a:t>любимый </a:t>
            </a:r>
            <a:r>
              <a:rPr lang="ru-RU" sz="3800" b="1" dirty="0" err="1" smtClean="0">
                <a:solidFill>
                  <a:srgbClr val="1807B9"/>
                </a:solidFill>
              </a:rPr>
              <a:t>Сингапай</a:t>
            </a:r>
            <a:endParaRPr lang="ru-RU" sz="3800" b="1" dirty="0">
              <a:solidFill>
                <a:srgbClr val="1807B9"/>
              </a:solidFill>
            </a:endParaRP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На свете есть такое место,</a:t>
            </a: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Где я родился и живу.</a:t>
            </a: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И с ним я связан очень тесно,</a:t>
            </a: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Ведь </a:t>
            </a:r>
            <a:r>
              <a:rPr lang="ru-RU" sz="3800" b="1" dirty="0" err="1">
                <a:solidFill>
                  <a:srgbClr val="7030A0"/>
                </a:solidFill>
              </a:rPr>
              <a:t>Сингапай</a:t>
            </a:r>
            <a:r>
              <a:rPr lang="ru-RU" sz="3800" b="1" dirty="0">
                <a:solidFill>
                  <a:srgbClr val="7030A0"/>
                </a:solidFill>
              </a:rPr>
              <a:t> я родиной зову.</a:t>
            </a:r>
          </a:p>
          <a:p>
            <a:pPr marL="0" indent="0">
              <a:buNone/>
            </a:pPr>
            <a:r>
              <a:rPr lang="ru-RU" sz="3800" b="1" dirty="0" err="1">
                <a:solidFill>
                  <a:srgbClr val="7030A0"/>
                </a:solidFill>
              </a:rPr>
              <a:t>Сингапай</a:t>
            </a:r>
            <a:r>
              <a:rPr lang="ru-RU" sz="3800" b="1" dirty="0">
                <a:solidFill>
                  <a:srgbClr val="7030A0"/>
                </a:solidFill>
              </a:rPr>
              <a:t> -поселок мой любимый,</a:t>
            </a: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Такой уютный, тихий и красивый,</a:t>
            </a: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Здесь люди добрые живут,</a:t>
            </a: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На помощь каждому придут.</a:t>
            </a: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Так процветай же, мой поселок,</a:t>
            </a: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На радость жителям своим,</a:t>
            </a: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И пусть нам позавидуют другие</a:t>
            </a:r>
          </a:p>
          <a:p>
            <a:pPr marL="0" indent="0">
              <a:buNone/>
            </a:pPr>
            <a:r>
              <a:rPr lang="ru-RU" sz="3800" b="1" dirty="0">
                <a:solidFill>
                  <a:srgbClr val="7030A0"/>
                </a:solidFill>
              </a:rPr>
              <a:t>Ведь </a:t>
            </a:r>
            <a:r>
              <a:rPr lang="ru-RU" sz="3800" b="1" dirty="0" smtClean="0">
                <a:solidFill>
                  <a:srgbClr val="7030A0"/>
                </a:solidFill>
              </a:rPr>
              <a:t>место лучше </a:t>
            </a:r>
            <a:r>
              <a:rPr lang="ru-RU" sz="3800" b="1" dirty="0" err="1" smtClean="0">
                <a:solidFill>
                  <a:srgbClr val="7030A0"/>
                </a:solidFill>
              </a:rPr>
              <a:t>Сингапая</a:t>
            </a:r>
            <a:r>
              <a:rPr lang="ru-RU" sz="3800" b="1" dirty="0" smtClean="0">
                <a:solidFill>
                  <a:srgbClr val="7030A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3800" b="1" dirty="0" smtClean="0">
                <a:solidFill>
                  <a:srgbClr val="7030A0"/>
                </a:solidFill>
              </a:rPr>
              <a:t>в </a:t>
            </a:r>
            <a:r>
              <a:rPr lang="ru-RU" sz="3800" b="1" dirty="0">
                <a:solidFill>
                  <a:srgbClr val="7030A0"/>
                </a:solidFill>
              </a:rPr>
              <a:t>мире не найти!</a:t>
            </a:r>
          </a:p>
          <a:p>
            <a:pPr marL="0" indent="0" algn="r">
              <a:buNone/>
            </a:pPr>
            <a:r>
              <a:rPr lang="ru-RU" sz="3800" b="1" i="1" dirty="0">
                <a:solidFill>
                  <a:srgbClr val="7030A0"/>
                </a:solidFill>
              </a:rPr>
              <a:t>Ларионов Матвей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6" name="Объект 5" descr="C:\Users\Александр\Desktop\20211115_132353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5150" y="1510164"/>
            <a:ext cx="6264697" cy="3765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030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88640"/>
            <a:ext cx="3672408" cy="66693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400" b="1" i="1" dirty="0">
                <a:solidFill>
                  <a:srgbClr val="7030A0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ru-RU" sz="4400" b="1" i="1" dirty="0" err="1" smtClean="0">
                <a:solidFill>
                  <a:srgbClr val="1807B9"/>
                </a:solidFill>
              </a:rPr>
              <a:t>Сингапай</a:t>
            </a:r>
            <a:endParaRPr lang="ru-RU" sz="4400" b="1" i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Мой </a:t>
            </a:r>
            <a:r>
              <a:rPr lang="ru-RU" sz="4400" b="1" dirty="0" smtClean="0">
                <a:solidFill>
                  <a:srgbClr val="7030A0"/>
                </a:solidFill>
              </a:rPr>
              <a:t>посёлок </a:t>
            </a:r>
            <a:r>
              <a:rPr lang="ru-RU" sz="4400" b="1" dirty="0" err="1">
                <a:solidFill>
                  <a:srgbClr val="7030A0"/>
                </a:solidFill>
              </a:rPr>
              <a:t>Сингапай</a:t>
            </a:r>
            <a:endParaRPr lang="ru-RU" sz="4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Маленький, но светлый.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По тропинке я иду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И любуюсь этим</a:t>
            </a:r>
            <a:r>
              <a:rPr lang="ru-RU" sz="4400" b="1" dirty="0" smtClean="0">
                <a:solidFill>
                  <a:srgbClr val="7030A0"/>
                </a:solidFill>
              </a:rPr>
              <a:t>.</a:t>
            </a:r>
            <a:r>
              <a:rPr lang="ru-RU" sz="4400" b="1" dirty="0">
                <a:solidFill>
                  <a:srgbClr val="7030A0"/>
                </a:solidFill>
              </a:rPr>
              <a:t> 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Птицы весело поют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На ветвях деревьев.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На душе моей уют,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Нравится все это</a:t>
            </a:r>
            <a:r>
              <a:rPr lang="ru-RU" sz="4400" b="1" dirty="0" smtClean="0">
                <a:solidFill>
                  <a:srgbClr val="7030A0"/>
                </a:solidFill>
              </a:rPr>
              <a:t>.</a:t>
            </a:r>
            <a:r>
              <a:rPr lang="ru-RU" sz="4400" b="1" dirty="0">
                <a:solidFill>
                  <a:srgbClr val="7030A0"/>
                </a:solidFill>
              </a:rPr>
              <a:t> 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Здесь кругом цветут цветы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Под лучами света,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В листьях капельки росы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Отражают лето</a:t>
            </a:r>
            <a:r>
              <a:rPr lang="ru-RU" sz="4400" b="1" dirty="0" smtClean="0">
                <a:solidFill>
                  <a:srgbClr val="7030A0"/>
                </a:solidFill>
              </a:rPr>
              <a:t>!</a:t>
            </a:r>
            <a:endParaRPr lang="ru-RU" sz="4400" b="1" i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r>
              <a:rPr lang="ru-RU" sz="4400" b="1" i="1" dirty="0" smtClean="0">
                <a:solidFill>
                  <a:srgbClr val="7030A0"/>
                </a:solidFill>
              </a:rPr>
              <a:t> </a:t>
            </a:r>
            <a:r>
              <a:rPr lang="ru-RU" sz="4400" b="1" i="1" dirty="0" err="1">
                <a:solidFill>
                  <a:srgbClr val="7030A0"/>
                </a:solidFill>
              </a:rPr>
              <a:t>Полоумова</a:t>
            </a:r>
            <a:r>
              <a:rPr lang="ru-RU" sz="4400" b="1" i="1" dirty="0">
                <a:solidFill>
                  <a:srgbClr val="7030A0"/>
                </a:solidFill>
              </a:rPr>
              <a:t> Варвара</a:t>
            </a:r>
          </a:p>
          <a:p>
            <a:pPr marL="0" indent="0">
              <a:buNone/>
            </a:pPr>
            <a:endParaRPr lang="ru-RU" sz="4400" b="1" i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400" b="1" i="1" dirty="0"/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27982" y="836712"/>
            <a:ext cx="4392489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388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ЗАКЛЮЧЕНИЕ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24604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7030A0"/>
                </a:solidFill>
              </a:rPr>
              <a:t>В процессе работы </a:t>
            </a:r>
            <a:r>
              <a:rPr lang="ru-RU" dirty="0" smtClean="0">
                <a:solidFill>
                  <a:srgbClr val="7030A0"/>
                </a:solidFill>
              </a:rPr>
              <a:t>мы </a:t>
            </a:r>
            <a:r>
              <a:rPr lang="ru-RU" dirty="0">
                <a:solidFill>
                  <a:srgbClr val="7030A0"/>
                </a:solidFill>
              </a:rPr>
              <a:t>узнали много нового и интересного о нашем крае, о родном </a:t>
            </a:r>
            <a:r>
              <a:rPr lang="ru-RU" dirty="0" err="1">
                <a:solidFill>
                  <a:srgbClr val="7030A0"/>
                </a:solidFill>
              </a:rPr>
              <a:t>Сингапае</a:t>
            </a:r>
            <a:r>
              <a:rPr lang="ru-RU" dirty="0">
                <a:solidFill>
                  <a:srgbClr val="7030A0"/>
                </a:solidFill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7030A0"/>
                </a:solidFill>
              </a:rPr>
              <a:t>Научились создавать </a:t>
            </a:r>
            <a:r>
              <a:rPr lang="ru-RU" dirty="0">
                <a:solidFill>
                  <a:srgbClr val="7030A0"/>
                </a:solidFill>
              </a:rPr>
              <a:t>видеоклипы, сочинять стихи, искать нужную информацию. Это пригодится нам в будущем.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7030A0"/>
                </a:solidFill>
              </a:rPr>
              <a:t>Рассказали </a:t>
            </a:r>
            <a:r>
              <a:rPr lang="ru-RU" dirty="0">
                <a:solidFill>
                  <a:srgbClr val="7030A0"/>
                </a:solidFill>
              </a:rPr>
              <a:t>о красоте и величии Югры, </a:t>
            </a:r>
            <a:r>
              <a:rPr lang="ru-RU" dirty="0" err="1" smtClean="0">
                <a:solidFill>
                  <a:srgbClr val="7030A0"/>
                </a:solidFill>
              </a:rPr>
              <a:t>Сингапая</a:t>
            </a:r>
            <a:r>
              <a:rPr lang="ru-RU" dirty="0" smtClean="0">
                <a:solidFill>
                  <a:srgbClr val="7030A0"/>
                </a:solidFill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7030A0"/>
                </a:solidFill>
              </a:rPr>
              <a:t>Материалы </a:t>
            </a:r>
            <a:r>
              <a:rPr lang="ru-RU" dirty="0">
                <a:solidFill>
                  <a:srgbClr val="7030A0"/>
                </a:solidFill>
              </a:rPr>
              <a:t>своей работы мы </a:t>
            </a:r>
            <a:r>
              <a:rPr lang="ru-RU" dirty="0" smtClean="0">
                <a:solidFill>
                  <a:srgbClr val="7030A0"/>
                </a:solidFill>
              </a:rPr>
              <a:t>разместили </a:t>
            </a:r>
            <a:r>
              <a:rPr lang="ru-RU" dirty="0">
                <a:solidFill>
                  <a:srgbClr val="7030A0"/>
                </a:solidFill>
              </a:rPr>
              <a:t>в сети Интернет.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16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64087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1807B9"/>
                </a:solidFill>
              </a:rPr>
              <a:t>	</a:t>
            </a:r>
            <a:r>
              <a:rPr lang="ru-RU" dirty="0" smtClean="0">
                <a:solidFill>
                  <a:srgbClr val="1807B9"/>
                </a:solidFill>
              </a:rPr>
              <a:t> </a:t>
            </a:r>
            <a:endParaRPr lang="ru-RU" dirty="0">
              <a:solidFill>
                <a:srgbClr val="1807B9"/>
              </a:solidFill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FF0000"/>
                </a:solidFill>
              </a:rPr>
              <a:t>Цель: </a:t>
            </a:r>
            <a:r>
              <a:rPr lang="ru-RU" sz="14400" dirty="0" smtClean="0">
                <a:solidFill>
                  <a:srgbClr val="1807B9"/>
                </a:solidFill>
              </a:rPr>
              <a:t>Познакомиться  </a:t>
            </a:r>
            <a:r>
              <a:rPr lang="ru-RU" sz="14400" dirty="0">
                <a:solidFill>
                  <a:srgbClr val="1807B9"/>
                </a:solidFill>
              </a:rPr>
              <a:t>с историей, культурой и традициями нашего края. </a:t>
            </a:r>
            <a:r>
              <a:rPr lang="ru-RU" sz="14400" dirty="0" smtClean="0">
                <a:solidFill>
                  <a:srgbClr val="1807B9"/>
                </a:solidFill>
              </a:rPr>
              <a:t>Рассказать </a:t>
            </a:r>
            <a:r>
              <a:rPr lang="ru-RU" sz="14400" dirty="0">
                <a:solidFill>
                  <a:srgbClr val="1807B9"/>
                </a:solidFill>
              </a:rPr>
              <a:t>о красоте и величии Югры и посёлка </a:t>
            </a:r>
            <a:r>
              <a:rPr lang="ru-RU" sz="14400" dirty="0" err="1">
                <a:solidFill>
                  <a:srgbClr val="1807B9"/>
                </a:solidFill>
              </a:rPr>
              <a:t>Сингапая</a:t>
            </a:r>
            <a:r>
              <a:rPr lang="ru-RU" sz="14400" dirty="0" smtClean="0">
                <a:solidFill>
                  <a:srgbClr val="1807B9"/>
                </a:solidFill>
              </a:rPr>
              <a:t>. </a:t>
            </a:r>
            <a:endParaRPr lang="ru-RU" sz="14400" dirty="0">
              <a:solidFill>
                <a:srgbClr val="1807B9"/>
              </a:solidFill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FF0000"/>
                </a:solidFill>
              </a:rPr>
              <a:t>Задачи: </a:t>
            </a:r>
          </a:p>
          <a:p>
            <a:pPr marL="0" indent="0">
              <a:buNone/>
            </a:pPr>
            <a:r>
              <a:rPr lang="ru-RU" sz="14400" dirty="0" smtClean="0">
                <a:solidFill>
                  <a:srgbClr val="1807B9"/>
                </a:solidFill>
              </a:rPr>
              <a:t>1)сбор </a:t>
            </a:r>
            <a:r>
              <a:rPr lang="ru-RU" sz="14400" dirty="0">
                <a:solidFill>
                  <a:srgbClr val="1807B9"/>
                </a:solidFill>
              </a:rPr>
              <a:t>информации по краеведению, в том числе об истории </a:t>
            </a:r>
            <a:r>
              <a:rPr lang="ru-RU" sz="14400" dirty="0" smtClean="0">
                <a:solidFill>
                  <a:srgbClr val="1807B9"/>
                </a:solidFill>
              </a:rPr>
              <a:t>посёлка</a:t>
            </a:r>
            <a:r>
              <a:rPr lang="ru-RU" sz="14400" dirty="0">
                <a:solidFill>
                  <a:srgbClr val="1807B9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400" dirty="0" smtClean="0">
                <a:solidFill>
                  <a:srgbClr val="1807B9"/>
                </a:solidFill>
              </a:rPr>
              <a:t>2)знакомство </a:t>
            </a:r>
            <a:r>
              <a:rPr lang="ru-RU" sz="14400" dirty="0">
                <a:solidFill>
                  <a:srgbClr val="1807B9"/>
                </a:solidFill>
              </a:rPr>
              <a:t>с секретами стихосложения;</a:t>
            </a:r>
          </a:p>
          <a:p>
            <a:pPr marL="0" indent="0">
              <a:buNone/>
            </a:pPr>
            <a:r>
              <a:rPr lang="ru-RU" sz="14400" dirty="0" smtClean="0">
                <a:solidFill>
                  <a:srgbClr val="1807B9"/>
                </a:solidFill>
              </a:rPr>
              <a:t>3)сочинение </a:t>
            </a:r>
            <a:r>
              <a:rPr lang="ru-RU" sz="14400" dirty="0">
                <a:solidFill>
                  <a:srgbClr val="1807B9"/>
                </a:solidFill>
              </a:rPr>
              <a:t>стихов и рассказов о </a:t>
            </a:r>
            <a:r>
              <a:rPr lang="ru-RU" sz="14400" dirty="0" err="1">
                <a:solidFill>
                  <a:srgbClr val="1807B9"/>
                </a:solidFill>
              </a:rPr>
              <a:t>Сингапае</a:t>
            </a:r>
            <a:r>
              <a:rPr lang="ru-RU" sz="14400" dirty="0">
                <a:solidFill>
                  <a:srgbClr val="1807B9"/>
                </a:solidFill>
              </a:rPr>
              <a:t>, Югре;</a:t>
            </a:r>
          </a:p>
          <a:p>
            <a:pPr marL="0" indent="0">
              <a:buNone/>
            </a:pPr>
            <a:r>
              <a:rPr lang="ru-RU" sz="14400" dirty="0" smtClean="0">
                <a:solidFill>
                  <a:srgbClr val="1807B9"/>
                </a:solidFill>
              </a:rPr>
              <a:t>4)выпуск </a:t>
            </a:r>
            <a:r>
              <a:rPr lang="ru-RU" sz="14400" dirty="0">
                <a:solidFill>
                  <a:srgbClr val="1807B9"/>
                </a:solidFill>
              </a:rPr>
              <a:t>сборника стихов, сочинений и видеоклипа о родном крае.</a:t>
            </a:r>
          </a:p>
          <a:p>
            <a:pPr marL="0" indent="0">
              <a:buNone/>
            </a:pPr>
            <a:r>
              <a:rPr lang="ru-RU" sz="14400" dirty="0">
                <a:solidFill>
                  <a:srgbClr val="1807B9"/>
                </a:solidFill>
              </a:rPr>
              <a:t> </a:t>
            </a:r>
          </a:p>
          <a:p>
            <a:pPr marL="0" lvl="0" indent="0">
              <a:buNone/>
            </a:pPr>
            <a:r>
              <a:rPr lang="ru-RU" sz="14400" dirty="0" smtClean="0">
                <a:solidFill>
                  <a:srgbClr val="1807B9"/>
                </a:solidFill>
              </a:rPr>
              <a:t> </a:t>
            </a:r>
            <a:endParaRPr lang="ru-RU" sz="14400" dirty="0">
              <a:solidFill>
                <a:srgbClr val="1807B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8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</a:rPr>
              <a:t>Объект исследования</a:t>
            </a:r>
            <a:r>
              <a:rPr lang="ru-RU" sz="4000" dirty="0"/>
              <a:t>: </a:t>
            </a:r>
            <a:r>
              <a:rPr lang="ru-RU" sz="4000" dirty="0">
                <a:solidFill>
                  <a:srgbClr val="7030A0"/>
                </a:solidFill>
              </a:rPr>
              <a:t>история, культура, традиции родного края.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15000" r="10126" b="17000"/>
          <a:stretch/>
        </p:blipFill>
        <p:spPr bwMode="auto">
          <a:xfrm>
            <a:off x="1115616" y="1599456"/>
            <a:ext cx="6996768" cy="503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97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377" y="2010155"/>
            <a:ext cx="3409511" cy="7843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А</a:t>
            </a:r>
            <a:r>
              <a:rPr lang="ru-RU" dirty="0" smtClean="0">
                <a:solidFill>
                  <a:srgbClr val="002060"/>
                </a:solidFill>
              </a:rPr>
              <a:t>нализ литературы, Интернет-ресурсов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300192" y="2348880"/>
            <a:ext cx="2133600" cy="365125"/>
          </a:xfrm>
        </p:spPr>
        <p:txBody>
          <a:bodyPr/>
          <a:lstStyle/>
          <a:p>
            <a:fld id="{E3553F32-F58A-4F98-AAEC-3923BDA748F1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4099" name="Picture 3" descr="16831308154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/>
          <a:stretch/>
        </p:blipFill>
        <p:spPr bwMode="auto">
          <a:xfrm>
            <a:off x="154377" y="3573016"/>
            <a:ext cx="4746328" cy="264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t="34903" r="5904" b="10802"/>
          <a:stretch>
            <a:fillRect/>
          </a:stretch>
        </p:blipFill>
        <p:spPr bwMode="auto">
          <a:xfrm>
            <a:off x="3467667" y="836712"/>
            <a:ext cx="2833035" cy="2298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Пользователь\Desktop\Югра сочинения\Новая папка\20230104_16141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3" b="8872"/>
          <a:stretch/>
        </p:blipFill>
        <p:spPr bwMode="auto">
          <a:xfrm>
            <a:off x="5004048" y="3605272"/>
            <a:ext cx="4029868" cy="2615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Пользователь\Desktop\Югра сочинения\Новая папка\20230422_15381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5015" r="29018" b="25679"/>
          <a:stretch/>
        </p:blipFill>
        <p:spPr bwMode="auto">
          <a:xfrm rot="5400000">
            <a:off x="6571282" y="751305"/>
            <a:ext cx="2376264" cy="2517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4201" y="3616058"/>
            <a:ext cx="4286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dirty="0" smtClean="0">
                <a:solidFill>
                  <a:srgbClr val="FFFF00"/>
                </a:solidFill>
              </a:rPr>
              <a:t>Экскурсия в музей «Реки Обь»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675067"/>
            <a:ext cx="5880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 smtClean="0">
                <a:solidFill>
                  <a:srgbClr val="FFFF00"/>
                </a:solidFill>
              </a:rPr>
              <a:t>Описание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smtClean="0">
                <a:solidFill>
                  <a:srgbClr val="FFFF00"/>
                </a:solidFill>
              </a:rPr>
              <a:t>обобщение информации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84185" y="5758857"/>
            <a:ext cx="4343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Экскурсия в г. Ханты-Мансийск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95736" y="188640"/>
            <a:ext cx="5207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Методы </a:t>
            </a:r>
            <a:r>
              <a:rPr lang="ru-RU" sz="3600" b="1" dirty="0" smtClean="0">
                <a:solidFill>
                  <a:srgbClr val="FF0000"/>
                </a:solidFill>
              </a:rPr>
              <a:t>исследования</a:t>
            </a:r>
            <a:r>
              <a:rPr lang="ru-RU" sz="3600" b="1" dirty="0" smtClean="0">
                <a:solidFill>
                  <a:srgbClr val="00B050"/>
                </a:solidFill>
              </a:rPr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869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336" y="244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ХМАО-Югра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529447" cy="488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Сергей\Desktop\Coat_of_arms_of_Yugra_(Khanty-Mansia).sv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944216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:Bandera Khanti mansi.svg"/>
          <p:cNvPicPr/>
          <p:nvPr/>
        </p:nvPicPr>
        <p:blipFill>
          <a:blip r:embed="rId4" cstate="print"/>
          <a:srcRect r="4205"/>
          <a:stretch>
            <a:fillRect/>
          </a:stretch>
        </p:blipFill>
        <p:spPr bwMode="auto">
          <a:xfrm>
            <a:off x="3707904" y="1424846"/>
            <a:ext cx="20162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PC\Desktop\Югра\x_d4038e52.jpg"/>
          <p:cNvPicPr/>
          <p:nvPr/>
        </p:nvPicPr>
        <p:blipFill>
          <a:blip r:embed="rId5" cstate="print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00192" y="968658"/>
            <a:ext cx="1800200" cy="204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444208" y="2886472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1807B9"/>
                </a:solidFill>
              </a:rPr>
              <a:t>Губернатор округа </a:t>
            </a:r>
            <a:r>
              <a:rPr lang="ru-RU" b="1" i="1" dirty="0" smtClean="0">
                <a:solidFill>
                  <a:srgbClr val="1807B9"/>
                </a:solidFill>
              </a:rPr>
              <a:t>– Н.В. </a:t>
            </a:r>
            <a:r>
              <a:rPr lang="ru-RU" b="1" i="1" dirty="0">
                <a:solidFill>
                  <a:srgbClr val="1807B9"/>
                </a:solidFill>
              </a:rPr>
              <a:t>Комарова</a:t>
            </a:r>
            <a:endParaRPr lang="ru-RU" b="1" dirty="0">
              <a:solidFill>
                <a:srgbClr val="1807B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200771"/>
            <a:ext cx="1345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1807B9"/>
                </a:solidFill>
              </a:rPr>
              <a:t>Герб ХМАО </a:t>
            </a:r>
            <a:endParaRPr lang="ru-RU" b="1" dirty="0">
              <a:solidFill>
                <a:srgbClr val="1807B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00212" y="3163471"/>
            <a:ext cx="1409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1807B9"/>
                </a:solidFill>
              </a:rPr>
              <a:t>Флаг </a:t>
            </a:r>
            <a:r>
              <a:rPr lang="ru-RU" b="1" i="1" dirty="0">
                <a:solidFill>
                  <a:srgbClr val="1807B9"/>
                </a:solidFill>
              </a:rPr>
              <a:t>ХМАО </a:t>
            </a:r>
            <a:endParaRPr lang="ru-RU" b="1" dirty="0">
              <a:solidFill>
                <a:srgbClr val="1807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Нефть и газ Югры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" name="Picture 9" descr="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8442" y="1484784"/>
            <a:ext cx="27876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gusak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3848" y="2000240"/>
            <a:ext cx="257176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58532" y="1447155"/>
            <a:ext cx="2581275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2226" name="Picture 2" descr="https://ds03.infourok.ru/uploads/ex/0bbf/00011d2e-89ab08c3/img3.jpg"/>
          <p:cNvPicPr>
            <a:picLocks noChangeAspect="1" noChangeArrowheads="1"/>
          </p:cNvPicPr>
          <p:nvPr/>
        </p:nvPicPr>
        <p:blipFill>
          <a:blip r:embed="rId2"/>
          <a:srcRect l="2344" t="8333" r="2343" b="30208"/>
          <a:stretch>
            <a:fillRect/>
          </a:stretch>
        </p:blipFill>
        <p:spPr bwMode="auto">
          <a:xfrm>
            <a:off x="2987824" y="2924944"/>
            <a:ext cx="5908748" cy="3714776"/>
          </a:xfrm>
          <a:prstGeom prst="rect">
            <a:avLst/>
          </a:prstGeom>
          <a:noFill/>
        </p:spPr>
      </p:pic>
      <p:pic>
        <p:nvPicPr>
          <p:cNvPr id="52228" name="Picture 4" descr="http://900igr.net/up/datas/245322/016.jpg"/>
          <p:cNvPicPr>
            <a:picLocks noChangeAspect="1" noChangeArrowheads="1"/>
          </p:cNvPicPr>
          <p:nvPr/>
        </p:nvPicPr>
        <p:blipFill>
          <a:blip r:embed="rId3"/>
          <a:srcRect l="3906" t="15625" r="53125" b="35416"/>
          <a:stretch>
            <a:fillRect/>
          </a:stretch>
        </p:blipFill>
        <p:spPr bwMode="auto">
          <a:xfrm>
            <a:off x="323528" y="476672"/>
            <a:ext cx="3929090" cy="33575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980728"/>
            <a:ext cx="44238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Великие  реки 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Обь и Иртыш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3F32-F58A-4F98-AAEC-3923BDA748F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0178" name="Picture 2" descr="https://bolitpechen.ru/wp-content/uploads/2016/12/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5464983" cy="364332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247185"/>
            <a:ext cx="7429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водоёмах автономного округа обитают 29 видов рыб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4" descr="https://pandia.ru/text/81/424/images/img7_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2179" y="3500439"/>
            <a:ext cx="3951821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828</TotalTime>
  <Words>458</Words>
  <Application>Microsoft Office PowerPoint</Application>
  <PresentationFormat>Экран (4:3)</PresentationFormat>
  <Paragraphs>141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Актуальность проекта</vt:lpstr>
      <vt:lpstr>Презентация PowerPoint</vt:lpstr>
      <vt:lpstr>Презентация PowerPoint</vt:lpstr>
      <vt:lpstr>Презентация PowerPoint</vt:lpstr>
      <vt:lpstr>ХМАО-Югра</vt:lpstr>
      <vt:lpstr>Нефть и газ Югры</vt:lpstr>
      <vt:lpstr>Презентация PowerPoint</vt:lpstr>
      <vt:lpstr>Презентация PowerPoint</vt:lpstr>
      <vt:lpstr>Растительный мир Югры</vt:lpstr>
      <vt:lpstr>Животный мир Югры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Посёлок Сингапай, 2023 г.</vt:lpstr>
      <vt:lpstr>Нефтеюганская Центральная база  по ремонту бурового оборудования, 1977 год</vt:lpstr>
      <vt:lpstr>Строительство капитальных домов</vt:lpstr>
      <vt:lpstr>Детский сад, 2022 г.</vt:lpstr>
      <vt:lpstr>Амбулатория,2006 </vt:lpstr>
      <vt:lpstr>Школа, 2000 г.</vt:lpstr>
      <vt:lpstr>Презентация PowerPoint</vt:lpstr>
      <vt:lpstr>Презентация PowerPoint</vt:lpstr>
      <vt:lpstr>Презентация PowerPoint</vt:lpstr>
      <vt:lpstr>ЗАКЛЮЧЕНИЕ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Сергей</cp:lastModifiedBy>
  <cp:revision>81</cp:revision>
  <dcterms:created xsi:type="dcterms:W3CDTF">2014-03-25T16:20:12Z</dcterms:created>
  <dcterms:modified xsi:type="dcterms:W3CDTF">2023-11-28T17:10:46Z</dcterms:modified>
</cp:coreProperties>
</file>