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3" r:id="rId2"/>
    <p:sldId id="260" r:id="rId3"/>
    <p:sldId id="256" r:id="rId4"/>
    <p:sldId id="265" r:id="rId5"/>
    <p:sldId id="264" r:id="rId6"/>
    <p:sldId id="259" r:id="rId7"/>
    <p:sldId id="266" r:id="rId8"/>
    <p:sldId id="270" r:id="rId9"/>
    <p:sldId id="258" r:id="rId10"/>
    <p:sldId id="257" r:id="rId11"/>
    <p:sldId id="269" r:id="rId12"/>
    <p:sldId id="262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800000"/>
    <a:srgbClr val="006600"/>
    <a:srgbClr val="2A2718"/>
    <a:srgbClr val="008000"/>
    <a:srgbClr val="0000FF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6D475-BBCB-48D4-B2F9-009F3623F535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D86E0-C74F-4BC4-9DD7-BEEB2A458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01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D86E0-C74F-4BC4-9DD7-BEEB2A45888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735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105292"/>
            <a:ext cx="6400800" cy="17526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0"/>
            <a:ext cx="6853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35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58900"/>
            <a:ext cx="7620000" cy="487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539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Значение атмосферы Земли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1628800"/>
            <a:ext cx="9653141" cy="5618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10938" y="4591616"/>
            <a:ext cx="1555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sz="2400" b="1" dirty="0">
                <a:solidFill>
                  <a:schemeClr val="bg1"/>
                </a:solidFill>
              </a:rPr>
              <a:t>Кислород</a:t>
            </a:r>
            <a:r>
              <a:rPr lang="ru-RU" altLang="ru-RU" sz="24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4468505"/>
            <a:ext cx="14990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 smtClean="0">
                <a:solidFill>
                  <a:schemeClr val="bg1"/>
                </a:solidFill>
              </a:rPr>
              <a:t>Углекислый</a:t>
            </a:r>
          </a:p>
          <a:p>
            <a:pPr algn="ctr"/>
            <a:r>
              <a:rPr lang="ru-RU" altLang="ru-RU" sz="2000" b="1" dirty="0" smtClean="0">
                <a:solidFill>
                  <a:schemeClr val="bg1"/>
                </a:solidFill>
              </a:rPr>
              <a:t>газ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3136612"/>
            <a:ext cx="102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 smtClean="0">
                <a:solidFill>
                  <a:schemeClr val="bg1"/>
                </a:solidFill>
              </a:rPr>
              <a:t>Озон</a:t>
            </a:r>
            <a:r>
              <a:rPr lang="ru-RU" altLang="ru-RU" b="1" dirty="0" smtClean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42764" y="3051269"/>
            <a:ext cx="8058472" cy="3231654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2400" b="1" dirty="0">
                <a:solidFill>
                  <a:schemeClr val="bg1"/>
                </a:solidFill>
                <a:latin typeface="Verdana" pitchFamily="34" charset="0"/>
              </a:rPr>
              <a:t>Защищает от метеоритов и опасного космического излучения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2400" b="1" dirty="0">
                <a:solidFill>
                  <a:schemeClr val="bg1"/>
                </a:solidFill>
                <a:latin typeface="Verdana" pitchFamily="34" charset="0"/>
              </a:rPr>
              <a:t>Сохраняет тепло в ночные часы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2400" b="1" dirty="0">
                <a:solidFill>
                  <a:schemeClr val="bg1"/>
                </a:solidFill>
                <a:latin typeface="Verdana" pitchFamily="34" charset="0"/>
              </a:rPr>
              <a:t>Обеспечивает живые организмы необходимым для дыхания кислородом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2400" b="1" dirty="0">
                <a:solidFill>
                  <a:schemeClr val="bg1"/>
                </a:solidFill>
                <a:latin typeface="Verdana" pitchFamily="34" charset="0"/>
              </a:rPr>
              <a:t>Поставляет углекислый газ для питания растений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539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Значение гидросферы Земли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10938" y="4591616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altLang="ru-RU" sz="2400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4468505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07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42493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484784"/>
            <a:ext cx="4824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2400" b="1" dirty="0">
                <a:solidFill>
                  <a:srgbClr val="006600"/>
                </a:solidFill>
                <a:latin typeface="Verdana" pitchFamily="34" charset="0"/>
              </a:rPr>
              <a:t>Входит в состав всех живых организмов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2400" b="1" dirty="0">
                <a:solidFill>
                  <a:srgbClr val="006600"/>
                </a:solidFill>
                <a:latin typeface="Verdana" pitchFamily="34" charset="0"/>
              </a:rPr>
              <a:t>Является средой </a:t>
            </a:r>
            <a:r>
              <a:rPr lang="ru-RU" altLang="ru-RU" sz="2400" b="1" dirty="0" smtClean="0">
                <a:solidFill>
                  <a:srgbClr val="006600"/>
                </a:solidFill>
                <a:latin typeface="Verdana" pitchFamily="34" charset="0"/>
              </a:rPr>
              <a:t>обитания</a:t>
            </a:r>
          </a:p>
        </p:txBody>
      </p:sp>
    </p:spTree>
    <p:extLst>
      <p:ext uri="{BB962C8B-B14F-4D97-AF65-F5344CB8AC3E}">
        <p14:creationId xmlns:p14="http://schemas.microsoft.com/office/powerpoint/2010/main" val="395149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Значение почвы на Земле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4941168"/>
            <a:ext cx="8229600" cy="11849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40" y="902420"/>
            <a:ext cx="820891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95936" y="11247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2400" b="1" dirty="0">
                <a:solidFill>
                  <a:srgbClr val="2A2718"/>
                </a:solidFill>
                <a:latin typeface="Verdana" pitchFamily="34" charset="0"/>
              </a:rPr>
              <a:t>Содержит вещества, необходимые для роста и развития </a:t>
            </a:r>
            <a:r>
              <a:rPr lang="ru-RU" altLang="ru-RU" sz="2400" b="1" dirty="0" smtClean="0">
                <a:solidFill>
                  <a:srgbClr val="2A2718"/>
                </a:solidFill>
                <a:latin typeface="Verdana" pitchFamily="34" charset="0"/>
              </a:rPr>
              <a:t>растений</a:t>
            </a:r>
            <a:endParaRPr lang="ru-RU" altLang="ru-RU" sz="2400" b="1" dirty="0">
              <a:solidFill>
                <a:srgbClr val="2A2718"/>
              </a:solidFill>
              <a:latin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537321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CC00"/>
                </a:solidFill>
                <a:latin typeface="Verdana" pitchFamily="34" charset="0"/>
              </a:rPr>
              <a:t>2.Является </a:t>
            </a:r>
            <a:r>
              <a:rPr lang="ru-RU" altLang="ru-RU" sz="2400" b="1" dirty="0">
                <a:solidFill>
                  <a:srgbClr val="00CC00"/>
                </a:solidFill>
                <a:latin typeface="Verdana" pitchFamily="34" charset="0"/>
              </a:rPr>
              <a:t>средой обитания</a:t>
            </a:r>
          </a:p>
        </p:txBody>
      </p:sp>
    </p:spTree>
    <p:extLst>
      <p:ext uri="{BB962C8B-B14F-4D97-AF65-F5344CB8AC3E}">
        <p14:creationId xmlns:p14="http://schemas.microsoft.com/office/powerpoint/2010/main" val="196275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336704"/>
          </a:xfrm>
        </p:spPr>
        <p:txBody>
          <a:bodyPr>
            <a:normAutofit fontScale="25000" lnSpcReduction="20000"/>
          </a:bodyPr>
          <a:lstStyle/>
          <a:p>
            <a:endParaRPr lang="ru-RU" sz="12800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800" b="1" u="sng" dirty="0">
                <a:solidFill>
                  <a:srgbClr val="2A27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Земли, обеспечивающие существование  жизни:</a:t>
            </a: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8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1.Расположение и движение земли в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космическом пространстве: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-расстояние от Солнца – 150 млн. км;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-период обращения вокруг своей оси – 24 часа</a:t>
            </a:r>
            <a:r>
              <a:rPr lang="ru-RU" altLang="ru-RU" sz="1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2.Наличие атмосферы</a:t>
            </a:r>
            <a:r>
              <a:rPr lang="ru-RU" altLang="ru-RU" sz="1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3.Обладание большими запасами воды</a:t>
            </a:r>
            <a:r>
              <a:rPr lang="ru-RU" altLang="ru-RU" sz="1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4.Наличие почвы.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60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28800"/>
            <a:ext cx="6573416" cy="4824536"/>
          </a:xfrm>
        </p:spPr>
        <p:txBody>
          <a:bodyPr>
            <a:noAutofit/>
          </a:bodyPr>
          <a:lstStyle/>
          <a:p>
            <a:pPr marL="0" lvl="0" indent="0" algn="ctr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4000" b="1" i="1" dirty="0">
                <a:solidFill>
                  <a:schemeClr val="bg2">
                    <a:lumMod val="10000"/>
                  </a:schemeClr>
                </a:solidFill>
                <a:latin typeface="Verdana" pitchFamily="32" charset="0"/>
              </a:rPr>
              <a:t>а, г</a:t>
            </a:r>
          </a:p>
          <a:p>
            <a:pPr marL="0" lvl="0" indent="0" algn="ctr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4000" b="1" i="1" dirty="0">
                <a:solidFill>
                  <a:schemeClr val="bg2">
                    <a:lumMod val="10000"/>
                  </a:schemeClr>
                </a:solidFill>
                <a:latin typeface="Verdana" pitchFamily="32" charset="0"/>
              </a:rPr>
              <a:t> б</a:t>
            </a:r>
          </a:p>
          <a:p>
            <a:pPr marL="0" lvl="0" indent="0" algn="ctr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4000" b="1" i="1" dirty="0">
                <a:solidFill>
                  <a:schemeClr val="bg2">
                    <a:lumMod val="10000"/>
                  </a:schemeClr>
                </a:solidFill>
                <a:latin typeface="Verdana" pitchFamily="32" charset="0"/>
              </a:rPr>
              <a:t> в</a:t>
            </a:r>
          </a:p>
          <a:p>
            <a:pPr marL="0" lvl="0" indent="0" algn="ctr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4000" b="1" i="1" dirty="0">
                <a:solidFill>
                  <a:schemeClr val="bg2">
                    <a:lumMod val="10000"/>
                  </a:schemeClr>
                </a:solidFill>
                <a:latin typeface="Verdana" pitchFamily="32" charset="0"/>
              </a:rPr>
              <a:t> а, б</a:t>
            </a:r>
          </a:p>
          <a:p>
            <a:pPr marL="0" lvl="0" indent="0" algn="ctr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ru-RU" sz="4000" b="1" i="1" dirty="0">
                <a:solidFill>
                  <a:schemeClr val="bg2">
                    <a:lumMod val="10000"/>
                  </a:schemeClr>
                </a:solidFill>
                <a:latin typeface="Verdana" pitchFamily="32" charset="0"/>
              </a:rPr>
              <a:t> в</a:t>
            </a:r>
          </a:p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620688"/>
            <a:ext cx="6984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вопросы теста:</a:t>
            </a:r>
          </a:p>
        </p:txBody>
      </p:sp>
    </p:spTree>
    <p:extLst>
      <p:ext uri="{BB962C8B-B14F-4D97-AF65-F5344CB8AC3E}">
        <p14:creationId xmlns:p14="http://schemas.microsoft.com/office/powerpoint/2010/main" val="135707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7787208" cy="4320480"/>
          </a:xfrm>
        </p:spPr>
        <p:txBody>
          <a:bodyPr>
            <a:normAutofit lnSpcReduction="10000"/>
          </a:bodyPr>
          <a:lstStyle/>
          <a:p>
            <a:pPr lvl="2" defTabSz="449263" fontAlgn="base">
              <a:spcBef>
                <a:spcPts val="1100"/>
              </a:spcBef>
              <a:spcAft>
                <a:spcPct val="0"/>
              </a:spcAft>
              <a:buSzPct val="90000"/>
              <a:buNone/>
            </a:pPr>
            <a:r>
              <a:rPr lang="ru-RU" altLang="ru-RU" sz="3000" b="1" dirty="0">
                <a:solidFill>
                  <a:srgbClr val="FFFFFF"/>
                </a:solidFill>
                <a:latin typeface="Arial" charset="0"/>
                <a:ea typeface="Microsoft YaHei" charset="-122"/>
              </a:rPr>
              <a:t> </a:t>
            </a:r>
            <a:r>
              <a:rPr lang="ru-RU" altLang="ru-RU" sz="3000" b="1" u="sng" dirty="0" smtClean="0">
                <a:solidFill>
                  <a:srgbClr val="532F8D"/>
                </a:solidFill>
                <a:latin typeface="Arial" charset="0"/>
                <a:ea typeface="Microsoft YaHei" charset="-122"/>
              </a:rPr>
              <a:t>Правильные ответы</a:t>
            </a:r>
            <a:r>
              <a:rPr lang="ru-RU" altLang="ru-RU" sz="3000" b="1" dirty="0" smtClean="0">
                <a:solidFill>
                  <a:srgbClr val="532F8D"/>
                </a:solidFill>
                <a:latin typeface="Arial" charset="0"/>
                <a:ea typeface="Microsoft YaHei" charset="-122"/>
              </a:rPr>
              <a:t>      </a:t>
            </a:r>
            <a:r>
              <a:rPr lang="ru-RU" altLang="ru-RU" sz="3000" b="1" u="sng" dirty="0" smtClean="0">
                <a:solidFill>
                  <a:srgbClr val="532F8D"/>
                </a:solidFill>
                <a:latin typeface="Arial" charset="0"/>
                <a:ea typeface="Microsoft YaHei" charset="-122"/>
              </a:rPr>
              <a:t>Оценка</a:t>
            </a:r>
          </a:p>
          <a:p>
            <a:pPr lvl="2" defTabSz="449263" fontAlgn="base">
              <a:spcBef>
                <a:spcPts val="1100"/>
              </a:spcBef>
              <a:spcAft>
                <a:spcPct val="0"/>
              </a:spcAft>
              <a:buSzPct val="90000"/>
              <a:buNone/>
            </a:pPr>
            <a:r>
              <a:rPr lang="ru-RU" altLang="ru-RU" sz="5900" b="1" dirty="0" smtClean="0">
                <a:solidFill>
                  <a:srgbClr val="532F8D"/>
                </a:solidFill>
                <a:latin typeface="Arial" charset="0"/>
                <a:ea typeface="Microsoft YaHei" charset="-122"/>
              </a:rPr>
              <a:t>       5              «5»</a:t>
            </a:r>
          </a:p>
          <a:p>
            <a:pPr lvl="2" defTabSz="449263" fontAlgn="base">
              <a:spcBef>
                <a:spcPts val="1100"/>
              </a:spcBef>
              <a:spcAft>
                <a:spcPct val="0"/>
              </a:spcAft>
              <a:buSzPct val="90000"/>
              <a:buNone/>
            </a:pPr>
            <a:r>
              <a:rPr lang="ru-RU" altLang="ru-RU" sz="5900" b="1" dirty="0">
                <a:solidFill>
                  <a:srgbClr val="532F8D"/>
                </a:solidFill>
                <a:latin typeface="Arial" charset="0"/>
                <a:ea typeface="Microsoft YaHei" charset="-122"/>
              </a:rPr>
              <a:t> </a:t>
            </a:r>
            <a:r>
              <a:rPr lang="ru-RU" altLang="ru-RU" sz="5900" b="1" dirty="0" smtClean="0">
                <a:solidFill>
                  <a:srgbClr val="532F8D"/>
                </a:solidFill>
                <a:latin typeface="Arial" charset="0"/>
                <a:ea typeface="Microsoft YaHei" charset="-122"/>
              </a:rPr>
              <a:t>      4              «4»</a:t>
            </a:r>
          </a:p>
          <a:p>
            <a:pPr lvl="2" defTabSz="449263" fontAlgn="base">
              <a:spcBef>
                <a:spcPts val="1100"/>
              </a:spcBef>
              <a:spcAft>
                <a:spcPct val="0"/>
              </a:spcAft>
              <a:buSzPct val="90000"/>
              <a:buNone/>
            </a:pPr>
            <a:r>
              <a:rPr lang="ru-RU" altLang="ru-RU" sz="5900" b="1" dirty="0">
                <a:solidFill>
                  <a:srgbClr val="532F8D"/>
                </a:solidFill>
                <a:latin typeface="Arial" charset="0"/>
                <a:ea typeface="Microsoft YaHei" charset="-122"/>
              </a:rPr>
              <a:t> </a:t>
            </a:r>
            <a:r>
              <a:rPr lang="ru-RU" altLang="ru-RU" sz="5900" b="1" dirty="0" smtClean="0">
                <a:solidFill>
                  <a:srgbClr val="532F8D"/>
                </a:solidFill>
                <a:latin typeface="Arial" charset="0"/>
                <a:ea typeface="Microsoft YaHei" charset="-122"/>
              </a:rPr>
              <a:t>      3              «3»</a:t>
            </a:r>
            <a:endParaRPr lang="ru-RU" altLang="ru-RU" sz="5900" b="1" dirty="0">
              <a:solidFill>
                <a:srgbClr val="532F8D"/>
              </a:solidFill>
              <a:latin typeface="Arial" charset="0"/>
              <a:ea typeface="Microsoft YaHei" charset="-122"/>
            </a:endParaRPr>
          </a:p>
          <a:p>
            <a:pPr lvl="2" defTabSz="449263" fontAlgn="base">
              <a:spcBef>
                <a:spcPts val="1100"/>
              </a:spcBef>
              <a:spcAft>
                <a:spcPct val="0"/>
              </a:spcAft>
              <a:buSzPct val="90000"/>
              <a:buNone/>
            </a:pPr>
            <a:r>
              <a:rPr lang="ru-RU" altLang="ru-RU" sz="5900" b="1" dirty="0">
                <a:solidFill>
                  <a:srgbClr val="532F8D"/>
                </a:solidFill>
                <a:latin typeface="Arial" charset="0"/>
                <a:ea typeface="Microsoft YaHei" charset="-122"/>
              </a:rPr>
              <a:t>  </a:t>
            </a:r>
            <a:r>
              <a:rPr lang="ru-RU" altLang="ru-RU" sz="5900" b="1" dirty="0" smtClean="0">
                <a:solidFill>
                  <a:srgbClr val="532F8D"/>
                </a:solidFill>
                <a:latin typeface="Arial" charset="0"/>
                <a:ea typeface="Microsoft YaHei" charset="-122"/>
              </a:rPr>
              <a:t>  </a:t>
            </a:r>
          </a:p>
          <a:p>
            <a:pPr lvl="2" defTabSz="449263" fontAlgn="base">
              <a:spcBef>
                <a:spcPts val="1100"/>
              </a:spcBef>
              <a:spcAft>
                <a:spcPct val="0"/>
              </a:spcAft>
              <a:buSzPct val="90000"/>
              <a:buNone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79903" y="692696"/>
            <a:ext cx="57661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5400" b="1" kern="10" dirty="0" smtClean="0">
                <a:ln w="9360">
                  <a:solidFill>
                    <a:srgbClr val="FFCC00"/>
                  </a:solidFill>
                  <a:miter lim="800000"/>
                  <a:headEnd/>
                  <a:tailEnd/>
                </a:ln>
                <a:solidFill>
                  <a:srgbClr val="800000"/>
                </a:solidFill>
                <a:latin typeface="Arial"/>
                <a:ea typeface="Microsoft YaHei" charset="-122"/>
                <a:cs typeface="Arial"/>
              </a:rPr>
              <a:t>Оцените ответы</a:t>
            </a:r>
            <a:endParaRPr lang="ru-RU" sz="5400" b="1" kern="10" dirty="0">
              <a:ln w="9360">
                <a:solidFill>
                  <a:srgbClr val="FFCC00"/>
                </a:solidFill>
                <a:miter lim="800000"/>
                <a:headEnd/>
                <a:tailEnd/>
              </a:ln>
              <a:solidFill>
                <a:srgbClr val="800000"/>
              </a:solidFill>
              <a:latin typeface="Arial"/>
              <a:ea typeface="Microsoft YaHei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31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800000"/>
                </a:solidFill>
              </a:rPr>
              <a:t>Домашнее задание</a:t>
            </a:r>
            <a:endParaRPr lang="ru-RU" sz="5400" b="1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963" y="1772443"/>
            <a:ext cx="8479493" cy="4321984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4400" b="1" smtClean="0">
                <a:solidFill>
                  <a:srgbClr val="660066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4400" b="1" dirty="0">
                <a:solidFill>
                  <a:srgbClr val="660066"/>
                </a:solidFill>
                <a:latin typeface="Times New Roman"/>
                <a:ea typeface="Times New Roman"/>
                <a:cs typeface="Times New Roman"/>
              </a:rPr>
              <a:t>С</a:t>
            </a:r>
            <a:r>
              <a:rPr lang="ru-RU" sz="4400" b="1" smtClean="0">
                <a:solidFill>
                  <a:srgbClr val="660066"/>
                </a:solidFill>
                <a:latin typeface="Times New Roman"/>
                <a:ea typeface="Times New Roman"/>
                <a:cs typeface="Times New Roman"/>
              </a:rPr>
              <a:t>очинить </a:t>
            </a:r>
            <a:r>
              <a:rPr lang="ru-RU" sz="4400" b="1" dirty="0">
                <a:solidFill>
                  <a:srgbClr val="660066"/>
                </a:solidFill>
                <a:latin typeface="Times New Roman"/>
                <a:ea typeface="Times New Roman"/>
                <a:cs typeface="Times New Roman"/>
              </a:rPr>
              <a:t>стихи, сказку, нарисовать плакат или рисунок по теме сегодняшнего урока «Уникальность планеты Земля»</a:t>
            </a:r>
            <a:endParaRPr lang="ru-RU" sz="4400" b="1" dirty="0">
              <a:solidFill>
                <a:srgbClr val="660066"/>
              </a:solidFill>
              <a:latin typeface="Times New Roman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505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197059" y="89645"/>
            <a:ext cx="8648281" cy="4067637"/>
            <a:chOff x="-644221" y="620685"/>
            <a:chExt cx="8648281" cy="4067637"/>
          </a:xfrm>
        </p:grpSpPr>
        <p:sp>
          <p:nvSpPr>
            <p:cNvPr id="7" name="Rectangle 23"/>
            <p:cNvSpPr>
              <a:spLocks noChangeArrowheads="1"/>
            </p:cNvSpPr>
            <p:nvPr/>
          </p:nvSpPr>
          <p:spPr bwMode="auto">
            <a:xfrm>
              <a:off x="4910138" y="2256608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326" y="620688"/>
              <a:ext cx="633413" cy="828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23"/>
            <p:cNvSpPr>
              <a:spLocks noChangeArrowheads="1"/>
            </p:cNvSpPr>
            <p:nvPr/>
          </p:nvSpPr>
          <p:spPr bwMode="auto">
            <a:xfrm>
              <a:off x="6154739" y="647675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7913" y="620685"/>
              <a:ext cx="633413" cy="828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4499" y="620686"/>
              <a:ext cx="633413" cy="828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1237" y="620687"/>
              <a:ext cx="633413" cy="828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620688"/>
              <a:ext cx="633413" cy="828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>
              <a:off x="5521326" y="2251048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15" name="Rectangle 23"/>
            <p:cNvSpPr>
              <a:spLocks noChangeArrowheads="1"/>
            </p:cNvSpPr>
            <p:nvPr/>
          </p:nvSpPr>
          <p:spPr bwMode="auto">
            <a:xfrm>
              <a:off x="6154739" y="2251051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6765927" y="2251048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17" name="Rectangle 23"/>
            <p:cNvSpPr>
              <a:spLocks noChangeArrowheads="1"/>
            </p:cNvSpPr>
            <p:nvPr/>
          </p:nvSpPr>
          <p:spPr bwMode="auto">
            <a:xfrm>
              <a:off x="4298950" y="3052736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4910138" y="3052739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19" name="Rectangle 23"/>
            <p:cNvSpPr>
              <a:spLocks noChangeArrowheads="1"/>
            </p:cNvSpPr>
            <p:nvPr/>
          </p:nvSpPr>
          <p:spPr bwMode="auto">
            <a:xfrm>
              <a:off x="5532438" y="3070225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6132514" y="3070225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6743702" y="3058296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7392872" y="3052736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4923204" y="3859984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-644221" y="3859984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-33033" y="3883573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578155" y="3871913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1189343" y="3871913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1800531" y="3886634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29" name="Rectangle 23"/>
            <p:cNvSpPr>
              <a:spLocks noChangeArrowheads="1"/>
            </p:cNvSpPr>
            <p:nvPr/>
          </p:nvSpPr>
          <p:spPr bwMode="auto">
            <a:xfrm>
              <a:off x="2411719" y="3886634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30" name="Rectangle 23"/>
            <p:cNvSpPr>
              <a:spLocks noChangeArrowheads="1"/>
            </p:cNvSpPr>
            <p:nvPr/>
          </p:nvSpPr>
          <p:spPr bwMode="auto">
            <a:xfrm>
              <a:off x="3022854" y="3883573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31" name="Rectangle 23"/>
            <p:cNvSpPr>
              <a:spLocks noChangeArrowheads="1"/>
            </p:cNvSpPr>
            <p:nvPr/>
          </p:nvSpPr>
          <p:spPr bwMode="auto">
            <a:xfrm>
              <a:off x="3666000" y="3871913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32" name="Rectangle 23"/>
            <p:cNvSpPr>
              <a:spLocks noChangeArrowheads="1"/>
            </p:cNvSpPr>
            <p:nvPr/>
          </p:nvSpPr>
          <p:spPr bwMode="auto">
            <a:xfrm>
              <a:off x="4312016" y="3871913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33" name="Rectangle 23"/>
            <p:cNvSpPr>
              <a:spLocks noChangeArrowheads="1"/>
            </p:cNvSpPr>
            <p:nvPr/>
          </p:nvSpPr>
          <p:spPr bwMode="auto">
            <a:xfrm>
              <a:off x="1760504" y="1454920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34" name="Rectangle 23"/>
            <p:cNvSpPr>
              <a:spLocks noChangeArrowheads="1"/>
            </p:cNvSpPr>
            <p:nvPr/>
          </p:nvSpPr>
          <p:spPr bwMode="auto">
            <a:xfrm>
              <a:off x="2376636" y="1449360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35" name="Rectangle 23"/>
            <p:cNvSpPr>
              <a:spLocks noChangeArrowheads="1"/>
            </p:cNvSpPr>
            <p:nvPr/>
          </p:nvSpPr>
          <p:spPr bwMode="auto">
            <a:xfrm>
              <a:off x="2992613" y="1454920"/>
              <a:ext cx="628623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36" name="Rectangle 23"/>
            <p:cNvSpPr>
              <a:spLocks noChangeArrowheads="1"/>
            </p:cNvSpPr>
            <p:nvPr/>
          </p:nvSpPr>
          <p:spPr bwMode="auto">
            <a:xfrm>
              <a:off x="3621236" y="1449363"/>
              <a:ext cx="677714" cy="801685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4298950" y="1449360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38" name="Rectangle 23"/>
            <p:cNvSpPr>
              <a:spLocks noChangeArrowheads="1"/>
            </p:cNvSpPr>
            <p:nvPr/>
          </p:nvSpPr>
          <p:spPr bwMode="auto">
            <a:xfrm>
              <a:off x="4910138" y="1449363"/>
              <a:ext cx="611188" cy="801688"/>
            </a:xfrm>
            <a:prstGeom prst="rect">
              <a:avLst/>
            </a:prstGeom>
            <a:solidFill>
              <a:srgbClr val="BBE0E3"/>
            </a:solidFill>
            <a:ln w="25560">
              <a:solidFill>
                <a:srgbClr val="89A4A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</p:grpSp>
      <p:pic>
        <p:nvPicPr>
          <p:cNvPr id="40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809626"/>
            <a:ext cx="44323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944" y="-1587"/>
            <a:ext cx="4383087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2" name="Picture 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1565276"/>
            <a:ext cx="32131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" name="Picture 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2" y="2373313"/>
            <a:ext cx="4383088" cy="136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" name="Picture 5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156" y="3076988"/>
            <a:ext cx="6846888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40" y="4229470"/>
            <a:ext cx="5486876" cy="64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9" y="4653136"/>
            <a:ext cx="6316663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9" y="5085184"/>
            <a:ext cx="28352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9" y="5589240"/>
            <a:ext cx="39878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" y="6143509"/>
            <a:ext cx="420052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105292"/>
            <a:ext cx="6400800" cy="17526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440"/>
            <a:ext cx="8136904" cy="1319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105292"/>
            <a:ext cx="6400800" cy="17526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2968" cy="1320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54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105292"/>
            <a:ext cx="6400800" cy="17526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17140"/>
            <a:ext cx="7200800" cy="687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8" y="1844824"/>
            <a:ext cx="9144000" cy="272717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24685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229199"/>
            <a:ext cx="4644008" cy="114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79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" y="0"/>
            <a:ext cx="70845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11" y="5517232"/>
            <a:ext cx="3799025" cy="107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9780"/>
            <a:ext cx="2671117" cy="122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20384"/>
            <a:ext cx="5254625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6" y="1916832"/>
            <a:ext cx="9113837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75"/>
            <a:ext cx="7430592" cy="684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83435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2195736" cy="108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0802" y="3198167"/>
            <a:ext cx="3729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FFFFFF"/>
                </a:solidFill>
                <a:latin typeface="Arial" charset="0"/>
              </a:rPr>
              <a:t>Жизнь невозможна!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9981"/>
            <a:ext cx="8943975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0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1845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1" u="sng" dirty="0" smtClean="0">
                <a:solidFill>
                  <a:schemeClr val="accent3">
                    <a:lumMod val="50000"/>
                  </a:schemeClr>
                </a:solidFill>
              </a:rPr>
              <a:t>Тема урока: 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006600"/>
                </a:solidFill>
              </a:rPr>
              <a:t>«Уникальная планета  -  Земля»</a:t>
            </a:r>
          </a:p>
          <a:p>
            <a:pPr marL="0" indent="0" algn="ctr">
              <a:buNone/>
            </a:pPr>
            <a:endParaRPr lang="ru-RU" sz="4400" b="1" dirty="0" smtClean="0">
              <a:solidFill>
                <a:srgbClr val="006600"/>
              </a:solidFill>
            </a:endParaRPr>
          </a:p>
          <a:p>
            <a:pPr marL="0" indent="0" algn="ctr">
              <a:buNone/>
            </a:pPr>
            <a:r>
              <a:rPr lang="ru-RU" sz="3900" b="1" i="1" u="sng" dirty="0" smtClean="0">
                <a:solidFill>
                  <a:schemeClr val="accent3">
                    <a:lumMod val="50000"/>
                  </a:schemeClr>
                </a:solidFill>
              </a:rPr>
              <a:t>Цель урока: </a:t>
            </a:r>
            <a:r>
              <a:rPr lang="ru-RU" sz="3900" b="1" dirty="0" smtClean="0">
                <a:solidFill>
                  <a:srgbClr val="006600"/>
                </a:solidFill>
              </a:rPr>
              <a:t>Сформировать знания об особенностях Земли, обеспечивающих существование на ней жизни</a:t>
            </a:r>
            <a:endParaRPr lang="ru-RU" sz="39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633" y="3606005"/>
            <a:ext cx="89693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5" y="1665502"/>
            <a:ext cx="89693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69924"/>
          </a:xfrm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</a:rPr>
              <a:t>Расположение и движение Земли в космическом пространстве</a:t>
            </a:r>
            <a:endParaRPr lang="ru-RU" sz="3600" b="1" dirty="0">
              <a:solidFill>
                <a:srgbClr val="8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56792"/>
            <a:ext cx="2524652" cy="222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6963" y="3581180"/>
            <a:ext cx="3870981" cy="83099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800000"/>
                </a:solidFill>
                <a:latin typeface="Arial" charset="0"/>
              </a:rPr>
              <a:t>Расстояние от Солнца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800000"/>
                </a:solidFill>
                <a:latin typeface="Arial" charset="0"/>
              </a:rPr>
              <a:t>до Земли150 </a:t>
            </a:r>
            <a:r>
              <a:rPr lang="ru-RU" altLang="ru-RU" sz="2400" b="1" dirty="0" err="1">
                <a:solidFill>
                  <a:srgbClr val="800000"/>
                </a:solidFill>
                <a:latin typeface="Arial" charset="0"/>
              </a:rPr>
              <a:t>млн.км</a:t>
            </a:r>
            <a:r>
              <a:rPr lang="ru-RU" altLang="ru-RU" sz="2400" b="1" dirty="0">
                <a:solidFill>
                  <a:srgbClr val="800000"/>
                </a:solidFill>
                <a:latin typeface="Arial" charset="0"/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855">
            <a:off x="478092" y="1488497"/>
            <a:ext cx="160972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29000"/>
            <a:ext cx="160972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27984" y="5097199"/>
            <a:ext cx="47160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800000"/>
                </a:solidFill>
                <a:latin typeface="Arial" charset="0"/>
              </a:rPr>
              <a:t>Осевое </a:t>
            </a:r>
            <a:r>
              <a:rPr lang="ru-RU" altLang="ru-RU" sz="2800" b="1" dirty="0">
                <a:solidFill>
                  <a:srgbClr val="800000"/>
                </a:solidFill>
                <a:latin typeface="Arial" charset="0"/>
              </a:rPr>
              <a:t>движение </a:t>
            </a:r>
            <a:r>
              <a:rPr lang="ru-RU" altLang="ru-RU" sz="2800" b="1" dirty="0" smtClean="0">
                <a:solidFill>
                  <a:srgbClr val="800000"/>
                </a:solidFill>
                <a:latin typeface="Arial" charset="0"/>
              </a:rPr>
              <a:t>Земли происходит за 24 часа</a:t>
            </a:r>
            <a:endParaRPr lang="ru-RU" altLang="ru-RU" sz="2800" b="1" dirty="0">
              <a:solidFill>
                <a:srgbClr val="800000"/>
              </a:solidFill>
              <a:latin typeface="Arial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096" y="3044825"/>
            <a:ext cx="1201737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733" y="3446707"/>
            <a:ext cx="1243013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60032" y="6094427"/>
            <a:ext cx="3412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990033"/>
                </a:solidFill>
                <a:latin typeface="Arial" charset="0"/>
              </a:rPr>
              <a:t>смена дня </a:t>
            </a:r>
            <a:r>
              <a:rPr lang="ru-RU" altLang="ru-RU" sz="2400" b="1" i="1" dirty="0">
                <a:solidFill>
                  <a:srgbClr val="990033"/>
                </a:solidFill>
                <a:latin typeface="Arial" charset="0"/>
              </a:rPr>
              <a:t>и </a:t>
            </a:r>
            <a:r>
              <a:rPr lang="ru-RU" altLang="ru-RU" sz="2400" b="1" i="1" dirty="0" smtClean="0">
                <a:solidFill>
                  <a:srgbClr val="990033"/>
                </a:solidFill>
                <a:latin typeface="Arial" charset="0"/>
              </a:rPr>
              <a:t>ночи</a:t>
            </a:r>
            <a:endParaRPr lang="ru-RU" altLang="ru-RU" sz="2400" b="1" i="1" dirty="0">
              <a:solidFill>
                <a:srgbClr val="990033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222</Words>
  <Application>Microsoft Office PowerPoint</Application>
  <PresentationFormat>Экран (4:3)</PresentationFormat>
  <Paragraphs>53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Microsoft YaHei</vt:lpstr>
      <vt:lpstr>Arial</vt:lpstr>
      <vt:lpstr>Calibri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Расположение и движение Земли в космическом пространстве</vt:lpstr>
      <vt:lpstr>Значение атмосферы Земли</vt:lpstr>
      <vt:lpstr>Значение гидросферы Земли</vt:lpstr>
      <vt:lpstr>Значение почвы на Земле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Татьяна Баринова</cp:lastModifiedBy>
  <cp:revision>57</cp:revision>
  <dcterms:modified xsi:type="dcterms:W3CDTF">2023-11-19T18:40:21Z</dcterms:modified>
</cp:coreProperties>
</file>