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74" r:id="rId2"/>
    <p:sldId id="334" r:id="rId3"/>
    <p:sldId id="292" r:id="rId4"/>
    <p:sldId id="296" r:id="rId5"/>
    <p:sldId id="295" r:id="rId6"/>
    <p:sldId id="297" r:id="rId7"/>
    <p:sldId id="298" r:id="rId8"/>
    <p:sldId id="299" r:id="rId9"/>
    <p:sldId id="300" r:id="rId10"/>
    <p:sldId id="301" r:id="rId11"/>
    <p:sldId id="303" r:id="rId12"/>
    <p:sldId id="304" r:id="rId13"/>
    <p:sldId id="305" r:id="rId14"/>
    <p:sldId id="302" r:id="rId15"/>
    <p:sldId id="331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22" r:id="rId28"/>
    <p:sldId id="318" r:id="rId29"/>
    <p:sldId id="320" r:id="rId30"/>
    <p:sldId id="321" r:id="rId31"/>
    <p:sldId id="317" r:id="rId32"/>
    <p:sldId id="319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2" r:id="rId42"/>
    <p:sldId id="333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86559" autoAdjust="0"/>
  </p:normalViewPr>
  <p:slideViewPr>
    <p:cSldViewPr>
      <p:cViewPr varScale="1">
        <p:scale>
          <a:sx n="61" d="100"/>
          <a:sy n="61" d="100"/>
        </p:scale>
        <p:origin x="-132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30" y="17369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13928-6598-468B-B85D-C6E47825756F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F644D-491C-4730-AC97-9286DC5503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19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F644D-491C-4730-AC97-9286DC55037E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782-99A9-44A4-9619-7E6901C16FC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64AF-A167-40DB-94ED-97D1E2C01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782-99A9-44A4-9619-7E6901C16FC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64AF-A167-40DB-94ED-97D1E2C01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782-99A9-44A4-9619-7E6901C16FC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64AF-A167-40DB-94ED-97D1E2C01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782-99A9-44A4-9619-7E6901C16FC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64AF-A167-40DB-94ED-97D1E2C01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782-99A9-44A4-9619-7E6901C16FC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64AF-A167-40DB-94ED-97D1E2C01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782-99A9-44A4-9619-7E6901C16FC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64AF-A167-40DB-94ED-97D1E2C01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782-99A9-44A4-9619-7E6901C16FC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64AF-A167-40DB-94ED-97D1E2C01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782-99A9-44A4-9619-7E6901C16FC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64AF-A167-40DB-94ED-97D1E2C01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782-99A9-44A4-9619-7E6901C16FC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64AF-A167-40DB-94ED-97D1E2C01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782-99A9-44A4-9619-7E6901C16FC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64AF-A167-40DB-94ED-97D1E2C01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782-99A9-44A4-9619-7E6901C16FC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64AF-A167-40DB-94ED-97D1E2C01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D2782-99A9-44A4-9619-7E6901C16FC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F64AF-A167-40DB-94ED-97D1E2C01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ЮГРА – мой край родной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39116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87985"/>
            <a:ext cx="7828524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0426" name="Picture 10" descr="http://ohota-v-sibiri.ru/uploads/sibir_foto/1340365258_pilots_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81150"/>
            <a:ext cx="8773988" cy="58897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8" name="Picture 4" descr="http://i65.fastpic.ru/big/2014/0827/21/bb7e8f7064b4606115a015b9b9cb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40" y="282085"/>
            <a:ext cx="9183340" cy="65759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http://konspekta.net/studopediaorg/baza1/198729616189.files/image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41841"/>
            <a:ext cx="8208912" cy="5344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http://ckeu.stt.proffi95.ru/upload/video/thumbs/medium/2014/02/14/ivan-iii-velikii-istorija-rosiiskogo-gosudarstva-film-151392407818-52fe750a2fc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260648"/>
            <a:ext cx="8352927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42" name="Picture 2" descr="https://im1-tub-ru.yandex.net/i?id=661764c4bdc0a78565385df13db03987&amp;n=33&amp;h=190&amp;w=3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4077072"/>
            <a:ext cx="5279321" cy="2520280"/>
          </a:xfrm>
          <a:prstGeom prst="rect">
            <a:avLst/>
          </a:prstGeom>
          <a:noFill/>
        </p:spPr>
      </p:pic>
      <p:pic>
        <p:nvPicPr>
          <p:cNvPr id="61444" name="Picture 4" descr="http://semantic.uraic.ru/(A(SBK8YjJgzQEkAAAAZTA4YTk5MDUtMzQxNC00ZDA2LTlhODktNmYyNWY2ZTFmYWY4fx35RCZaKq4B5Mo6jTyS2yKDmmc1))/icons/getimage.ashx?id=106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3369974" cy="5184576"/>
          </a:xfrm>
          <a:prstGeom prst="rect">
            <a:avLst/>
          </a:prstGeom>
          <a:noFill/>
        </p:spPr>
      </p:pic>
      <p:pic>
        <p:nvPicPr>
          <p:cNvPr id="61448" name="Picture 8" descr="http://xn--h1aagokeh.xn--p1ai/wp-content/uploads/2015/03/%D1%81%D1%82%D0%BE%D1%8F%D0%BD%D0%B8%D0%B5-%D0%BD%D0%B0-%D1%83%D0%B3%D1%80%D0%B5.jpg"/>
          <p:cNvPicPr>
            <a:picLocks noChangeAspect="1" noChangeArrowheads="1"/>
          </p:cNvPicPr>
          <p:nvPr/>
        </p:nvPicPr>
        <p:blipFill>
          <a:blip r:embed="rId4" cstate="print"/>
          <a:srcRect l="4554" r="4820"/>
          <a:stretch>
            <a:fillRect/>
          </a:stretch>
        </p:blipFill>
        <p:spPr bwMode="auto">
          <a:xfrm>
            <a:off x="3779912" y="1052736"/>
            <a:ext cx="5364088" cy="2651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edia.zk-online.ru/sites/media.zk-online.ru/files/images/sibir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 useBgFill="1"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www.kkkm.ru/static/uploaded/images/sibirskii_gorod_mangazeja_XYIIek_risunok_v.jpg"/>
          <p:cNvPicPr>
            <a:picLocks noChangeAspect="1" noChangeArrowheads="1"/>
          </p:cNvPicPr>
          <p:nvPr/>
        </p:nvPicPr>
        <p:blipFill>
          <a:blip r:embed="rId2" cstate="print"/>
          <a:srcRect b="12314"/>
          <a:stretch>
            <a:fillRect/>
          </a:stretch>
        </p:blipFill>
        <p:spPr bwMode="auto">
          <a:xfrm>
            <a:off x="0" y="3571874"/>
            <a:ext cx="5238750" cy="2881462"/>
          </a:xfrm>
          <a:prstGeom prst="rect">
            <a:avLst/>
          </a:prstGeom>
          <a:noFill/>
        </p:spPr>
      </p:pic>
      <p:pic>
        <p:nvPicPr>
          <p:cNvPr id="1028" name="Picture 4" descr="http://www.tagileparhiya.ru/default/fast_download/page_images.image_big.92bb9ec566044b1e.d0bfd0b5d0bbd18bd0bc2e6a7067.jpg"/>
          <p:cNvPicPr>
            <a:picLocks noChangeAspect="1" noChangeArrowheads="1"/>
          </p:cNvPicPr>
          <p:nvPr/>
        </p:nvPicPr>
        <p:blipFill>
          <a:blip r:embed="rId3" cstate="print"/>
          <a:srcRect l="5485" r="5844"/>
          <a:stretch>
            <a:fillRect/>
          </a:stretch>
        </p:blipFill>
        <p:spPr bwMode="auto">
          <a:xfrm>
            <a:off x="1043608" y="0"/>
            <a:ext cx="6984776" cy="3514726"/>
          </a:xfrm>
          <a:prstGeom prst="rect">
            <a:avLst/>
          </a:prstGeom>
          <a:noFill/>
        </p:spPr>
      </p:pic>
      <p:pic>
        <p:nvPicPr>
          <p:cNvPr id="1030" name="Picture 6" descr="http://www.xn--80aeiamehj0anrhffdl2c1b.xn--p1ai/images/foto/tmn_ahitect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1592" y="3645024"/>
            <a:ext cx="3672408" cy="2910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Самаровский</a:t>
            </a:r>
            <a:r>
              <a:rPr lang="ru-RU" b="1" dirty="0" smtClean="0">
                <a:solidFill>
                  <a:srgbClr val="002060"/>
                </a:solidFill>
              </a:rPr>
              <a:t> Ям, нынешний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Ханты - </a:t>
            </a:r>
            <a:r>
              <a:rPr lang="ru-RU" b="1" dirty="0" err="1" smtClean="0">
                <a:solidFill>
                  <a:srgbClr val="002060"/>
                </a:solidFill>
              </a:rPr>
              <a:t>Мансийск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5538" name="Picture 2" descr="http://www.ugra.aif.ru/pictures/201306/%D0%A1%D0%B0%D0%BC%D0%B0%D1%80%D0%BE%D0%B2%D0%BE_%D0%A2%D0%BE%D0%B1%D0%BE%D0%BB%D1%8C%D1%81%D0%BA_1_.jpg"/>
          <p:cNvPicPr>
            <a:picLocks noChangeAspect="1" noChangeArrowheads="1"/>
          </p:cNvPicPr>
          <p:nvPr/>
        </p:nvPicPr>
        <p:blipFill>
          <a:blip r:embed="rId2" cstate="print"/>
          <a:srcRect l="5676" r="6342"/>
          <a:stretch>
            <a:fillRect/>
          </a:stretch>
        </p:blipFill>
        <p:spPr bwMode="auto">
          <a:xfrm>
            <a:off x="323528" y="1988840"/>
            <a:ext cx="8532440" cy="2727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http://volnomuvolya.com/images/mansi%20severnogo%20urala%2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441041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http://www.vmr-mo.ru/upload/iblock/c94/tor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361502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Ханты – Мансийский автономный округ – один из десяти автономных округов Российской </a:t>
            </a:r>
            <a:r>
              <a:rPr lang="ru-RU" b="1" dirty="0" smtClean="0">
                <a:solidFill>
                  <a:srgbClr val="002060"/>
                </a:solidFill>
              </a:rPr>
              <a:t>Федерации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391160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Административный центр округа- город Ханты – </a:t>
            </a:r>
            <a:r>
              <a:rPr lang="ru-RU" sz="3600" b="1" dirty="0" err="1" smtClean="0">
                <a:solidFill>
                  <a:srgbClr val="002060"/>
                </a:solidFill>
              </a:rPr>
              <a:t>Мансийск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r>
              <a:rPr lang="ru-RU" sz="3600" b="1" dirty="0" smtClean="0">
                <a:solidFill>
                  <a:srgbClr val="002060"/>
                </a:solidFill>
              </a:rPr>
              <a:t>Площадь округа – 534,8 </a:t>
            </a:r>
            <a:r>
              <a:rPr lang="ru-RU" sz="3600" b="1" dirty="0" err="1" smtClean="0">
                <a:solidFill>
                  <a:srgbClr val="002060"/>
                </a:solidFill>
              </a:rPr>
              <a:t>тыс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кв</a:t>
            </a:r>
            <a:r>
              <a:rPr lang="ru-RU" sz="3600" b="1" dirty="0" smtClean="0">
                <a:solidFill>
                  <a:srgbClr val="002060"/>
                </a:solidFill>
              </a:rPr>
              <a:t> км, что составляет 3,1% площади нашей страны и превосходит площадь любого европейского государства, кроме Франции – 544 тыс. кв. км. 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8612" name="Picture 4" descr="http://cdn.endata.cx/data/games/29845/6161_1234962160_ful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032448" cy="5464022"/>
          </a:xfrm>
          <a:prstGeom prst="rect">
            <a:avLst/>
          </a:prstGeom>
          <a:noFill/>
        </p:spPr>
      </p:pic>
      <p:pic>
        <p:nvPicPr>
          <p:cNvPr id="68614" name="Picture 6" descr="http://m.kp.by/share/i/12/8817630/big.jpg"/>
          <p:cNvPicPr>
            <a:picLocks noChangeAspect="1" noChangeArrowheads="1"/>
          </p:cNvPicPr>
          <p:nvPr/>
        </p:nvPicPr>
        <p:blipFill>
          <a:blip r:embed="rId3" cstate="print"/>
          <a:srcRect l="6300" r="3401"/>
          <a:stretch>
            <a:fillRect/>
          </a:stretch>
        </p:blipFill>
        <p:spPr bwMode="auto">
          <a:xfrm>
            <a:off x="4352862" y="1700808"/>
            <a:ext cx="4791138" cy="35519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Первый газовый фонтан 1953 г.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вблизи села </a:t>
            </a:r>
            <a:r>
              <a:rPr lang="ru-RU" b="1" dirty="0" err="1" smtClean="0">
                <a:solidFill>
                  <a:srgbClr val="002060"/>
                </a:solidFill>
              </a:rPr>
              <a:t>Березово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http://old.ugra-news.ru/sites/default/files/styles/width_200/public/images/galleries/20130709/ugorskoe_times_27_655_0.jpg?itok=WYQBJcq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772816"/>
            <a:ext cx="5265373" cy="3949030"/>
          </a:xfrm>
          <a:prstGeom prst="rect">
            <a:avLst/>
          </a:prstGeom>
          <a:noFill/>
        </p:spPr>
      </p:pic>
      <p:pic>
        <p:nvPicPr>
          <p:cNvPr id="69636" name="Picture 4" descr="http://tyumen.rfn.ru/p/m_64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065524"/>
            <a:ext cx="4788024" cy="3576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http://avatars.yandex.net/get-afisha-gallery/fb5a1f529e09ccce69d22109bcdbbf14/gallery-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0066"/>
            <a:ext cx="8352928" cy="6787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2" name="Picture 2" descr="http://geophoto.ru/large/drn21302032l.jpg"/>
          <p:cNvPicPr>
            <a:picLocks noChangeAspect="1" noChangeArrowheads="1"/>
          </p:cNvPicPr>
          <p:nvPr/>
        </p:nvPicPr>
        <p:blipFill>
          <a:blip r:embed="rId2" cstate="print"/>
          <a:srcRect l="14808" t="10648" r="12711" b="32902"/>
          <a:stretch>
            <a:fillRect/>
          </a:stretch>
        </p:blipFill>
        <p:spPr bwMode="auto">
          <a:xfrm>
            <a:off x="0" y="3896381"/>
            <a:ext cx="5400600" cy="2961619"/>
          </a:xfrm>
          <a:prstGeom prst="rect">
            <a:avLst/>
          </a:prstGeom>
          <a:noFill/>
        </p:spPr>
      </p:pic>
      <p:pic>
        <p:nvPicPr>
          <p:cNvPr id="71684" name="Picture 4" descr="http://uch.znate.ru/tw_files2/urls_25/5/d-4109/img1.jpg"/>
          <p:cNvPicPr>
            <a:picLocks noChangeAspect="1" noChangeArrowheads="1"/>
          </p:cNvPicPr>
          <p:nvPr/>
        </p:nvPicPr>
        <p:blipFill>
          <a:blip r:embed="rId3" cstate="print"/>
          <a:srcRect l="10861" t="6300" r="7870" b="16841"/>
          <a:stretch>
            <a:fillRect/>
          </a:stretch>
        </p:blipFill>
        <p:spPr bwMode="auto">
          <a:xfrm>
            <a:off x="0" y="0"/>
            <a:ext cx="5400600" cy="3830658"/>
          </a:xfrm>
          <a:prstGeom prst="rect">
            <a:avLst/>
          </a:prstGeom>
          <a:noFill/>
        </p:spPr>
      </p:pic>
      <p:pic>
        <p:nvPicPr>
          <p:cNvPr id="71686" name="Picture 6" descr="http://www.vashsad.ua/i/gallery/wallpapers/45/1280_960/81gdSJ5L.jpg"/>
          <p:cNvPicPr>
            <a:picLocks noChangeAspect="1" noChangeArrowheads="1"/>
          </p:cNvPicPr>
          <p:nvPr/>
        </p:nvPicPr>
        <p:blipFill>
          <a:blip r:embed="rId4" cstate="print"/>
          <a:srcRect l="16341" r="6041"/>
          <a:stretch>
            <a:fillRect/>
          </a:stretch>
        </p:blipFill>
        <p:spPr bwMode="auto">
          <a:xfrm>
            <a:off x="5580112" y="1700808"/>
            <a:ext cx="3563888" cy="3443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85010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Сегодня добыта 9-миллионная тонна нефти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6" name="Picture 2" descr="http://www.laboiteverte.fr/wp-content/uploads/2010/09/EDWARD-BURTYNSKY-PAYSAGE-MANUFACTURE-09.jpg"/>
          <p:cNvPicPr>
            <a:picLocks noChangeAspect="1" noChangeArrowheads="1"/>
          </p:cNvPicPr>
          <p:nvPr/>
        </p:nvPicPr>
        <p:blipFill>
          <a:blip r:embed="rId2" cstate="print"/>
          <a:srcRect t="8490"/>
          <a:stretch>
            <a:fillRect/>
          </a:stretch>
        </p:blipFill>
        <p:spPr bwMode="auto">
          <a:xfrm>
            <a:off x="755576" y="1052736"/>
            <a:ext cx="7488832" cy="5459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3730" name="Picture 2" descr="http://s.alriyadh.com/2013/11/08/img/330373305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33922"/>
            <a:ext cx="4427562" cy="3324078"/>
          </a:xfrm>
          <a:prstGeom prst="rect">
            <a:avLst/>
          </a:prstGeom>
          <a:noFill/>
        </p:spPr>
      </p:pic>
      <p:pic>
        <p:nvPicPr>
          <p:cNvPr id="73732" name="Picture 4" descr="http://aleut-broker.su/images/news/electroenerg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3281775"/>
          </a:xfrm>
          <a:prstGeom prst="rect">
            <a:avLst/>
          </a:prstGeom>
          <a:noFill/>
        </p:spPr>
      </p:pic>
      <p:pic>
        <p:nvPicPr>
          <p:cNvPr id="73734" name="Picture 6" descr="http://www.6hm.eduhmao.ru/var/db/html/22254.jjmdf1.jpg"/>
          <p:cNvPicPr>
            <a:picLocks noChangeAspect="1" noChangeArrowheads="1"/>
          </p:cNvPicPr>
          <p:nvPr/>
        </p:nvPicPr>
        <p:blipFill>
          <a:blip r:embed="rId4" cstate="print"/>
          <a:srcRect r="6732"/>
          <a:stretch>
            <a:fillRect/>
          </a:stretch>
        </p:blipFill>
        <p:spPr bwMode="auto">
          <a:xfrm>
            <a:off x="0" y="0"/>
            <a:ext cx="4720217" cy="3284984"/>
          </a:xfrm>
          <a:prstGeom prst="rect">
            <a:avLst/>
          </a:prstGeom>
          <a:noFill/>
        </p:spPr>
      </p:pic>
      <p:pic>
        <p:nvPicPr>
          <p:cNvPr id="73736" name="Picture 8" descr="http://t-l.ru/i/n/248/185248/tn_185248_12517e3689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3398" y="3501008"/>
            <a:ext cx="4620602" cy="3193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4" name="Picture 2" descr="http://rpp.nashaucheba.ru/pars_docs/refs/170/169843/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 descr="http://www.mastera-mebeli.ru/kak.php?tmuy=ftecadu/img21556.jpg"/>
          <p:cNvPicPr>
            <a:picLocks noChangeAspect="1" noChangeArrowheads="1"/>
          </p:cNvPicPr>
          <p:nvPr/>
        </p:nvPicPr>
        <p:blipFill>
          <a:blip r:embed="rId2" cstate="print"/>
          <a:srcRect r="21978"/>
          <a:stretch>
            <a:fillRect/>
          </a:stretch>
        </p:blipFill>
        <p:spPr bwMode="auto">
          <a:xfrm>
            <a:off x="323528" y="1196752"/>
            <a:ext cx="4587482" cy="5032859"/>
          </a:xfrm>
          <a:prstGeom prst="rect">
            <a:avLst/>
          </a:prstGeom>
          <a:noFill/>
        </p:spPr>
      </p:pic>
      <p:pic>
        <p:nvPicPr>
          <p:cNvPr id="75780" name="Picture 4" descr="http://sparrkioshka.ucoz.org/_ph/9/200474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7182" y="620688"/>
            <a:ext cx="4126818" cy="5502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err="1" smtClean="0">
                <a:solidFill>
                  <a:srgbClr val="002060"/>
                </a:solidFill>
              </a:rPr>
              <a:t>Конькова</a:t>
            </a:r>
            <a:r>
              <a:rPr lang="ru-RU" sz="4900" b="1" dirty="0" smtClean="0">
                <a:solidFill>
                  <a:srgbClr val="002060"/>
                </a:solidFill>
              </a:rPr>
              <a:t> Анна Митрофановна</a:t>
            </a:r>
            <a:br>
              <a:rPr lang="ru-RU" sz="4900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(1916-1999)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                        член союза писателей СССР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                     заслуженный деятель культуры        </a:t>
            </a:r>
            <a:r>
              <a:rPr lang="ru-RU" b="1" dirty="0" err="1" smtClean="0">
                <a:solidFill>
                  <a:srgbClr val="002060"/>
                </a:solidFill>
              </a:rPr>
              <a:t>культуры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                        ХМАО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                      автор сборника сказок и легенд           </a:t>
            </a:r>
            <a:r>
              <a:rPr lang="ru-RU" b="1" dirty="0" err="1" smtClean="0">
                <a:solidFill>
                  <a:srgbClr val="002060"/>
                </a:solidFill>
              </a:rPr>
              <a:t>легенд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                       «Сказки бабушки Анне»,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                     «Свидание с детством» и др.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7410" name="Picture 2" descr="http://im0-tub-ru.yandex.net/i?id=1c4bda6d116f0fffcb1aeb673dc86a24&amp;n=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51520" y="1988840"/>
            <a:ext cx="2759014" cy="4346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064896" cy="14036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4900" b="1" dirty="0" smtClean="0">
                <a:solidFill>
                  <a:srgbClr val="002060"/>
                </a:solidFill>
              </a:rPr>
              <a:t>Тарханов Андрей Семенович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(р. 1936)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                           </a:t>
            </a:r>
            <a:r>
              <a:rPr lang="ru-RU" sz="4000" b="1" dirty="0" smtClean="0">
                <a:solidFill>
                  <a:srgbClr val="002060"/>
                </a:solidFill>
              </a:rPr>
              <a:t>Член союза писателей России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                            автор многих поэтических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                             сборников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                             «Зеленый дождь»,     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                                 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                            «Снежная симфония» и др.                       др.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                              пишет на русском языке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im0-tub-ru.yandex.net/i?id=d0520f8156cfdcaba552f486cf1ef0d5&amp;n=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2891399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Столица ХМАО - Ханты -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Мансийск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78" name="Picture 2" descr="http://im0-tub-ru.yandex.net/i?id=3c03b467a448abff01dfe87414fdc619&amp;n=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1628800"/>
            <a:ext cx="6912769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Вторушин Николай Михайлович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(р.1946)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112568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                            член союза писателей России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                             писатель, поэт</a:t>
            </a: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                             автор книг  «Лунные ночи»,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                           «Жизни моей бытие»,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                             «</a:t>
            </a:r>
            <a:r>
              <a:rPr lang="ru-RU" b="1" dirty="0" err="1" smtClean="0">
                <a:solidFill>
                  <a:srgbClr val="002060"/>
                </a:solidFill>
              </a:rPr>
              <a:t>Непридуманные</a:t>
            </a:r>
            <a:r>
              <a:rPr lang="ru-RU" b="1" dirty="0" smtClean="0">
                <a:solidFill>
                  <a:srgbClr val="002060"/>
                </a:solidFill>
              </a:rPr>
              <a:t> истории»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                                   и др.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im0-tub-ru.yandex.net/i?id=b355f8b9d198873a8c1fecbc03dc1ad8&amp;n=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3707904" cy="5561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22" name="Picture 2" descr="http://yugorsk-tr.gazprom.ru/d/textpage/14/20/kurepta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32" y="332656"/>
            <a:ext cx="9209732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9874" name="Picture 2" descr="http://club.foto.ru/gallery/images/photo/2004/08/30/264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288" y="1412776"/>
            <a:ext cx="8837712" cy="4602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2946" name="Picture 2" descr="http://hnu.docdat.com/pars_docs/refs/209/208700/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8012"/>
            <a:ext cx="9288016" cy="6966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3972" name="Picture 4" descr="https://upload.wikimedia.org/wikipedia/commons/a/a5/Ob_u_Barnaul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61514" cy="6796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4994" name="Picture 2" descr="http://media.zk-online.ru/sites/media.zk-online.ru/files/images/154_72.1129124277.25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1"/>
            <a:ext cx="9468544" cy="7222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6018" name="Picture 2" descr="https://im2-tub-ru.yandex.net/i?id=ac887563b355e183fed5e68a68a8d467&amp;n=33&amp;h=190&amp;w=2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89040"/>
            <a:ext cx="3899800" cy="2520280"/>
          </a:xfrm>
          <a:prstGeom prst="rect">
            <a:avLst/>
          </a:prstGeom>
          <a:noFill/>
        </p:spPr>
      </p:pic>
      <p:pic>
        <p:nvPicPr>
          <p:cNvPr id="86020" name="Picture 4" descr="http://zr-snt.ru/foto/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56992"/>
            <a:ext cx="4788024" cy="3192016"/>
          </a:xfrm>
          <a:prstGeom prst="rect">
            <a:avLst/>
          </a:prstGeom>
          <a:noFill/>
        </p:spPr>
      </p:pic>
      <p:pic>
        <p:nvPicPr>
          <p:cNvPr id="86022" name="Picture 6" descr="http://www.pilzbestimmer.de/bilder/5/275-Leccinum_scabr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60648"/>
            <a:ext cx="3960440" cy="2970330"/>
          </a:xfrm>
          <a:prstGeom prst="rect">
            <a:avLst/>
          </a:prstGeom>
          <a:noFill/>
        </p:spPr>
      </p:pic>
      <p:pic>
        <p:nvPicPr>
          <p:cNvPr id="86024" name="Picture 8" descr="http://eko11111.vot.pl/wp-content/uploads/opienka_miodow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88640"/>
            <a:ext cx="3888432" cy="31699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7042" name="Picture 2" descr="http://img-fotki.yandex.ru/get/10/1118136.93/0_d73c3_1584c422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528392" cy="2843296"/>
          </a:xfrm>
          <a:prstGeom prst="rect">
            <a:avLst/>
          </a:prstGeom>
          <a:noFill/>
        </p:spPr>
      </p:pic>
      <p:pic>
        <p:nvPicPr>
          <p:cNvPr id="87046" name="Picture 6" descr="http://geophoto.ru/large/ardch060001l.jpg"/>
          <p:cNvPicPr>
            <a:picLocks noChangeAspect="1" noChangeArrowheads="1"/>
          </p:cNvPicPr>
          <p:nvPr/>
        </p:nvPicPr>
        <p:blipFill>
          <a:blip r:embed="rId3" cstate="print"/>
          <a:srcRect l="3077" b="7871"/>
          <a:stretch>
            <a:fillRect/>
          </a:stretch>
        </p:blipFill>
        <p:spPr bwMode="auto">
          <a:xfrm>
            <a:off x="4427984" y="260648"/>
            <a:ext cx="4032448" cy="2752306"/>
          </a:xfrm>
          <a:prstGeom prst="rect">
            <a:avLst/>
          </a:prstGeom>
          <a:noFill/>
        </p:spPr>
      </p:pic>
      <p:pic>
        <p:nvPicPr>
          <p:cNvPr id="87048" name="Picture 8" descr="https://upload.wikimedia.org/wikipedia/commons/c/c1/Hjortr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84984"/>
            <a:ext cx="3936438" cy="2952328"/>
          </a:xfrm>
          <a:prstGeom prst="rect">
            <a:avLst/>
          </a:prstGeom>
          <a:noFill/>
        </p:spPr>
      </p:pic>
      <p:pic>
        <p:nvPicPr>
          <p:cNvPr id="87050" name="Picture 10" descr="http://animalphotos.ru/photo/e0/e0aa8b1408d8ebccbfbd46d7c61a594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356992"/>
            <a:ext cx="3024069" cy="3065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8066" name="Picture 2" descr="http://dvinovaje.ru/_si/0/11951197.jpg"/>
          <p:cNvPicPr>
            <a:picLocks noChangeAspect="1" noChangeArrowheads="1"/>
          </p:cNvPicPr>
          <p:nvPr/>
        </p:nvPicPr>
        <p:blipFill>
          <a:blip r:embed="rId2" cstate="print"/>
          <a:srcRect l="2256" t="2439" r="1622" b="3659"/>
          <a:stretch>
            <a:fillRect/>
          </a:stretch>
        </p:blipFill>
        <p:spPr bwMode="auto">
          <a:xfrm>
            <a:off x="323528" y="548680"/>
            <a:ext cx="8532440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9090" name="Picture 2" descr="http://uchinfovu.ucoz.ru/sa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293" y="0"/>
            <a:ext cx="917129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5300" name="Picture 4" descr="https://im3-tub-ru.yandex.net/i?id=be44df9ee402aa711d85a5f0262ff8aa&amp;n=33&amp;h=190&amp;w=2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356992"/>
            <a:ext cx="3707904" cy="3307523"/>
          </a:xfrm>
          <a:prstGeom prst="rect">
            <a:avLst/>
          </a:prstGeom>
          <a:noFill/>
        </p:spPr>
      </p:pic>
      <p:pic>
        <p:nvPicPr>
          <p:cNvPr id="55302" name="Picture 6" descr="http://ugranow.ru/wp-content/uploads/2014/11/0_13571_46838171_XL-290x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861048"/>
            <a:ext cx="2762250" cy="2762251"/>
          </a:xfrm>
          <a:prstGeom prst="rect">
            <a:avLst/>
          </a:prstGeom>
          <a:noFill/>
        </p:spPr>
      </p:pic>
      <p:pic>
        <p:nvPicPr>
          <p:cNvPr id="55304" name="Picture 8" descr="http://www.wildlife.by/sites/default/files/images/dari_le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4788024" cy="3471317"/>
          </a:xfrm>
          <a:prstGeom prst="rect">
            <a:avLst/>
          </a:prstGeom>
          <a:noFill/>
        </p:spPr>
      </p:pic>
      <p:pic>
        <p:nvPicPr>
          <p:cNvPr id="55306" name="Picture 10" descr="http://printbusiness.su/wp-content/uploads/2012/07/Nature_in_Khanty-Mansi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692696"/>
            <a:ext cx="3812830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0114" name="Picture 2" descr="http://old.pravdaurfo.ru/sites/default/files/gorod_s_vyso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01581"/>
            <a:ext cx="8892480" cy="59357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62" name="Picture 2" descr="http://kuznya.info/wp-content/uploads/2015/09/pic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252020" cy="2754365"/>
          </a:xfrm>
          <a:prstGeom prst="rect">
            <a:avLst/>
          </a:prstGeom>
          <a:noFill/>
        </p:spPr>
      </p:pic>
      <p:pic>
        <p:nvPicPr>
          <p:cNvPr id="92164" name="Picture 4" descr="http://eurosiboil.com/images/news/030813-sokrovisha-nedr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723" y="3910776"/>
            <a:ext cx="4419277" cy="2947224"/>
          </a:xfrm>
          <a:prstGeom prst="rect">
            <a:avLst/>
          </a:prstGeom>
          <a:noFill/>
        </p:spPr>
      </p:pic>
      <p:pic>
        <p:nvPicPr>
          <p:cNvPr id="92166" name="Picture 6" descr="http://img-fotki.yandex.ru/get/5600/georgichne.2/0_3aace_61772799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4664"/>
            <a:ext cx="4274022" cy="3312368"/>
          </a:xfrm>
          <a:prstGeom prst="rect">
            <a:avLst/>
          </a:prstGeom>
          <a:noFill/>
        </p:spPr>
      </p:pic>
      <p:pic>
        <p:nvPicPr>
          <p:cNvPr id="92168" name="Picture 8" descr="http://www.mk.ru/upload/iblock_mk/475/25/6f/0d/DETAIL_PICTURE__969642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96952"/>
            <a:ext cx="4524375" cy="339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5" y="404664"/>
            <a:ext cx="8436357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http://player.myshared.ru/419004/data/images/img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3086099"/>
            <a:ext cx="6286500" cy="3771901"/>
          </a:xfrm>
          <a:prstGeom prst="rect">
            <a:avLst/>
          </a:prstGeom>
          <a:noFill/>
        </p:spPr>
      </p:pic>
      <p:pic>
        <p:nvPicPr>
          <p:cNvPr id="5" name="Picture 2" descr="https://im2-tub-ru.yandex.net/i?id=eab6ea5da1dd7ecb8e14ec290e4e0c7f&amp;n=33&amp;h=190&amp;w=2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23442" cy="3789040"/>
          </a:xfrm>
          <a:prstGeom prst="rect">
            <a:avLst/>
          </a:prstGeom>
          <a:noFill/>
        </p:spPr>
      </p:pic>
      <p:pic>
        <p:nvPicPr>
          <p:cNvPr id="54274" name="Picture 2" descr="http://static.panoramio.com/photos/large/297192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9638" y="404664"/>
            <a:ext cx="3264362" cy="2448272"/>
          </a:xfrm>
          <a:prstGeom prst="rect">
            <a:avLst/>
          </a:prstGeom>
          <a:noFill/>
        </p:spPr>
      </p:pic>
      <p:sp>
        <p:nvSpPr>
          <p:cNvPr id="54276" name="AutoShape 4" descr="http://www.funlib.ru/cimg/2014/102208/34261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8" name="AutoShape 6" descr="http://www.funlib.ru/cimg/2014/102208/34261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80" name="Picture 8" descr="http://map.admrad.ru/mkr0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33056"/>
            <a:ext cx="3934939" cy="264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http://reserves-park.ru/images/stories/zapovednik1/ussurijskij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8136904" cy="61026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7346" name="Picture 2" descr="http://www.etnosy.ru/sites/default/files/bookshelf./ostjaki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4752528" cy="6693702"/>
          </a:xfrm>
          <a:prstGeom prst="rect">
            <a:avLst/>
          </a:prstGeom>
          <a:noFill/>
        </p:spPr>
      </p:pic>
      <p:pic>
        <p:nvPicPr>
          <p:cNvPr id="57348" name="Picture 4" descr="http://nativeurals.narod.ru/img/antientchi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0"/>
            <a:ext cx="3364541" cy="6803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8374" name="Picture 6" descr="http://togeo.ru/.imaging/fullsize/dms/portal/mamatov/otkrytki-narody-prikamya/otkrytki-narody-prikamya-ig/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087392"/>
            <a:ext cx="5292080" cy="3770608"/>
          </a:xfrm>
          <a:prstGeom prst="rect">
            <a:avLst/>
          </a:prstGeom>
          <a:noFill/>
        </p:spPr>
      </p:pic>
      <p:pic>
        <p:nvPicPr>
          <p:cNvPr id="58376" name="Picture 8" descr="http://gladgames.ucoz.ru/files/drevniy_mir/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4084247" cy="2952328"/>
          </a:xfrm>
          <a:prstGeom prst="rect">
            <a:avLst/>
          </a:prstGeom>
          <a:noFill/>
        </p:spPr>
      </p:pic>
      <p:pic>
        <p:nvPicPr>
          <p:cNvPr id="58378" name="Picture 10" descr="http://www.vehlin.de/vehlin/bilder/slawenwal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4209699" cy="2736304"/>
          </a:xfrm>
          <a:prstGeom prst="rect">
            <a:avLst/>
          </a:prstGeom>
          <a:noFill/>
        </p:spPr>
      </p:pic>
      <p:pic>
        <p:nvPicPr>
          <p:cNvPr id="58380" name="Picture 12" descr="http://rufinances.ru/uploads/posts/medium/1441156351-3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3744416" cy="24977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9394" name="Picture 2" descr="http://www.rusknife.com/uploads/monthly_01_2012/post-2895-0-90176500-1326243099_th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067175" cy="6096001"/>
          </a:xfrm>
          <a:prstGeom prst="rect">
            <a:avLst/>
          </a:prstGeom>
          <a:noFill/>
        </p:spPr>
      </p:pic>
      <p:pic>
        <p:nvPicPr>
          <p:cNvPr id="6" name="Picture 4" descr="http://www.ugra-service.ru/u_img/2006_09/18_11-39-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77072"/>
            <a:ext cx="3162300" cy="2143125"/>
          </a:xfrm>
          <a:prstGeom prst="rect">
            <a:avLst/>
          </a:prstGeom>
          <a:noFill/>
        </p:spPr>
      </p:pic>
      <p:pic>
        <p:nvPicPr>
          <p:cNvPr id="59398" name="Picture 6" descr="http://lemur59.ru/sites/default/files/images/528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6722" y="332656"/>
            <a:ext cx="4717278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183</Words>
  <Application>Microsoft Office PowerPoint</Application>
  <PresentationFormat>Экран (4:3)</PresentationFormat>
  <Paragraphs>33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ЮГРА – мой край родной</vt:lpstr>
      <vt:lpstr>Ханты – Мансийский автономный округ – один из десяти автономных округов Российской Федерации</vt:lpstr>
      <vt:lpstr>Столица ХМАО - Ханты - Мансийск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Самаровский Ям, нынешний Ханты - Мансийск</vt:lpstr>
      <vt:lpstr>Презентация PowerPoint</vt:lpstr>
      <vt:lpstr>Презентация PowerPoint</vt:lpstr>
      <vt:lpstr>Презентация PowerPoint</vt:lpstr>
      <vt:lpstr>Первый газовый фонтан 1953 г. вблизи села Березово</vt:lpstr>
      <vt:lpstr>Презентация PowerPoint</vt:lpstr>
      <vt:lpstr>Презентация PowerPoint</vt:lpstr>
      <vt:lpstr>Сегодня добыта 9-миллионная тонна нефти</vt:lpstr>
      <vt:lpstr>Презентация PowerPoint</vt:lpstr>
      <vt:lpstr>Презентация PowerPoint</vt:lpstr>
      <vt:lpstr>Презентация PowerPoint</vt:lpstr>
      <vt:lpstr>Конькова Анна Митрофановна (1916-1999)</vt:lpstr>
      <vt:lpstr>  Тарханов Андрей Семенович  (р. 1936)</vt:lpstr>
      <vt:lpstr>Вторушин Николай Михайлович (р.1946)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Юля</dc:creator>
  <cp:lastModifiedBy>Библиотека</cp:lastModifiedBy>
  <cp:revision>107</cp:revision>
  <dcterms:created xsi:type="dcterms:W3CDTF">2010-01-10T17:34:04Z</dcterms:created>
  <dcterms:modified xsi:type="dcterms:W3CDTF">2023-11-29T10:05:18Z</dcterms:modified>
</cp:coreProperties>
</file>