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6" r:id="rId4"/>
    <p:sldId id="274" r:id="rId5"/>
    <p:sldId id="277" r:id="rId6"/>
    <p:sldId id="278" r:id="rId7"/>
    <p:sldId id="266" r:id="rId8"/>
    <p:sldId id="279" r:id="rId9"/>
    <p:sldId id="268" r:id="rId10"/>
    <p:sldId id="265" r:id="rId11"/>
    <p:sldId id="272" r:id="rId12"/>
    <p:sldId id="280" r:id="rId13"/>
    <p:sldId id="263" r:id="rId14"/>
    <p:sldId id="281" r:id="rId15"/>
    <p:sldId id="285" r:id="rId16"/>
    <p:sldId id="260" r:id="rId17"/>
    <p:sldId id="262" r:id="rId18"/>
    <p:sldId id="273" r:id="rId19"/>
    <p:sldId id="271" r:id="rId20"/>
    <p:sldId id="282" r:id="rId21"/>
    <p:sldId id="283" r:id="rId22"/>
    <p:sldId id="284" r:id="rId23"/>
    <p:sldId id="270" r:id="rId24"/>
    <p:sldId id="261" r:id="rId25"/>
    <p:sldId id="269" r:id="rId26"/>
  </p:sldIdLst>
  <p:sldSz cx="9144000" cy="6858000" type="screen4x3"/>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2FC"/>
    <a:srgbClr val="9CEE96"/>
    <a:srgbClr val="8DB8F7"/>
    <a:srgbClr val="F78DF2"/>
    <a:srgbClr val="92E2F2"/>
    <a:srgbClr val="000066"/>
    <a:srgbClr val="CC99FF"/>
    <a:srgbClr val="333399"/>
    <a:srgbClr val="00CC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p:scale>
          <a:sx n="70" d="100"/>
          <a:sy n="70" d="100"/>
        </p:scale>
        <p:origin x="128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28.11.2023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28.11.2023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28.11.2023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28.11.2023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28.11.2023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28.11.2023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28.11.2023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28.11.2023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4" name="Прямоугольник 3"/>
          <p:cNvSpPr/>
          <p:nvPr/>
        </p:nvSpPr>
        <p:spPr>
          <a:xfrm>
            <a:off x="799501" y="1317813"/>
            <a:ext cx="7536874" cy="2308324"/>
          </a:xfrm>
          <a:prstGeom prst="rect">
            <a:avLst/>
          </a:prstGeom>
        </p:spPr>
        <p:txBody>
          <a:bodyPr wrap="square">
            <a:spAutoFit/>
            <a:scene3d>
              <a:camera prst="orthographicFront"/>
              <a:lightRig rig="threePt" dir="t"/>
            </a:scene3d>
            <a:sp3d extrusionH="57150">
              <a:bevelT w="69850" h="69850" prst="divot"/>
            </a:sp3d>
          </a:bodyPr>
          <a:lstStyle/>
          <a:p>
            <a:pPr algn="ctr"/>
            <a:r>
              <a:rPr lang="ru-RU" sz="3600" b="1" dirty="0">
                <a:solidFill>
                  <a:srgbClr val="333399"/>
                </a:solidFill>
              </a:rPr>
              <a:t>Занятие по познавательному развитию</a:t>
            </a:r>
          </a:p>
          <a:p>
            <a:pPr algn="ctr"/>
            <a:r>
              <a:rPr lang="ru-RU" sz="3600" b="1" dirty="0">
                <a:solidFill>
                  <a:srgbClr val="333399"/>
                </a:solidFill>
              </a:rPr>
              <a:t>Тема:</a:t>
            </a:r>
            <a:r>
              <a:rPr lang="ru-RU" sz="3600" dirty="0">
                <a:solidFill>
                  <a:srgbClr val="333399"/>
                </a:solidFill>
              </a:rPr>
              <a:t> «Дети и гаджеты»</a:t>
            </a:r>
          </a:p>
          <a:p>
            <a:endParaRPr lang="ru-RU" sz="3600" dirty="0"/>
          </a:p>
        </p:txBody>
      </p:sp>
      <p:sp>
        <p:nvSpPr>
          <p:cNvPr id="2" name="Заголовок 1"/>
          <p:cNvSpPr>
            <a:spLocks noGrp="1"/>
          </p:cNvSpPr>
          <p:nvPr>
            <p:ph type="ctrTitle"/>
          </p:nvPr>
        </p:nvSpPr>
        <p:spPr>
          <a:xfrm>
            <a:off x="3385587" y="5553635"/>
            <a:ext cx="2625250" cy="699528"/>
          </a:xfrm>
        </p:spPr>
        <p:txBody>
          <a:bodyPr>
            <a:noAutofit/>
          </a:bodyPr>
          <a:lstStyle/>
          <a:p>
            <a:r>
              <a:rPr lang="ru-RU" sz="1800" b="1" dirty="0">
                <a:solidFill>
                  <a:srgbClr val="002060"/>
                </a:solidFill>
                <a:latin typeface="+mn-lt"/>
                <a:ea typeface="Tahoma" panose="020B0604030504040204" pitchFamily="34" charset="0"/>
                <a:cs typeface="Tahoma" panose="020B0604030504040204" pitchFamily="34" charset="0"/>
              </a:rPr>
              <a:t>г. Сургут</a:t>
            </a:r>
            <a:br>
              <a:rPr lang="ru-RU" sz="1800" b="1" dirty="0">
                <a:solidFill>
                  <a:srgbClr val="002060"/>
                </a:solidFill>
                <a:latin typeface="+mn-lt"/>
                <a:ea typeface="Tahoma" panose="020B0604030504040204" pitchFamily="34" charset="0"/>
                <a:cs typeface="Tahoma" panose="020B0604030504040204" pitchFamily="34" charset="0"/>
              </a:rPr>
            </a:br>
            <a:r>
              <a:rPr lang="ru-RU" sz="1800" b="1" dirty="0">
                <a:solidFill>
                  <a:srgbClr val="002060"/>
                </a:solidFill>
                <a:latin typeface="+mn-lt"/>
                <a:ea typeface="Tahoma" panose="020B0604030504040204" pitchFamily="34" charset="0"/>
                <a:cs typeface="Tahoma" panose="020B0604030504040204" pitchFamily="34" charset="0"/>
              </a:rPr>
              <a:t>2023 г.</a:t>
            </a:r>
          </a:p>
        </p:txBody>
      </p:sp>
      <p:sp>
        <p:nvSpPr>
          <p:cNvPr id="5" name="Подзаголовок 4"/>
          <p:cNvSpPr>
            <a:spLocks noGrp="1"/>
          </p:cNvSpPr>
          <p:nvPr>
            <p:ph type="subTitle" idx="1"/>
          </p:nvPr>
        </p:nvSpPr>
        <p:spPr>
          <a:xfrm>
            <a:off x="2784074" y="3511837"/>
            <a:ext cx="3567728" cy="1730231"/>
          </a:xfrm>
        </p:spPr>
        <p:txBody>
          <a:bodyPr>
            <a:normAutofit fontScale="62500" lnSpcReduction="20000"/>
          </a:bodyPr>
          <a:lstStyle/>
          <a:p>
            <a:pPr lvl="0"/>
            <a:endParaRPr lang="ru-RU" sz="4000" b="1" dirty="0">
              <a:ln w="9525">
                <a:noFill/>
              </a:ln>
              <a:solidFill>
                <a:srgbClr val="7030A0"/>
              </a:solidFill>
              <a:latin typeface="Georgia" panose="02040502050405020303" pitchFamily="18" charset="0"/>
              <a:ea typeface="Tahoma" panose="020B0604030504040204" pitchFamily="34" charset="0"/>
              <a:cs typeface="Gotham Pro" panose="02000503040000020004" pitchFamily="50" charset="0"/>
            </a:endParaRPr>
          </a:p>
          <a:p>
            <a:pPr lvl="0"/>
            <a:r>
              <a:rPr lang="ru-RU" b="1" dirty="0">
                <a:ln w="9525">
                  <a:noFill/>
                </a:ln>
                <a:solidFill>
                  <a:srgbClr val="000066"/>
                </a:solidFill>
                <a:latin typeface="Georgia" panose="02040502050405020303" pitchFamily="18" charset="0"/>
                <a:ea typeface="Tahoma" panose="020B0604030504040204" pitchFamily="34" charset="0"/>
                <a:cs typeface="Gotham Pro" panose="02000503040000020004" pitchFamily="50" charset="0"/>
              </a:rPr>
              <a:t>   </a:t>
            </a:r>
            <a:r>
              <a:rPr lang="ru-RU" sz="2800" b="1" dirty="0">
                <a:ln w="9525">
                  <a:noFill/>
                </a:ln>
                <a:solidFill>
                  <a:srgbClr val="000066"/>
                </a:solidFill>
                <a:ea typeface="Tahoma" panose="020B0604030504040204" pitchFamily="34" charset="0"/>
                <a:cs typeface="Gotham Pro" panose="02000503040000020004" pitchFamily="50" charset="0"/>
              </a:rPr>
              <a:t>Подготовила:</a:t>
            </a:r>
            <a:endParaRPr lang="ru-RU" sz="2900" b="1" dirty="0">
              <a:ln w="9525">
                <a:noFill/>
              </a:ln>
              <a:solidFill>
                <a:srgbClr val="000066"/>
              </a:solidFill>
              <a:ea typeface="Tahoma" panose="020B0604030504040204" pitchFamily="34" charset="0"/>
              <a:cs typeface="Gotham Pro" panose="02000503040000020004" pitchFamily="50" charset="0"/>
            </a:endParaRPr>
          </a:p>
          <a:p>
            <a:pPr lvl="0"/>
            <a:r>
              <a:rPr lang="ru-RU" sz="2900" b="1" dirty="0">
                <a:ln w="9525">
                  <a:noFill/>
                </a:ln>
                <a:solidFill>
                  <a:srgbClr val="000066"/>
                </a:solidFill>
                <a:ea typeface="Tahoma" panose="020B0604030504040204" pitchFamily="34" charset="0"/>
                <a:cs typeface="Gotham Pro" panose="02000503040000020004" pitchFamily="50" charset="0"/>
              </a:rPr>
              <a:t>   Степанова Наталья Владимировна, </a:t>
            </a:r>
          </a:p>
          <a:p>
            <a:pPr lvl="0"/>
            <a:r>
              <a:rPr lang="ru-RU" sz="2900" b="1" dirty="0">
                <a:ln w="9525">
                  <a:noFill/>
                </a:ln>
                <a:solidFill>
                  <a:srgbClr val="000066"/>
                </a:solidFill>
                <a:ea typeface="Tahoma" panose="020B0604030504040204" pitchFamily="34" charset="0"/>
                <a:cs typeface="Gotham Pro" panose="02000503040000020004" pitchFamily="50" charset="0"/>
              </a:rPr>
              <a:t>воспитатель МБДОУ №74 «Филиппок»</a:t>
            </a:r>
          </a:p>
          <a:p>
            <a:endParaRPr lang="ru-RU" dirty="0"/>
          </a:p>
        </p:txBody>
      </p:sp>
    </p:spTree>
    <p:extLst>
      <p:ext uri="{BB962C8B-B14F-4D97-AF65-F5344CB8AC3E}">
        <p14:creationId xmlns:p14="http://schemas.microsoft.com/office/powerpoint/2010/main" val="255266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417783" y="661783"/>
            <a:ext cx="8300312" cy="837473"/>
          </a:xfrm>
          <a:prstGeom prst="rect">
            <a:avLst/>
          </a:prstGeom>
        </p:spPr>
        <p:txBody>
          <a:bodyPr wrap="square">
            <a:spAutoFit/>
          </a:bodyPr>
          <a:lstStyle/>
          <a:p>
            <a:pPr algn="ctr">
              <a:lnSpc>
                <a:spcPct val="150000"/>
              </a:lnSpc>
            </a:pPr>
            <a:r>
              <a:rPr lang="ru-RU" sz="3600" b="1" dirty="0">
                <a:solidFill>
                  <a:srgbClr val="CC3399"/>
                </a:solidFill>
              </a:rPr>
              <a:t>планшетом не более 10 минут в день, </a:t>
            </a:r>
          </a:p>
        </p:txBody>
      </p:sp>
      <p:pic>
        <p:nvPicPr>
          <p:cNvPr id="5122" name="Picture 2" descr="10 значок вектора 10 циферблата минут мельчайший Иллюстрация вектора -  иллюстрации насчитывающей шкала, таймер: 1358688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57" t="6583" r="8200" b="17542"/>
          <a:stretch/>
        </p:blipFill>
        <p:spPr bwMode="auto">
          <a:xfrm>
            <a:off x="4712846" y="2125943"/>
            <a:ext cx="3776518" cy="3736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упить планшет XA101 10&quot;, 512 GB по низкой цене: отзывы, фото,  характеристики в интернет-магазине Oz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71" y="2125943"/>
            <a:ext cx="3696632" cy="36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3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612775" y="457201"/>
            <a:ext cx="7883453" cy="1015663"/>
          </a:xfrm>
          <a:prstGeom prst="rect">
            <a:avLst/>
          </a:prstGeom>
        </p:spPr>
        <p:txBody>
          <a:bodyPr wrap="square">
            <a:spAutoFit/>
          </a:bodyPr>
          <a:lstStyle/>
          <a:p>
            <a:pPr algn="ctr">
              <a:lnSpc>
                <a:spcPct val="150000"/>
              </a:lnSpc>
            </a:pPr>
            <a:r>
              <a:rPr lang="ru-RU" sz="4000" b="1" dirty="0">
                <a:solidFill>
                  <a:srgbClr val="CC3399"/>
                </a:solidFill>
              </a:rPr>
              <a:t>непрерывно  5-7 минут </a:t>
            </a:r>
            <a:endParaRPr lang="ru-RU" sz="4000" dirty="0">
              <a:latin typeface="FuturaDemiCTT" pitchFamily="2" charset="0"/>
              <a:ea typeface="Tahoma" panose="020B0604030504040204" pitchFamily="34" charset="0"/>
              <a:cs typeface="Gotham Pro" panose="02000503040000020004" pitchFamily="50" charset="0"/>
            </a:endParaRPr>
          </a:p>
        </p:txBody>
      </p:sp>
      <p:sp>
        <p:nvSpPr>
          <p:cNvPr id="2" name="AutoShape 2"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Picture 6" descr="Значок Часов 20 Минут — стоковая векторная графика и другие изображения на  тему Часы - настольные или настенные - Часы - настольные или настенные, Часы  - карманные или наручные, Иконка - i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05" t="8786" r="7948" b="15123"/>
          <a:stretch/>
        </p:blipFill>
        <p:spPr bwMode="auto">
          <a:xfrm>
            <a:off x="460375" y="2446320"/>
            <a:ext cx="2648704" cy="25856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0 значок вектора 10 циферблата минут мельчайший Иллюстрация вектора -  иллюстрации насчитывающей шкала, таймер: 13586883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57" t="6583" r="8200" b="17542"/>
          <a:stretch/>
        </p:blipFill>
        <p:spPr bwMode="auto">
          <a:xfrm>
            <a:off x="3261439" y="2446319"/>
            <a:ext cx="2612999" cy="25856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Циферблат: картинки, стокові Циферблат фотографії, зображення | Скачати з  Depositpho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216" y="2446321"/>
            <a:ext cx="2585638" cy="258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2" name="Прямоугольник 1"/>
          <p:cNvSpPr/>
          <p:nvPr/>
        </p:nvSpPr>
        <p:spPr>
          <a:xfrm>
            <a:off x="590427" y="943717"/>
            <a:ext cx="4492146" cy="2839239"/>
          </a:xfrm>
          <a:prstGeom prst="rect">
            <a:avLst/>
          </a:prstGeom>
        </p:spPr>
        <p:txBody>
          <a:bodyPr wrap="square">
            <a:spAutoFit/>
          </a:bodyPr>
          <a:lstStyle/>
          <a:p>
            <a:pPr algn="just"/>
            <a:r>
              <a:rPr lang="ru-RU" sz="2400" b="1" dirty="0">
                <a:solidFill>
                  <a:srgbClr val="000066"/>
                </a:solidFill>
              </a:rPr>
              <a:t>Воспитатель</a:t>
            </a:r>
            <a:r>
              <a:rPr lang="ru-RU" sz="2400" dirty="0">
                <a:solidFill>
                  <a:srgbClr val="000066"/>
                </a:solidFill>
              </a:rPr>
              <a:t>: ребята, а вы можете по часам определить, когда прошло 5 мин?  </a:t>
            </a:r>
          </a:p>
          <a:p>
            <a:pPr algn="just"/>
            <a:endParaRPr lang="ru-RU" sz="1050" dirty="0">
              <a:solidFill>
                <a:srgbClr val="000066"/>
              </a:solidFill>
            </a:endParaRPr>
          </a:p>
          <a:p>
            <a:pPr algn="just"/>
            <a:r>
              <a:rPr lang="ru-RU" sz="2400" i="1" dirty="0">
                <a:solidFill>
                  <a:srgbClr val="000066"/>
                </a:solidFill>
              </a:rPr>
              <a:t>Предложить на планшетах,  на часах определить отрезок времени 5 минут и закрасить его.</a:t>
            </a:r>
          </a:p>
        </p:txBody>
      </p:sp>
      <p:pic>
        <p:nvPicPr>
          <p:cNvPr id="6" name="Рисунок 5">
            <a:extLst>
              <a:ext uri="{FF2B5EF4-FFF2-40B4-BE49-F238E27FC236}">
                <a16:creationId xmlns:a16="http://schemas.microsoft.com/office/drawing/2014/main" id="{533AD3D6-30B8-4321-828D-7EF288951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2429">
            <a:off x="5268465" y="838221"/>
            <a:ext cx="3099217" cy="5181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418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523265" y="506344"/>
            <a:ext cx="8324899" cy="1089529"/>
          </a:xfrm>
          <a:prstGeom prst="rect">
            <a:avLst/>
          </a:prstGeom>
        </p:spPr>
        <p:txBody>
          <a:bodyPr wrap="square">
            <a:spAutoFit/>
          </a:bodyPr>
          <a:lstStyle/>
          <a:p>
            <a:pPr lvl="0" algn="just" eaLnBrk="0" fontAlgn="base" hangingPunct="0">
              <a:lnSpc>
                <a:spcPct val="120000"/>
              </a:lnSpc>
              <a:spcBef>
                <a:spcPct val="0"/>
              </a:spcBef>
              <a:spcAft>
                <a:spcPct val="0"/>
              </a:spcAft>
              <a:tabLst>
                <a:tab pos="457200" algn="l"/>
              </a:tabLst>
            </a:pPr>
            <a:endParaRPr lang="ru-RU" sz="2400" b="1" dirty="0">
              <a:solidFill>
                <a:srgbClr val="002060"/>
              </a:solidFill>
              <a:latin typeface="Times New Roman" pitchFamily="18" charset="0"/>
              <a:ea typeface="Times New Roman" pitchFamily="18" charset="0"/>
              <a:cs typeface="Times New Roman" pitchFamily="18" charset="0"/>
            </a:endParaRPr>
          </a:p>
          <a:p>
            <a:pPr marL="514350" indent="-514350">
              <a:lnSpc>
                <a:spcPct val="150000"/>
              </a:lnSpc>
              <a:buFont typeface="+mj-lt"/>
              <a:buAutoNum type="alphaLcParenR"/>
            </a:pPr>
            <a:endParaRPr lang="ru-RU" sz="2400" dirty="0">
              <a:latin typeface="FuturaDemiCTT" pitchFamily="2" charset="0"/>
              <a:ea typeface="Tahoma" panose="020B0604030504040204" pitchFamily="34" charset="0"/>
              <a:cs typeface="Gotham Pro" panose="02000503040000020004" pitchFamily="50" charset="0"/>
            </a:endParaRPr>
          </a:p>
        </p:txBody>
      </p:sp>
      <p:sp>
        <p:nvSpPr>
          <p:cNvPr id="3" name="AutoShape 4" descr="Проверка зрения для дете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Проверка зрения для дете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Проверка зрения для детей"/>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Picture 2" descr="Часы 5 минут иллюстрация вектора. иллюстрации насчитывающей символ -  82731018"/>
          <p:cNvPicPr>
            <a:picLocks noChangeAspect="1" noChangeArrowheads="1"/>
          </p:cNvPicPr>
          <p:nvPr/>
        </p:nvPicPr>
        <p:blipFill rotWithShape="1">
          <a:blip r:embed="rId3">
            <a:extLst>
              <a:ext uri="{28A0092B-C50C-407E-A947-70E740481C1C}">
                <a14:useLocalDpi xmlns:a14="http://schemas.microsoft.com/office/drawing/2010/main" val="0"/>
              </a:ext>
            </a:extLst>
          </a:blip>
          <a:srcRect t="7229" b="13003"/>
          <a:stretch/>
        </p:blipFill>
        <p:spPr bwMode="auto">
          <a:xfrm>
            <a:off x="1838827" y="1677833"/>
            <a:ext cx="5610844" cy="447563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35424" y="645458"/>
            <a:ext cx="7355541" cy="916148"/>
          </a:xfrm>
          <a:prstGeom prst="rect">
            <a:avLst/>
          </a:prstGeom>
        </p:spPr>
        <p:txBody>
          <a:bodyPr wrap="square">
            <a:spAutoFit/>
          </a:bodyPr>
          <a:lstStyle/>
          <a:p>
            <a:pPr algn="ctr">
              <a:lnSpc>
                <a:spcPct val="150000"/>
              </a:lnSpc>
            </a:pPr>
            <a:r>
              <a:rPr lang="ru-RU" sz="4000" b="1" dirty="0">
                <a:solidFill>
                  <a:srgbClr val="CC3399"/>
                </a:solidFill>
              </a:rPr>
              <a:t>НЕПРЕРЫВНО  5-7  МИНУТ </a:t>
            </a:r>
            <a:endParaRPr lang="ru-RU" sz="4000" b="1" dirty="0">
              <a:latin typeface="FuturaDemiCTT" pitchFamily="2" charset="0"/>
              <a:ea typeface="Tahoma" panose="020B0604030504040204" pitchFamily="34" charset="0"/>
              <a:cs typeface="Gotham Pro" panose="02000503040000020004" pitchFamily="50" charset="0"/>
            </a:endParaRPr>
          </a:p>
        </p:txBody>
      </p:sp>
    </p:spTree>
    <p:extLst>
      <p:ext uri="{BB962C8B-B14F-4D97-AF65-F5344CB8AC3E}">
        <p14:creationId xmlns:p14="http://schemas.microsoft.com/office/powerpoint/2010/main" val="61440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523265" y="506344"/>
            <a:ext cx="8324899" cy="1089529"/>
          </a:xfrm>
          <a:prstGeom prst="rect">
            <a:avLst/>
          </a:prstGeom>
        </p:spPr>
        <p:txBody>
          <a:bodyPr wrap="square">
            <a:spAutoFit/>
          </a:bodyPr>
          <a:lstStyle/>
          <a:p>
            <a:pPr lvl="0" algn="just" eaLnBrk="0" fontAlgn="base" hangingPunct="0">
              <a:lnSpc>
                <a:spcPct val="120000"/>
              </a:lnSpc>
              <a:spcBef>
                <a:spcPct val="0"/>
              </a:spcBef>
              <a:spcAft>
                <a:spcPct val="0"/>
              </a:spcAft>
              <a:tabLst>
                <a:tab pos="457200" algn="l"/>
              </a:tabLst>
            </a:pPr>
            <a:endParaRPr lang="ru-RU" sz="2400" b="1" dirty="0">
              <a:solidFill>
                <a:srgbClr val="002060"/>
              </a:solidFill>
              <a:latin typeface="Times New Roman" pitchFamily="18" charset="0"/>
              <a:ea typeface="Times New Roman" pitchFamily="18" charset="0"/>
              <a:cs typeface="Times New Roman" pitchFamily="18" charset="0"/>
            </a:endParaRPr>
          </a:p>
          <a:p>
            <a:pPr marL="514350" indent="-514350">
              <a:lnSpc>
                <a:spcPct val="150000"/>
              </a:lnSpc>
              <a:buFont typeface="+mj-lt"/>
              <a:buAutoNum type="alphaLcParenR"/>
            </a:pPr>
            <a:endParaRPr lang="ru-RU" sz="2400" dirty="0">
              <a:latin typeface="FuturaDemiCTT" pitchFamily="2" charset="0"/>
              <a:ea typeface="Tahoma" panose="020B0604030504040204" pitchFamily="34" charset="0"/>
              <a:cs typeface="Gotham Pro" panose="02000503040000020004" pitchFamily="50" charset="0"/>
            </a:endParaRPr>
          </a:p>
        </p:txBody>
      </p:sp>
      <p:sp>
        <p:nvSpPr>
          <p:cNvPr id="3" name="AutoShape 4" descr="Проверка зрения для дете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Проверка зрения для дете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Проверка зрения для детей"/>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612775" y="628669"/>
            <a:ext cx="4182036" cy="1723549"/>
          </a:xfrm>
          <a:prstGeom prst="rect">
            <a:avLst/>
          </a:prstGeom>
        </p:spPr>
        <p:txBody>
          <a:bodyPr wrap="square">
            <a:spAutoFit/>
          </a:bodyPr>
          <a:lstStyle/>
          <a:p>
            <a:r>
              <a:rPr lang="ru-RU" sz="2400" b="1" dirty="0">
                <a:solidFill>
                  <a:srgbClr val="000066"/>
                </a:solidFill>
              </a:rPr>
              <a:t>Воспитатель</a:t>
            </a:r>
            <a:r>
              <a:rPr lang="ru-RU" sz="2400" dirty="0">
                <a:solidFill>
                  <a:srgbClr val="000066"/>
                </a:solidFill>
              </a:rPr>
              <a:t>: Ребята, как вы думаете, ваше зрение в порядке?</a:t>
            </a:r>
            <a:endParaRPr lang="ru-RU" sz="1050" dirty="0">
              <a:solidFill>
                <a:srgbClr val="000066"/>
              </a:solidFill>
            </a:endParaRPr>
          </a:p>
          <a:p>
            <a:endParaRPr lang="ru-RU" sz="1000" dirty="0">
              <a:solidFill>
                <a:srgbClr val="000066"/>
              </a:solidFill>
            </a:endParaRPr>
          </a:p>
          <a:p>
            <a:r>
              <a:rPr lang="ru-RU" sz="2400" dirty="0">
                <a:solidFill>
                  <a:srgbClr val="000066"/>
                </a:solidFill>
              </a:rPr>
              <a:t> </a:t>
            </a:r>
            <a:r>
              <a:rPr lang="ru-RU" sz="2400" i="1" dirty="0">
                <a:solidFill>
                  <a:srgbClr val="000066"/>
                </a:solidFill>
              </a:rPr>
              <a:t>Предложить проверить</a:t>
            </a:r>
          </a:p>
        </p:txBody>
      </p:sp>
      <p:sp>
        <p:nvSpPr>
          <p:cNvPr id="8" name="Прямоугольник 7"/>
          <p:cNvSpPr/>
          <p:nvPr/>
        </p:nvSpPr>
        <p:spPr>
          <a:xfrm>
            <a:off x="557042" y="2234191"/>
            <a:ext cx="4216238" cy="2308324"/>
          </a:xfrm>
          <a:prstGeom prst="rect">
            <a:avLst/>
          </a:prstGeom>
        </p:spPr>
        <p:txBody>
          <a:bodyPr wrap="square">
            <a:spAutoFit/>
          </a:bodyPr>
          <a:lstStyle/>
          <a:p>
            <a:r>
              <a:rPr lang="ru-RU" sz="2400" b="1" dirty="0">
                <a:solidFill>
                  <a:srgbClr val="000066"/>
                </a:solidFill>
              </a:rPr>
              <a:t>Воспитатель:</a:t>
            </a:r>
            <a:r>
              <a:rPr lang="ru-RU" sz="2400" dirty="0">
                <a:solidFill>
                  <a:srgbClr val="000066"/>
                </a:solidFill>
              </a:rPr>
              <a:t> Вам нужно взять пластину и закрыть один глаз. Я буду показывать картинку, а вы нарисуете это изображение на магнитном планшете.  </a:t>
            </a:r>
          </a:p>
        </p:txBody>
      </p:sp>
      <p:sp>
        <p:nvSpPr>
          <p:cNvPr id="11" name="Прямоугольник 10"/>
          <p:cNvSpPr/>
          <p:nvPr/>
        </p:nvSpPr>
        <p:spPr>
          <a:xfrm>
            <a:off x="540254" y="4396003"/>
            <a:ext cx="3886201" cy="1569660"/>
          </a:xfrm>
          <a:prstGeom prst="rect">
            <a:avLst/>
          </a:prstGeom>
        </p:spPr>
        <p:txBody>
          <a:bodyPr wrap="square">
            <a:spAutoFit/>
          </a:bodyPr>
          <a:lstStyle/>
          <a:p>
            <a:r>
              <a:rPr lang="ru-RU" sz="2400" dirty="0">
                <a:solidFill>
                  <a:srgbClr val="000066"/>
                </a:solidFill>
              </a:rPr>
              <a:t>Да, зрение у вас в порядке. Но если не соблюдать правила, то оно может испортиться. </a:t>
            </a:r>
          </a:p>
        </p:txBody>
      </p:sp>
      <p:pic>
        <p:nvPicPr>
          <p:cNvPr id="9" name="Рисунок 8">
            <a:extLst>
              <a:ext uri="{FF2B5EF4-FFF2-40B4-BE49-F238E27FC236}">
                <a16:creationId xmlns:a16="http://schemas.microsoft.com/office/drawing/2014/main" id="{59C33950-8AC5-408F-8412-D8844DBB9CAA}"/>
              </a:ext>
            </a:extLst>
          </p:cNvPr>
          <p:cNvPicPr>
            <a:picLocks noChangeAspect="1"/>
          </p:cNvPicPr>
          <p:nvPr/>
        </p:nvPicPr>
        <p:blipFill>
          <a:blip r:embed="rId3"/>
          <a:stretch>
            <a:fillRect/>
          </a:stretch>
        </p:blipFill>
        <p:spPr>
          <a:xfrm rot="21132649">
            <a:off x="4352382" y="575580"/>
            <a:ext cx="4573333" cy="5625544"/>
          </a:xfrm>
          <a:prstGeom prst="rect">
            <a:avLst/>
          </a:prstGeom>
        </p:spPr>
      </p:pic>
    </p:spTree>
    <p:extLst>
      <p:ext uri="{BB962C8B-B14F-4D97-AF65-F5344CB8AC3E}">
        <p14:creationId xmlns:p14="http://schemas.microsoft.com/office/powerpoint/2010/main" val="50597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7937"/>
            <a:ext cx="9135879" cy="6858000"/>
          </a:xfrm>
          <a:prstGeom prst="rect">
            <a:avLst/>
          </a:prstGeom>
        </p:spPr>
      </p:pic>
      <p:sp>
        <p:nvSpPr>
          <p:cNvPr id="4" name="Прямоугольник 3"/>
          <p:cNvSpPr/>
          <p:nvPr/>
        </p:nvSpPr>
        <p:spPr>
          <a:xfrm>
            <a:off x="523265" y="506344"/>
            <a:ext cx="8324899" cy="1089529"/>
          </a:xfrm>
          <a:prstGeom prst="rect">
            <a:avLst/>
          </a:prstGeom>
        </p:spPr>
        <p:txBody>
          <a:bodyPr wrap="square">
            <a:spAutoFit/>
          </a:bodyPr>
          <a:lstStyle/>
          <a:p>
            <a:pPr lvl="0" algn="just" eaLnBrk="0" fontAlgn="base" hangingPunct="0">
              <a:lnSpc>
                <a:spcPct val="120000"/>
              </a:lnSpc>
              <a:spcBef>
                <a:spcPct val="0"/>
              </a:spcBef>
              <a:spcAft>
                <a:spcPct val="0"/>
              </a:spcAft>
              <a:tabLst>
                <a:tab pos="457200" algn="l"/>
              </a:tabLst>
            </a:pPr>
            <a:endParaRPr lang="ru-RU" sz="2400" b="1" dirty="0">
              <a:solidFill>
                <a:srgbClr val="002060"/>
              </a:solidFill>
              <a:latin typeface="Times New Roman" pitchFamily="18" charset="0"/>
              <a:ea typeface="Times New Roman" pitchFamily="18" charset="0"/>
              <a:cs typeface="Times New Roman" pitchFamily="18" charset="0"/>
            </a:endParaRPr>
          </a:p>
          <a:p>
            <a:pPr marL="514350" indent="-514350">
              <a:lnSpc>
                <a:spcPct val="150000"/>
              </a:lnSpc>
              <a:buFont typeface="+mj-lt"/>
              <a:buAutoNum type="alphaLcParenR"/>
            </a:pPr>
            <a:endParaRPr lang="ru-RU" sz="2400" dirty="0">
              <a:latin typeface="FuturaDemiCTT" pitchFamily="2" charset="0"/>
              <a:ea typeface="Tahoma" panose="020B0604030504040204" pitchFamily="34" charset="0"/>
              <a:cs typeface="Gotham Pro" panose="02000503040000020004" pitchFamily="50" charset="0"/>
            </a:endParaRPr>
          </a:p>
        </p:txBody>
      </p:sp>
      <p:sp>
        <p:nvSpPr>
          <p:cNvPr id="3" name="AutoShape 4" descr="Проверка зрения для дете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Проверка зрения для дете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Проверка зрения для детей"/>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182035" y="612844"/>
            <a:ext cx="4572000" cy="6209392"/>
          </a:xfrm>
          <a:prstGeom prst="rect">
            <a:avLst/>
          </a:prstGeom>
        </p:spPr>
        <p:txBody>
          <a:bodyPr>
            <a:spAutoFit/>
          </a:bodyPr>
          <a:lstStyle/>
          <a:p>
            <a:r>
              <a:rPr lang="ru-RU" sz="2400" b="1" dirty="0">
                <a:solidFill>
                  <a:srgbClr val="000066"/>
                </a:solidFill>
              </a:rPr>
              <a:t>Воспитатель:</a:t>
            </a:r>
            <a:r>
              <a:rPr lang="ru-RU" sz="2400" dirty="0">
                <a:solidFill>
                  <a:srgbClr val="000066"/>
                </a:solidFill>
              </a:rPr>
              <a:t> Сейчас мы это проверим.</a:t>
            </a:r>
          </a:p>
          <a:p>
            <a:endParaRPr lang="ru-RU" sz="1050" dirty="0">
              <a:solidFill>
                <a:srgbClr val="000066"/>
              </a:solidFill>
            </a:endParaRPr>
          </a:p>
          <a:p>
            <a:r>
              <a:rPr lang="ru-RU" sz="2400" dirty="0">
                <a:solidFill>
                  <a:srgbClr val="000066"/>
                </a:solidFill>
              </a:rPr>
              <a:t>Возьмите прозрачные пластины, приложите к глазам  и попробуйте назвать картинки, которые я буду показывать. </a:t>
            </a:r>
          </a:p>
          <a:p>
            <a:r>
              <a:rPr lang="ru-RU" sz="2400" dirty="0">
                <a:solidFill>
                  <a:srgbClr val="000066"/>
                </a:solidFill>
              </a:rPr>
              <a:t>Получилось? </a:t>
            </a:r>
          </a:p>
          <a:p>
            <a:r>
              <a:rPr lang="ru-RU" sz="2400" i="1" dirty="0">
                <a:solidFill>
                  <a:srgbClr val="000066"/>
                </a:solidFill>
              </a:rPr>
              <a:t>Нет.</a:t>
            </a:r>
            <a:r>
              <a:rPr lang="ru-RU" sz="2400" dirty="0">
                <a:solidFill>
                  <a:srgbClr val="000066"/>
                </a:solidFill>
              </a:rPr>
              <a:t> Почему? </a:t>
            </a:r>
          </a:p>
          <a:p>
            <a:endParaRPr lang="ru-RU" sz="1100" dirty="0">
              <a:solidFill>
                <a:srgbClr val="000066"/>
              </a:solidFill>
            </a:endParaRPr>
          </a:p>
          <a:p>
            <a:r>
              <a:rPr lang="ru-RU" sz="2400" i="1" dirty="0">
                <a:solidFill>
                  <a:srgbClr val="000066"/>
                </a:solidFill>
              </a:rPr>
              <a:t>Изображение мутное, не понятно, что изображено.</a:t>
            </a:r>
          </a:p>
          <a:p>
            <a:endParaRPr lang="ru-RU" sz="1600" dirty="0">
              <a:solidFill>
                <a:srgbClr val="000066"/>
              </a:solidFill>
            </a:endParaRPr>
          </a:p>
          <a:p>
            <a:r>
              <a:rPr lang="ru-RU" sz="2400" i="1" dirty="0">
                <a:solidFill>
                  <a:srgbClr val="000066"/>
                </a:solidFill>
              </a:rPr>
              <a:t>Подвести к выводу о том,  что именно так может испортится зрение, если не соблюдать правила.</a:t>
            </a:r>
          </a:p>
          <a:p>
            <a:endParaRPr lang="ru-RU" sz="2400" dirty="0">
              <a:solidFill>
                <a:srgbClr val="000066"/>
              </a:solidFill>
            </a:endParaRPr>
          </a:p>
        </p:txBody>
      </p:sp>
      <p:sp>
        <p:nvSpPr>
          <p:cNvPr id="8" name="Прямоугольник 7"/>
          <p:cNvSpPr/>
          <p:nvPr/>
        </p:nvSpPr>
        <p:spPr>
          <a:xfrm>
            <a:off x="1776042" y="2998694"/>
            <a:ext cx="184731" cy="369332"/>
          </a:xfrm>
          <a:prstGeom prst="rect">
            <a:avLst/>
          </a:prstGeom>
        </p:spPr>
        <p:txBody>
          <a:bodyPr wrap="none">
            <a:spAutoFit/>
          </a:bodyPr>
          <a:lstStyle/>
          <a:p>
            <a:endParaRPr lang="ru-RU" dirty="0">
              <a:solidFill>
                <a:srgbClr val="FF0000"/>
              </a:solidFill>
            </a:endParaRPr>
          </a:p>
        </p:txBody>
      </p:sp>
      <p:pic>
        <p:nvPicPr>
          <p:cNvPr id="9" name="Рисунок 8">
            <a:extLst>
              <a:ext uri="{FF2B5EF4-FFF2-40B4-BE49-F238E27FC236}">
                <a16:creationId xmlns:a16="http://schemas.microsoft.com/office/drawing/2014/main" id="{EF34AE8B-4057-4F34-8056-0FA91D3DD58A}"/>
              </a:ext>
            </a:extLst>
          </p:cNvPr>
          <p:cNvPicPr>
            <a:picLocks noChangeAspect="1"/>
          </p:cNvPicPr>
          <p:nvPr/>
        </p:nvPicPr>
        <p:blipFill>
          <a:blip r:embed="rId3"/>
          <a:stretch>
            <a:fillRect/>
          </a:stretch>
        </p:blipFill>
        <p:spPr>
          <a:xfrm rot="21163296">
            <a:off x="214370" y="668817"/>
            <a:ext cx="4276561" cy="5292000"/>
          </a:xfrm>
          <a:prstGeom prst="rect">
            <a:avLst/>
          </a:prstGeom>
        </p:spPr>
      </p:pic>
    </p:spTree>
    <p:extLst>
      <p:ext uri="{BB962C8B-B14F-4D97-AF65-F5344CB8AC3E}">
        <p14:creationId xmlns:p14="http://schemas.microsoft.com/office/powerpoint/2010/main" val="153545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496956" y="492897"/>
            <a:ext cx="8150086" cy="1133067"/>
          </a:xfrm>
          <a:prstGeom prst="rect">
            <a:avLst/>
          </a:prstGeom>
        </p:spPr>
        <p:txBody>
          <a:bodyPr wrap="square">
            <a:spAutoFit/>
          </a:bodyPr>
          <a:lstStyle/>
          <a:p>
            <a:pPr algn="ctr">
              <a:lnSpc>
                <a:spcPct val="150000"/>
              </a:lnSpc>
            </a:pPr>
            <a:r>
              <a:rPr lang="ru-RU" sz="2400" b="1" dirty="0">
                <a:solidFill>
                  <a:srgbClr val="00CC00"/>
                </a:solidFill>
                <a:latin typeface="Georgia" panose="02040502050405020303" pitchFamily="18" charset="0"/>
              </a:rPr>
              <a:t>Рекомендуется ежедневное выполнение гимнастики для глаз</a:t>
            </a:r>
            <a:endParaRPr lang="ru-RU" sz="2400" b="1" dirty="0">
              <a:solidFill>
                <a:srgbClr val="00CC00"/>
              </a:solidFill>
              <a:latin typeface="Georgia" panose="02040502050405020303" pitchFamily="18" charset="0"/>
              <a:ea typeface="Tahoma" panose="020B0604030504040204" pitchFamily="34" charset="0"/>
              <a:cs typeface="Gotham Pro" panose="02000503040000020004" pitchFamily="50" charset="0"/>
            </a:endParaRPr>
          </a:p>
        </p:txBody>
      </p:sp>
      <p:pic>
        <p:nvPicPr>
          <p:cNvPr id="2050" name="Picture 2" descr="Гимнастика глаз для восстановления зрения | Проверка и лечение зрения в  Новосибирске в клинике Глазка | Улучшения зрения для детей"/>
          <p:cNvPicPr>
            <a:picLocks noChangeAspect="1" noChangeArrowheads="1"/>
          </p:cNvPicPr>
          <p:nvPr/>
        </p:nvPicPr>
        <p:blipFill rotWithShape="1">
          <a:blip r:embed="rId3">
            <a:extLst>
              <a:ext uri="{28A0092B-C50C-407E-A947-70E740481C1C}">
                <a14:useLocalDpi xmlns:a14="http://schemas.microsoft.com/office/drawing/2010/main" val="0"/>
              </a:ext>
            </a:extLst>
          </a:blip>
          <a:srcRect t="10965"/>
          <a:stretch/>
        </p:blipFill>
        <p:spPr bwMode="auto">
          <a:xfrm>
            <a:off x="477801" y="1625965"/>
            <a:ext cx="4672422" cy="43246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19165" y="1625964"/>
            <a:ext cx="3402104" cy="4462760"/>
          </a:xfrm>
          <a:prstGeom prst="rect">
            <a:avLst/>
          </a:prstGeom>
        </p:spPr>
        <p:txBody>
          <a:bodyPr wrap="square">
            <a:spAutoFit/>
          </a:bodyPr>
          <a:lstStyle/>
          <a:p>
            <a:r>
              <a:rPr lang="ru-RU" sz="2400" dirty="0">
                <a:solidFill>
                  <a:srgbClr val="000066"/>
                </a:solidFill>
              </a:rPr>
              <a:t>Чтобы зрение не испортилось, рекомендуется ежедневное выполнение гимнастики для глаз.</a:t>
            </a:r>
          </a:p>
          <a:p>
            <a:endParaRPr lang="ru-RU" sz="2000" dirty="0">
              <a:solidFill>
                <a:srgbClr val="000066"/>
              </a:solidFill>
            </a:endParaRPr>
          </a:p>
          <a:p>
            <a:r>
              <a:rPr lang="ru-RU" sz="2400" b="1" dirty="0">
                <a:solidFill>
                  <a:srgbClr val="000066"/>
                </a:solidFill>
              </a:rPr>
              <a:t>Воспитатель</a:t>
            </a:r>
            <a:r>
              <a:rPr lang="ru-RU" sz="2400" dirty="0">
                <a:solidFill>
                  <a:srgbClr val="000066"/>
                </a:solidFill>
              </a:rPr>
              <a:t>: кто может провести гимнастику для глаз? </a:t>
            </a:r>
          </a:p>
          <a:p>
            <a:r>
              <a:rPr lang="ru-RU" sz="2400" i="1" dirty="0">
                <a:solidFill>
                  <a:srgbClr val="000066"/>
                </a:solidFill>
              </a:rPr>
              <a:t>Ребенок проводит гимнастику.</a:t>
            </a:r>
            <a:endParaRPr lang="ru-RU" sz="2400" dirty="0">
              <a:solidFill>
                <a:srgbClr val="000066"/>
              </a:solidFill>
            </a:endParaRPr>
          </a:p>
        </p:txBody>
      </p:sp>
    </p:spTree>
    <p:extLst>
      <p:ext uri="{BB962C8B-B14F-4D97-AF65-F5344CB8AC3E}">
        <p14:creationId xmlns:p14="http://schemas.microsoft.com/office/powerpoint/2010/main" val="328502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87091" y="533238"/>
            <a:ext cx="4909344" cy="1040734"/>
          </a:xfrm>
          <a:prstGeom prst="rect">
            <a:avLst/>
          </a:prstGeom>
        </p:spPr>
        <p:txBody>
          <a:bodyPr wrap="square">
            <a:spAutoFit/>
          </a:bodyPr>
          <a:lstStyle/>
          <a:p>
            <a:pPr lvl="0" algn="ctr">
              <a:lnSpc>
                <a:spcPct val="150000"/>
              </a:lnSpc>
            </a:pPr>
            <a:r>
              <a:rPr lang="ru-RU" sz="2000" b="1" dirty="0">
                <a:solidFill>
                  <a:srgbClr val="FF5050"/>
                </a:solidFill>
                <a:latin typeface="Georgia" panose="02040502050405020303" pitchFamily="18" charset="0"/>
              </a:rPr>
              <a:t>Расстояние от монитора до органа зрения  не менее </a:t>
            </a:r>
            <a:r>
              <a:rPr lang="ru-RU" sz="2400" b="1" dirty="0">
                <a:solidFill>
                  <a:srgbClr val="FF5050"/>
                </a:solidFill>
                <a:latin typeface="Georgia" panose="02040502050405020303" pitchFamily="18" charset="0"/>
              </a:rPr>
              <a:t>70 см</a:t>
            </a:r>
            <a:endParaRPr lang="ru-RU" sz="2400" b="1" dirty="0">
              <a:solidFill>
                <a:srgbClr val="FF5050"/>
              </a:solidFill>
              <a:latin typeface="Georgia" panose="02040502050405020303" pitchFamily="18" charset="0"/>
              <a:ea typeface="Tahoma" panose="020B0604030504040204" pitchFamily="34" charset="0"/>
              <a:cs typeface="Gotham Pro" panose="02000503040000020004" pitchFamily="50" charset="0"/>
            </a:endParaRPr>
          </a:p>
        </p:txBody>
      </p:sp>
      <p:pic>
        <p:nvPicPr>
          <p:cNvPr id="3075" name="Picture 3" descr="F:\гаджеты\Без имени.png"/>
          <p:cNvPicPr>
            <a:picLocks noChangeAspect="1" noChangeArrowheads="1"/>
          </p:cNvPicPr>
          <p:nvPr/>
        </p:nvPicPr>
        <p:blipFill rotWithShape="1">
          <a:blip r:embed="rId3">
            <a:extLst>
              <a:ext uri="{28A0092B-C50C-407E-A947-70E740481C1C}">
                <a14:useLocalDpi xmlns:a14="http://schemas.microsoft.com/office/drawing/2010/main" val="0"/>
              </a:ext>
            </a:extLst>
          </a:blip>
          <a:srcRect l="15573" r="30322"/>
          <a:stretch/>
        </p:blipFill>
        <p:spPr bwMode="auto">
          <a:xfrm>
            <a:off x="563609" y="1918233"/>
            <a:ext cx="3913094" cy="37833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08176" y="1918233"/>
            <a:ext cx="3778624" cy="4031873"/>
          </a:xfrm>
          <a:prstGeom prst="rect">
            <a:avLst/>
          </a:prstGeom>
        </p:spPr>
        <p:txBody>
          <a:bodyPr wrap="square">
            <a:spAutoFit/>
          </a:bodyPr>
          <a:lstStyle/>
          <a:p>
            <a:r>
              <a:rPr lang="ru-RU" sz="2200" dirty="0">
                <a:solidFill>
                  <a:srgbClr val="000066"/>
                </a:solidFill>
              </a:rPr>
              <a:t>Еще одно правило. Расстояние от монитора до органа зрения не менее 70 см</a:t>
            </a:r>
          </a:p>
          <a:p>
            <a:r>
              <a:rPr lang="ru-RU" sz="2200" dirty="0">
                <a:solidFill>
                  <a:srgbClr val="000066"/>
                </a:solidFill>
              </a:rPr>
              <a:t> </a:t>
            </a:r>
          </a:p>
          <a:p>
            <a:r>
              <a:rPr lang="ru-RU" sz="2200" b="1" dirty="0">
                <a:solidFill>
                  <a:srgbClr val="000066"/>
                </a:solidFill>
              </a:rPr>
              <a:t>Воспитатель</a:t>
            </a:r>
            <a:r>
              <a:rPr lang="ru-RU" sz="2200" dirty="0">
                <a:solidFill>
                  <a:srgbClr val="000066"/>
                </a:solidFill>
              </a:rPr>
              <a:t>: ребята, как можно определить это расстояние?</a:t>
            </a:r>
            <a:endParaRPr lang="ru-RU" sz="1400" dirty="0">
              <a:solidFill>
                <a:srgbClr val="000066"/>
              </a:solidFill>
            </a:endParaRPr>
          </a:p>
          <a:p>
            <a:endParaRPr lang="ru-RU" sz="1200" dirty="0">
              <a:solidFill>
                <a:srgbClr val="000066"/>
              </a:solidFill>
            </a:endParaRPr>
          </a:p>
          <a:p>
            <a:r>
              <a:rPr lang="ru-RU" sz="2200" i="1" dirty="0">
                <a:solidFill>
                  <a:srgbClr val="000066"/>
                </a:solidFill>
              </a:rPr>
              <a:t>Выслушать ответы детей и подвести к решению, что удобнее всего измерить расстояние рулеткой.</a:t>
            </a:r>
            <a:r>
              <a:rPr lang="ru-RU" sz="2400" b="1" dirty="0">
                <a:solidFill>
                  <a:srgbClr val="000066"/>
                </a:solidFill>
              </a:rPr>
              <a:t> </a:t>
            </a:r>
            <a:endParaRPr lang="ru-RU" sz="2400" dirty="0">
              <a:solidFill>
                <a:srgbClr val="000066"/>
              </a:solidFill>
            </a:endParaRPr>
          </a:p>
        </p:txBody>
      </p:sp>
    </p:spTree>
    <p:extLst>
      <p:ext uri="{BB962C8B-B14F-4D97-AF65-F5344CB8AC3E}">
        <p14:creationId xmlns:p14="http://schemas.microsoft.com/office/powerpoint/2010/main" val="368830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2" name="AutoShape 2"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612775" y="517796"/>
            <a:ext cx="8258270" cy="2462213"/>
          </a:xfrm>
          <a:prstGeom prst="rect">
            <a:avLst/>
          </a:prstGeom>
        </p:spPr>
        <p:txBody>
          <a:bodyPr wrap="square">
            <a:spAutoFit/>
          </a:bodyPr>
          <a:lstStyle/>
          <a:p>
            <a:r>
              <a:rPr lang="ru-RU" sz="2200" b="1" dirty="0">
                <a:solidFill>
                  <a:srgbClr val="000066"/>
                </a:solidFill>
              </a:rPr>
              <a:t>Инструкция </a:t>
            </a:r>
            <a:r>
              <a:rPr lang="ru-RU" sz="2200" dirty="0">
                <a:solidFill>
                  <a:srgbClr val="000066"/>
                </a:solidFill>
              </a:rPr>
              <a:t>по безопасному использованию рулетки.</a:t>
            </a:r>
          </a:p>
          <a:p>
            <a:r>
              <a:rPr lang="ru-RU" sz="2200" dirty="0">
                <a:solidFill>
                  <a:srgbClr val="000066"/>
                </a:solidFill>
              </a:rPr>
              <a:t> Какими цифрами обозначается 70 см? Давайте найдем, что в группе может соответствовать этой длине.</a:t>
            </a:r>
          </a:p>
          <a:p>
            <a:r>
              <a:rPr lang="ru-RU" sz="2200" dirty="0">
                <a:solidFill>
                  <a:srgbClr val="000066"/>
                </a:solidFill>
              </a:rPr>
              <a:t>Измерение рулеткой расстояния 70 см. </a:t>
            </a:r>
          </a:p>
          <a:p>
            <a:r>
              <a:rPr lang="ru-RU" sz="2200" dirty="0">
                <a:solidFill>
                  <a:srgbClr val="000066"/>
                </a:solidFill>
              </a:rPr>
              <a:t>Чтобы мы действительно могли определить расстояние до монитора, предлагаю вам в качестве условной мерки, найти гимнастическую палку нужной длины.  </a:t>
            </a:r>
          </a:p>
        </p:txBody>
      </p:sp>
      <p:pic>
        <p:nvPicPr>
          <p:cNvPr id="6" name="Рисунок 5">
            <a:extLst>
              <a:ext uri="{FF2B5EF4-FFF2-40B4-BE49-F238E27FC236}">
                <a16:creationId xmlns:a16="http://schemas.microsoft.com/office/drawing/2014/main" id="{9744E4A3-42B5-4C5D-98EC-B8B562179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3184">
            <a:off x="5670394" y="2689264"/>
            <a:ext cx="2658127" cy="3544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864A404B-5797-4E81-B487-10FF8AE04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06802">
            <a:off x="838549" y="3039053"/>
            <a:ext cx="2323403" cy="3097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016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523265" y="506344"/>
            <a:ext cx="8324899" cy="1905715"/>
          </a:xfrm>
          <a:prstGeom prst="rect">
            <a:avLst/>
          </a:prstGeom>
        </p:spPr>
        <p:txBody>
          <a:bodyPr wrap="square">
            <a:spAutoFit/>
          </a:bodyPr>
          <a:lstStyle/>
          <a:p>
            <a:pPr lvl="0" algn="ctr" eaLnBrk="0" fontAlgn="base" hangingPunct="0">
              <a:lnSpc>
                <a:spcPct val="120000"/>
              </a:lnSpc>
              <a:spcBef>
                <a:spcPct val="0"/>
              </a:spcBef>
              <a:spcAft>
                <a:spcPct val="0"/>
              </a:spcAft>
              <a:tabLst>
                <a:tab pos="457200" algn="l"/>
              </a:tabLst>
            </a:pPr>
            <a:r>
              <a:rPr lang="ru-RU" sz="2400" b="1" dirty="0">
                <a:solidFill>
                  <a:srgbClr val="9900CC"/>
                </a:solidFill>
                <a:ea typeface="Times New Roman" pitchFamily="18" charset="0"/>
                <a:cs typeface="Times New Roman" pitchFamily="18" charset="0"/>
              </a:rPr>
              <a:t>Необходимо уделять достаточное  время прогулкам на свежем воздухе, спорту, подвижным играм</a:t>
            </a:r>
          </a:p>
          <a:p>
            <a:pPr lvl="0" algn="just" eaLnBrk="0" fontAlgn="base" hangingPunct="0">
              <a:lnSpc>
                <a:spcPct val="120000"/>
              </a:lnSpc>
              <a:spcBef>
                <a:spcPct val="0"/>
              </a:spcBef>
              <a:spcAft>
                <a:spcPct val="0"/>
              </a:spcAft>
              <a:tabLst>
                <a:tab pos="457200" algn="l"/>
              </a:tabLst>
            </a:pPr>
            <a:endParaRPr lang="ru-RU" sz="2400" b="1" dirty="0">
              <a:solidFill>
                <a:srgbClr val="002060"/>
              </a:solidFill>
              <a:latin typeface="Times New Roman" pitchFamily="18" charset="0"/>
              <a:ea typeface="Times New Roman" pitchFamily="18" charset="0"/>
              <a:cs typeface="Times New Roman" pitchFamily="18" charset="0"/>
            </a:endParaRPr>
          </a:p>
          <a:p>
            <a:pPr marL="514350" indent="-514350">
              <a:lnSpc>
                <a:spcPct val="150000"/>
              </a:lnSpc>
              <a:buFont typeface="+mj-lt"/>
              <a:buAutoNum type="alphaLcParenR"/>
            </a:pPr>
            <a:endParaRPr lang="ru-RU" sz="2400" dirty="0">
              <a:latin typeface="FuturaDemiCTT" pitchFamily="2" charset="0"/>
              <a:ea typeface="Tahoma" panose="020B0604030504040204" pitchFamily="34" charset="0"/>
              <a:cs typeface="Gotham Pro" panose="02000503040000020004" pitchFamily="50" charset="0"/>
            </a:endParaRPr>
          </a:p>
        </p:txBody>
      </p:sp>
      <p:pic>
        <p:nvPicPr>
          <p:cNvPr id="5" name="Рисунок 4" descr="F:\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65" y="1790702"/>
            <a:ext cx="8069406" cy="4099110"/>
          </a:xfrm>
          <a:prstGeom prst="rect">
            <a:avLst/>
          </a:prstGeom>
          <a:noFill/>
          <a:ln>
            <a:noFill/>
          </a:ln>
        </p:spPr>
      </p:pic>
    </p:spTree>
    <p:extLst>
      <p:ext uri="{BB962C8B-B14F-4D97-AF65-F5344CB8AC3E}">
        <p14:creationId xmlns:p14="http://schemas.microsoft.com/office/powerpoint/2010/main" val="256187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2" name="Прямоугольник 1"/>
          <p:cNvSpPr/>
          <p:nvPr/>
        </p:nvSpPr>
        <p:spPr>
          <a:xfrm>
            <a:off x="487363" y="354591"/>
            <a:ext cx="8161151" cy="5909310"/>
          </a:xfrm>
          <a:prstGeom prst="rect">
            <a:avLst/>
          </a:prstGeom>
        </p:spPr>
        <p:txBody>
          <a:bodyPr wrap="square">
            <a:spAutoFit/>
          </a:bodyPr>
          <a:lstStyle/>
          <a:p>
            <a:endParaRPr lang="ru-RU" b="1" dirty="0">
              <a:solidFill>
                <a:srgbClr val="000066"/>
              </a:solidFill>
            </a:endParaRPr>
          </a:p>
          <a:p>
            <a:r>
              <a:rPr lang="ru-RU" sz="2000" b="1" dirty="0">
                <a:solidFill>
                  <a:srgbClr val="000066"/>
                </a:solidFill>
              </a:rPr>
              <a:t>Цель:</a:t>
            </a:r>
            <a:r>
              <a:rPr lang="ru-RU" sz="2000" dirty="0">
                <a:solidFill>
                  <a:srgbClr val="000066"/>
                </a:solidFill>
              </a:rPr>
              <a:t> расширение  представлений детей о пользе и вреде электронных устройств.</a:t>
            </a:r>
          </a:p>
          <a:p>
            <a:r>
              <a:rPr lang="ru-RU" sz="2000" b="1" dirty="0">
                <a:solidFill>
                  <a:srgbClr val="000066"/>
                </a:solidFill>
              </a:rPr>
              <a:t>Задачи: </a:t>
            </a:r>
            <a:endParaRPr lang="ru-RU" sz="2000" dirty="0">
              <a:solidFill>
                <a:srgbClr val="000066"/>
              </a:solidFill>
            </a:endParaRPr>
          </a:p>
          <a:p>
            <a:pPr marL="342900" lvl="0" indent="-342900">
              <a:buFont typeface="Arial" panose="020B0604020202020204" pitchFamily="34" charset="0"/>
              <a:buChar char="•"/>
            </a:pPr>
            <a:r>
              <a:rPr lang="ru-RU" sz="2000" dirty="0">
                <a:solidFill>
                  <a:srgbClr val="000066"/>
                </a:solidFill>
              </a:rPr>
              <a:t>стимулировать развитие способности отстаивать свою точку зрения, умение отказывать;</a:t>
            </a:r>
          </a:p>
          <a:p>
            <a:pPr marL="342900" lvl="0" indent="-342900">
              <a:buFont typeface="Arial" panose="020B0604020202020204" pitchFamily="34" charset="0"/>
              <a:buChar char="•"/>
            </a:pPr>
            <a:r>
              <a:rPr lang="ru-RU" sz="2000" dirty="0">
                <a:solidFill>
                  <a:srgbClr val="000066"/>
                </a:solidFill>
              </a:rPr>
              <a:t>развивать навыки общения в команде;</a:t>
            </a:r>
          </a:p>
          <a:p>
            <a:pPr marL="342900" lvl="0" indent="-342900">
              <a:buFont typeface="Arial" panose="020B0604020202020204" pitchFamily="34" charset="0"/>
              <a:buChar char="•"/>
            </a:pPr>
            <a:r>
              <a:rPr lang="ru-RU" sz="2000" dirty="0">
                <a:solidFill>
                  <a:srgbClr val="000066"/>
                </a:solidFill>
              </a:rPr>
              <a:t>способствовать развитию активности в поиске путей решения проблемы и определения выводов;</a:t>
            </a:r>
          </a:p>
          <a:p>
            <a:pPr marL="342900" lvl="0" indent="-342900">
              <a:buFont typeface="Arial" panose="020B0604020202020204" pitchFamily="34" charset="0"/>
              <a:buChar char="•"/>
            </a:pPr>
            <a:r>
              <a:rPr lang="ru-RU" sz="2000" dirty="0">
                <a:solidFill>
                  <a:srgbClr val="000066"/>
                </a:solidFill>
              </a:rPr>
              <a:t>воспитывать интерес к здоровому образу жизни.</a:t>
            </a:r>
          </a:p>
          <a:p>
            <a:pPr algn="just"/>
            <a:r>
              <a:rPr lang="ru-RU" sz="2000" dirty="0">
                <a:solidFill>
                  <a:srgbClr val="000066"/>
                </a:solidFill>
              </a:rPr>
              <a:t> </a:t>
            </a:r>
            <a:r>
              <a:rPr lang="ru-RU" sz="2000" b="1" dirty="0">
                <a:solidFill>
                  <a:srgbClr val="000066"/>
                </a:solidFill>
              </a:rPr>
              <a:t>Оборудование: </a:t>
            </a:r>
            <a:r>
              <a:rPr lang="ru-RU" sz="2000" dirty="0">
                <a:solidFill>
                  <a:srgbClr val="000066"/>
                </a:solidFill>
              </a:rPr>
              <a:t>мультимедийный комплекс, ноутбук, контейнер с гаджетами,</a:t>
            </a:r>
            <a:r>
              <a:rPr lang="ru-RU" sz="2000" b="1" dirty="0">
                <a:solidFill>
                  <a:srgbClr val="000066"/>
                </a:solidFill>
              </a:rPr>
              <a:t> </a:t>
            </a:r>
            <a:r>
              <a:rPr lang="ru-RU" sz="2000" dirty="0">
                <a:solidFill>
                  <a:srgbClr val="000066"/>
                </a:solidFill>
              </a:rPr>
              <a:t>карточки для деления команд</a:t>
            </a:r>
            <a:r>
              <a:rPr lang="ru-RU" sz="2000" b="1" dirty="0">
                <a:solidFill>
                  <a:srgbClr val="000066"/>
                </a:solidFill>
              </a:rPr>
              <a:t>, </a:t>
            </a:r>
            <a:r>
              <a:rPr lang="ru-RU" sz="2000" dirty="0">
                <a:solidFill>
                  <a:srgbClr val="000066"/>
                </a:solidFill>
              </a:rPr>
              <a:t>планшеты "Обучающий калейдоскоп” по количеству детей. Планшеты с маркером и губкой по количеству детей, листочки с изображением циферблата без стрелок по количеству детей, блочная пластина для проверки зрения по количеству детей, пластина из оргстекла по количеству детей. Линейки, рулетки, ватман, клей по количеству детей, иллюстрации для творческого задания. </a:t>
            </a:r>
          </a:p>
          <a:p>
            <a:r>
              <a:rPr lang="ru-RU" sz="2000" dirty="0">
                <a:solidFill>
                  <a:srgbClr val="000066"/>
                </a:solidFill>
              </a:rPr>
              <a:t> </a:t>
            </a:r>
            <a:r>
              <a:rPr lang="ru-RU" sz="2000" b="1" dirty="0">
                <a:solidFill>
                  <a:srgbClr val="000066"/>
                </a:solidFill>
              </a:rPr>
              <a:t>Предварительная работа: </a:t>
            </a:r>
            <a:r>
              <a:rPr lang="ru-RU" sz="2000" dirty="0">
                <a:solidFill>
                  <a:srgbClr val="000066"/>
                </a:solidFill>
              </a:rPr>
              <a:t>знакомство с циферблатом. </a:t>
            </a:r>
          </a:p>
        </p:txBody>
      </p:sp>
    </p:spTree>
    <p:extLst>
      <p:ext uri="{BB962C8B-B14F-4D97-AF65-F5344CB8AC3E}">
        <p14:creationId xmlns:p14="http://schemas.microsoft.com/office/powerpoint/2010/main" val="2261832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9135879" cy="6858000"/>
          </a:xfrm>
          <a:prstGeom prst="rect">
            <a:avLst/>
          </a:prstGeom>
        </p:spPr>
      </p:pic>
      <p:sp>
        <p:nvSpPr>
          <p:cNvPr id="3" name="Прямоугольник 2"/>
          <p:cNvSpPr/>
          <p:nvPr/>
        </p:nvSpPr>
        <p:spPr>
          <a:xfrm>
            <a:off x="551329" y="558237"/>
            <a:ext cx="8202706" cy="2062103"/>
          </a:xfrm>
          <a:prstGeom prst="rect">
            <a:avLst/>
          </a:prstGeom>
        </p:spPr>
        <p:txBody>
          <a:bodyPr wrap="square">
            <a:spAutoFit/>
          </a:bodyPr>
          <a:lstStyle/>
          <a:p>
            <a:r>
              <a:rPr lang="ru-RU" sz="1600" b="1" dirty="0">
                <a:solidFill>
                  <a:srgbClr val="000066"/>
                </a:solidFill>
              </a:rPr>
              <a:t>Воспитатель: </a:t>
            </a:r>
            <a:r>
              <a:rPr lang="ru-RU" sz="1600" dirty="0">
                <a:solidFill>
                  <a:srgbClr val="000066"/>
                </a:solidFill>
              </a:rPr>
              <a:t>Ребята, мы сегодня узнали много нового и полезного. Как же можно познакомить с этой информацией других детей? </a:t>
            </a:r>
          </a:p>
          <a:p>
            <a:r>
              <a:rPr lang="ru-RU" sz="1600" i="1" dirty="0">
                <a:solidFill>
                  <a:srgbClr val="000066"/>
                </a:solidFill>
              </a:rPr>
              <a:t>Подвести детей к идее создания плаката с правилами безопасного использования электронных устройств. </a:t>
            </a:r>
            <a:endParaRPr lang="ru-RU" sz="1600" dirty="0">
              <a:solidFill>
                <a:srgbClr val="000066"/>
              </a:solidFill>
            </a:endParaRPr>
          </a:p>
          <a:p>
            <a:r>
              <a:rPr lang="ru-RU" sz="1600" dirty="0">
                <a:solidFill>
                  <a:srgbClr val="000066"/>
                </a:solidFill>
              </a:rPr>
              <a:t>Из предложенных иллюстраций выбрать те, которые демонстрируют нам правила пользования гаджетами. </a:t>
            </a:r>
          </a:p>
          <a:p>
            <a:r>
              <a:rPr lang="ru-RU" sz="1600" b="1" dirty="0">
                <a:solidFill>
                  <a:srgbClr val="000066"/>
                </a:solidFill>
              </a:rPr>
              <a:t>Инструкция</a:t>
            </a:r>
            <a:r>
              <a:rPr lang="ru-RU" sz="1600" dirty="0">
                <a:solidFill>
                  <a:srgbClr val="000066"/>
                </a:solidFill>
              </a:rPr>
              <a:t>: выберите картинку, объясните всем правило, которое она обозначает, и разместите (приклейте) на плакат.</a:t>
            </a:r>
          </a:p>
        </p:txBody>
      </p:sp>
      <p:pic>
        <p:nvPicPr>
          <p:cNvPr id="6" name="Рисунок 5" descr="Гимнастика для глаз — Горловка"/>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29" y="4661889"/>
            <a:ext cx="1849120" cy="933450"/>
          </a:xfrm>
          <a:prstGeom prst="rect">
            <a:avLst/>
          </a:prstGeom>
          <a:noFill/>
          <a:ln>
            <a:noFill/>
          </a:ln>
        </p:spPr>
      </p:pic>
      <p:pic>
        <p:nvPicPr>
          <p:cNvPr id="7" name="Рисунок 6" descr="https://fsd.multiurok.ru/html/2018/07/11/s_5b45d7b5ad75e/927883_5.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5556" y="2960011"/>
            <a:ext cx="1713865" cy="1351915"/>
          </a:xfrm>
          <a:prstGeom prst="rect">
            <a:avLst/>
          </a:prstGeom>
          <a:noFill/>
          <a:ln>
            <a:noFill/>
          </a:ln>
        </p:spPr>
      </p:pic>
      <p:pic>
        <p:nvPicPr>
          <p:cNvPr id="8" name="Рисунок 7" descr="F:\гаджеты\6431f0ab8e58fbd191bb824ed9p1--materialy-dlya-tvorchestva-vektornaya-avtorskaya-illyustrat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306" y="2620340"/>
            <a:ext cx="1465729" cy="943131"/>
          </a:xfrm>
          <a:prstGeom prst="rect">
            <a:avLst/>
          </a:prstGeom>
          <a:noFill/>
          <a:ln>
            <a:noFill/>
          </a:ln>
        </p:spPr>
      </p:pic>
      <p:pic>
        <p:nvPicPr>
          <p:cNvPr id="9" name="Рисунок 8" descr="https://fsd.multiurok.ru/html/2018/07/11/s_5b45d7b5ad75e/927883_1.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1053" y="4745850"/>
            <a:ext cx="1754505" cy="1281784"/>
          </a:xfrm>
          <a:prstGeom prst="rect">
            <a:avLst/>
          </a:prstGeom>
          <a:noFill/>
          <a:ln>
            <a:noFill/>
          </a:ln>
        </p:spPr>
      </p:pic>
      <p:pic>
        <p:nvPicPr>
          <p:cNvPr id="10" name="Рисунок 9" descr="https://fsd.multiurok.ru/html/2018/07/11/s_5b45d7b5ad75e/927883_6.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7214" y="3239823"/>
            <a:ext cx="1523570" cy="1224074"/>
          </a:xfrm>
          <a:prstGeom prst="rect">
            <a:avLst/>
          </a:prstGeom>
          <a:noFill/>
          <a:ln>
            <a:noFill/>
          </a:ln>
        </p:spPr>
      </p:pic>
      <p:pic>
        <p:nvPicPr>
          <p:cNvPr id="11" name="Рисунок 10" descr="https://fsd.multiurok.ru/html/2018/07/11/s_5b45d7b5ad75e/927883_4.jpe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3584" y="5032006"/>
            <a:ext cx="1671487" cy="1126666"/>
          </a:xfrm>
          <a:prstGeom prst="rect">
            <a:avLst/>
          </a:prstGeom>
          <a:noFill/>
          <a:ln>
            <a:noFill/>
          </a:ln>
        </p:spPr>
      </p:pic>
      <p:pic>
        <p:nvPicPr>
          <p:cNvPr id="14" name="Рисунок 13" descr="F:\гаджеты\analog_clock_warning_clip_art.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138" y="2927116"/>
            <a:ext cx="1263501" cy="1333706"/>
          </a:xfrm>
          <a:prstGeom prst="rect">
            <a:avLst/>
          </a:prstGeom>
          <a:noFill/>
          <a:ln>
            <a:noFill/>
          </a:ln>
        </p:spPr>
      </p:pic>
    </p:spTree>
    <p:extLst>
      <p:ext uri="{BB962C8B-B14F-4D97-AF65-F5344CB8AC3E}">
        <p14:creationId xmlns:p14="http://schemas.microsoft.com/office/powerpoint/2010/main" val="127450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2" name="AutoShape 2"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407432" y="635658"/>
            <a:ext cx="8239872" cy="1200329"/>
          </a:xfrm>
          <a:prstGeom prst="rect">
            <a:avLst/>
          </a:prstGeom>
        </p:spPr>
        <p:txBody>
          <a:bodyPr wrap="square">
            <a:spAutoFit/>
          </a:bodyPr>
          <a:lstStyle/>
          <a:p>
            <a:pPr algn="just"/>
            <a:r>
              <a:rPr lang="ru-RU" sz="2400" b="1" dirty="0">
                <a:solidFill>
                  <a:srgbClr val="000066"/>
                </a:solidFill>
              </a:rPr>
              <a:t>Творческое задание</a:t>
            </a:r>
            <a:r>
              <a:rPr lang="ru-RU" sz="2400" dirty="0">
                <a:solidFill>
                  <a:srgbClr val="000066"/>
                </a:solidFill>
              </a:rPr>
              <a:t>: создание плаката с  правилами пользования электронными устройствами, с помощью нарисованных символов и иллюстраций.</a:t>
            </a:r>
          </a:p>
        </p:txBody>
      </p:sp>
      <p:pic>
        <p:nvPicPr>
          <p:cNvPr id="7" name="Рисунок 6">
            <a:extLst>
              <a:ext uri="{FF2B5EF4-FFF2-40B4-BE49-F238E27FC236}">
                <a16:creationId xmlns:a16="http://schemas.microsoft.com/office/drawing/2014/main" id="{3DEC7AAA-245D-48C4-8190-CEC96EA68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1877">
            <a:off x="5191129" y="1949109"/>
            <a:ext cx="3132000" cy="417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a:extLst>
              <a:ext uri="{FF2B5EF4-FFF2-40B4-BE49-F238E27FC236}">
                <a16:creationId xmlns:a16="http://schemas.microsoft.com/office/drawing/2014/main" id="{0B2A081B-6158-4547-A182-5C8BD7BF3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8188">
            <a:off x="952608" y="1920055"/>
            <a:ext cx="3131550" cy="417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823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2" name="AutoShape 2"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23 688 632 рез. по запросу «Циферблат» — изображения, стоковые фотографии и  векторная графика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612775" y="583284"/>
            <a:ext cx="8239871" cy="2839239"/>
          </a:xfrm>
          <a:prstGeom prst="rect">
            <a:avLst/>
          </a:prstGeom>
        </p:spPr>
        <p:txBody>
          <a:bodyPr wrap="square">
            <a:spAutoFit/>
          </a:bodyPr>
          <a:lstStyle/>
          <a:p>
            <a:pPr algn="just"/>
            <a:r>
              <a:rPr lang="ru-RU" sz="2000" b="1" dirty="0">
                <a:solidFill>
                  <a:srgbClr val="000066"/>
                </a:solidFill>
              </a:rPr>
              <a:t>Рефлексия</a:t>
            </a:r>
          </a:p>
          <a:p>
            <a:pPr algn="just"/>
            <a:endParaRPr lang="ru-RU" sz="1000" b="1" dirty="0">
              <a:solidFill>
                <a:srgbClr val="000066"/>
              </a:solidFill>
            </a:endParaRPr>
          </a:p>
          <a:p>
            <a:pPr algn="just"/>
            <a:r>
              <a:rPr lang="ru-RU" sz="2000" b="1" dirty="0">
                <a:solidFill>
                  <a:srgbClr val="000066"/>
                </a:solidFill>
              </a:rPr>
              <a:t>Воспитатель</a:t>
            </a:r>
            <a:r>
              <a:rPr lang="ru-RU" sz="2000" dirty="0">
                <a:solidFill>
                  <a:srgbClr val="000066"/>
                </a:solidFill>
              </a:rPr>
              <a:t>: мы сегодня познакомились с некоторыми правилами безопасного использования гаджетов. Готовы ли вы теперь принять участие в акции? Объясните свое решение.</a:t>
            </a:r>
          </a:p>
          <a:p>
            <a:pPr algn="just"/>
            <a:endParaRPr lang="ru-RU" sz="1050" i="1" dirty="0">
              <a:solidFill>
                <a:srgbClr val="000066"/>
              </a:solidFill>
            </a:endParaRPr>
          </a:p>
          <a:p>
            <a:pPr algn="just"/>
            <a:r>
              <a:rPr lang="ru-RU" i="1" dirty="0">
                <a:solidFill>
                  <a:srgbClr val="000066"/>
                </a:solidFill>
              </a:rPr>
              <a:t>Дети отказываются участвовать в акции, объясняя это тем, что в современном мире без гаджетов жить сложно, но если при их использовании соблюдать определенные правила, то никакого вреда здоровью не будет.</a:t>
            </a:r>
            <a:endParaRPr lang="ru-RU" dirty="0">
              <a:solidFill>
                <a:srgbClr val="000066"/>
              </a:solidFill>
            </a:endParaRPr>
          </a:p>
          <a:p>
            <a:r>
              <a:rPr lang="ru-RU" sz="2400" i="1" dirty="0">
                <a:solidFill>
                  <a:srgbClr val="000066"/>
                </a:solidFill>
              </a:rPr>
              <a:t> </a:t>
            </a:r>
            <a:endParaRPr lang="ru-RU" sz="2400" dirty="0">
              <a:solidFill>
                <a:srgbClr val="000066"/>
              </a:solidFill>
            </a:endParaRPr>
          </a:p>
        </p:txBody>
      </p:sp>
      <p:pic>
        <p:nvPicPr>
          <p:cNvPr id="7" name="Рисунок 6">
            <a:extLst>
              <a:ext uri="{FF2B5EF4-FFF2-40B4-BE49-F238E27FC236}">
                <a16:creationId xmlns:a16="http://schemas.microsoft.com/office/drawing/2014/main" id="{1F7FBD6F-DFC2-4E29-8F17-4EF44C8270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61" b="41095"/>
          <a:stretch/>
        </p:blipFill>
        <p:spPr>
          <a:xfrm>
            <a:off x="2352200" y="3057767"/>
            <a:ext cx="4439599" cy="3216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008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3" name="Прямоугольник 2"/>
          <p:cNvSpPr/>
          <p:nvPr/>
        </p:nvSpPr>
        <p:spPr>
          <a:xfrm>
            <a:off x="4881281" y="1034553"/>
            <a:ext cx="4047565" cy="1754326"/>
          </a:xfrm>
          <a:prstGeom prst="rect">
            <a:avLst/>
          </a:prstGeom>
        </p:spPr>
        <p:txBody>
          <a:bodyPr wrap="square">
            <a:spAutoFit/>
          </a:bodyPr>
          <a:lstStyle/>
          <a:p>
            <a:r>
              <a:rPr lang="ru-RU" sz="2400" b="1" dirty="0">
                <a:solidFill>
                  <a:srgbClr val="0066FF"/>
                </a:solidFill>
                <a:ea typeface="Calibri"/>
                <a:cs typeface="Times New Roman" pitchFamily="18" charset="0"/>
              </a:rPr>
              <a:t>Г</a:t>
            </a:r>
            <a:r>
              <a:rPr lang="ru-RU" sz="2400" b="1" dirty="0">
                <a:solidFill>
                  <a:srgbClr val="0066FF"/>
                </a:solidFill>
                <a:cs typeface="Times New Roman" pitchFamily="18" charset="0"/>
              </a:rPr>
              <a:t>аджеты – неотъемлемая часть жизни современного человека</a:t>
            </a:r>
          </a:p>
          <a:p>
            <a:endParaRPr lang="ru-RU" b="1" dirty="0">
              <a:solidFill>
                <a:srgbClr val="002060"/>
              </a:solidFill>
              <a:latin typeface="Times New Roman" pitchFamily="18" charset="0"/>
              <a:cs typeface="Times New Roman" pitchFamily="18" charset="0"/>
            </a:endParaRPr>
          </a:p>
          <a:p>
            <a:endParaRPr lang="ru-RU"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407895" y="3924329"/>
            <a:ext cx="4819198" cy="1384995"/>
          </a:xfrm>
          <a:prstGeom prst="rect">
            <a:avLst/>
          </a:prstGeom>
        </p:spPr>
        <p:txBody>
          <a:bodyPr wrap="square">
            <a:spAutoFit/>
          </a:bodyPr>
          <a:lstStyle/>
          <a:p>
            <a:endParaRPr lang="ru-RU" b="1" dirty="0">
              <a:solidFill>
                <a:srgbClr val="002060"/>
              </a:solidFill>
              <a:latin typeface="Times New Roman" pitchFamily="18" charset="0"/>
              <a:cs typeface="Times New Roman" pitchFamily="18" charset="0"/>
            </a:endParaRPr>
          </a:p>
          <a:p>
            <a:r>
              <a:rPr lang="ru-RU" sz="2400" b="1" dirty="0">
                <a:solidFill>
                  <a:srgbClr val="FF3399"/>
                </a:solidFill>
                <a:cs typeface="Times New Roman" pitchFamily="18" charset="0"/>
              </a:rPr>
              <a:t>Но пользоваться этими устройствами нужно разумно </a:t>
            </a:r>
          </a:p>
          <a:p>
            <a:endParaRPr lang="ru-RU" b="1"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92" y="881621"/>
            <a:ext cx="4004665" cy="296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F:\гаджеты\images.jp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861" y="3133165"/>
            <a:ext cx="3363754" cy="289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9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208427" y="699902"/>
            <a:ext cx="8727141" cy="1659493"/>
          </a:xfrm>
          <a:prstGeom prst="rect">
            <a:avLst/>
          </a:prstGeom>
        </p:spPr>
        <p:txBody>
          <a:bodyPr wrap="square">
            <a:spAutoFit/>
          </a:bodyPr>
          <a:lstStyle/>
          <a:p>
            <a:pPr lvl="0" algn="ctr" fontAlgn="base"/>
            <a:r>
              <a:rPr lang="ru-RU" sz="2200" b="1" dirty="0">
                <a:solidFill>
                  <a:srgbClr val="00CC00"/>
                </a:solidFill>
                <a:ea typeface="Times New Roman"/>
                <a:cs typeface="Times New Roman" panose="02020603050405020304" pitchFamily="18" charset="0"/>
              </a:rPr>
              <a:t>«В каждом доме нужен гаджет, но нельзя  с ним и есть и спать… </a:t>
            </a:r>
          </a:p>
          <a:p>
            <a:pPr lvl="0" algn="ctr" fontAlgn="base"/>
            <a:r>
              <a:rPr lang="ru-RU" sz="2200" b="1" dirty="0">
                <a:solidFill>
                  <a:srgbClr val="00CC00"/>
                </a:solidFill>
                <a:ea typeface="Times New Roman"/>
                <a:cs typeface="Times New Roman" panose="02020603050405020304" pitchFamily="18" charset="0"/>
              </a:rPr>
              <a:t>Знай, что  гаджет не подскажет, как тебе счастливым стать» </a:t>
            </a:r>
          </a:p>
          <a:p>
            <a:pPr lvl="0" algn="just" eaLnBrk="0" fontAlgn="base" hangingPunct="0">
              <a:lnSpc>
                <a:spcPct val="120000"/>
              </a:lnSpc>
              <a:spcBef>
                <a:spcPct val="0"/>
              </a:spcBef>
              <a:spcAft>
                <a:spcPct val="0"/>
              </a:spcAft>
              <a:tabLst>
                <a:tab pos="457200" algn="l"/>
              </a:tabLst>
            </a:pPr>
            <a:endParaRPr lang="ru-RU" sz="2200" b="1" dirty="0">
              <a:solidFill>
                <a:srgbClr val="002060"/>
              </a:solidFill>
              <a:latin typeface="Times New Roman" pitchFamily="18" charset="0"/>
              <a:ea typeface="Times New Roman" pitchFamily="18" charset="0"/>
              <a:cs typeface="Times New Roman" pitchFamily="18" charset="0"/>
            </a:endParaRPr>
          </a:p>
          <a:p>
            <a:pPr marL="514350" indent="-514350">
              <a:lnSpc>
                <a:spcPct val="150000"/>
              </a:lnSpc>
              <a:buFont typeface="+mj-lt"/>
              <a:buAutoNum type="alphaLcParenR"/>
            </a:pPr>
            <a:endParaRPr lang="ru-RU" sz="2400" dirty="0">
              <a:latin typeface="FuturaDemiCTT" pitchFamily="2" charset="0"/>
              <a:ea typeface="Tahoma" panose="020B0604030504040204" pitchFamily="34" charset="0"/>
              <a:cs typeface="Gotham Pro" panose="02000503040000020004" pitchFamily="50" charset="0"/>
            </a:endParaRPr>
          </a:p>
        </p:txBody>
      </p:sp>
      <p:pic>
        <p:nvPicPr>
          <p:cNvPr id="2052" name="Picture 4" descr="Счастливые дети | Счастливые и успешные дети - это дети, выросшие в  любви!!! - Par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796" y="1604763"/>
            <a:ext cx="6582405" cy="45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2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588598" y="1622174"/>
            <a:ext cx="7536874" cy="2308324"/>
          </a:xfrm>
          <a:prstGeom prst="rect">
            <a:avLst/>
          </a:prstGeom>
        </p:spPr>
        <p:txBody>
          <a:bodyPr wrap="square">
            <a:spAutoFit/>
            <a:scene3d>
              <a:camera prst="orthographicFront"/>
              <a:lightRig rig="threePt" dir="t"/>
            </a:scene3d>
            <a:sp3d extrusionH="57150">
              <a:bevelT w="69850" h="69850" prst="divot"/>
            </a:sp3d>
          </a:bodyPr>
          <a:lstStyle/>
          <a:p>
            <a:pPr lvl="0" algn="ctr"/>
            <a:r>
              <a:rPr lang="ru-RU" sz="4800" b="1" dirty="0">
                <a:ln w="9525">
                  <a:noFill/>
                </a:ln>
                <a:solidFill>
                  <a:srgbClr val="333399"/>
                </a:solidFill>
                <a:ea typeface="Tahoma" panose="020B0604030504040204" pitchFamily="34" charset="0"/>
                <a:cs typeface="Gotham Pro" panose="02000503040000020004" pitchFamily="50" charset="0"/>
              </a:rPr>
              <a:t>Правила безопасного использования электронных устройств</a:t>
            </a:r>
          </a:p>
        </p:txBody>
      </p:sp>
    </p:spTree>
    <p:extLst>
      <p:ext uri="{BB962C8B-B14F-4D97-AF65-F5344CB8AC3E}">
        <p14:creationId xmlns:p14="http://schemas.microsoft.com/office/powerpoint/2010/main" val="386761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10" name="Прямоугольник 9"/>
          <p:cNvSpPr/>
          <p:nvPr/>
        </p:nvSpPr>
        <p:spPr>
          <a:xfrm>
            <a:off x="430483" y="440135"/>
            <a:ext cx="8592671" cy="5909310"/>
          </a:xfrm>
          <a:prstGeom prst="rect">
            <a:avLst/>
          </a:prstGeom>
        </p:spPr>
        <p:txBody>
          <a:bodyPr wrap="square">
            <a:spAutoFit/>
          </a:bodyPr>
          <a:lstStyle/>
          <a:p>
            <a:r>
              <a:rPr lang="ru-RU" b="1" dirty="0">
                <a:solidFill>
                  <a:srgbClr val="000066"/>
                </a:solidFill>
              </a:rPr>
              <a:t>       Ход занятия:</a:t>
            </a:r>
            <a:endParaRPr lang="ru-RU" dirty="0">
              <a:solidFill>
                <a:srgbClr val="000066"/>
              </a:solidFill>
            </a:endParaRPr>
          </a:p>
          <a:p>
            <a:r>
              <a:rPr lang="ru-RU" b="1" dirty="0">
                <a:solidFill>
                  <a:srgbClr val="000066"/>
                </a:solidFill>
              </a:rPr>
              <a:t>       Проблемная ситуация (провокация)</a:t>
            </a:r>
            <a:r>
              <a:rPr lang="ru-RU" dirty="0">
                <a:solidFill>
                  <a:srgbClr val="000066"/>
                </a:solidFill>
              </a:rPr>
              <a:t>: воспитатель заходит в группу с коробкой,              в которой находятся гаджеты, сообщает о том, что в детском саду проходит акция «Дети против гаджетов» и предлагает принять участие в этой акции </a:t>
            </a:r>
            <a:r>
              <a:rPr lang="ru-RU" i="1" dirty="0">
                <a:solidFill>
                  <a:srgbClr val="000066"/>
                </a:solidFill>
              </a:rPr>
              <a:t>(условие акции – дети должны принести и отдать телефоны, планшеты, ноутбуки, т.к. гаджеты приносят вред здоровью).</a:t>
            </a:r>
            <a:r>
              <a:rPr lang="ru-RU" dirty="0">
                <a:solidFill>
                  <a:srgbClr val="000066"/>
                </a:solidFill>
              </a:rPr>
              <a:t> </a:t>
            </a:r>
          </a:p>
          <a:p>
            <a:r>
              <a:rPr lang="ru-RU" dirty="0">
                <a:solidFill>
                  <a:srgbClr val="000066"/>
                </a:solidFill>
              </a:rPr>
              <a:t>Выслушивает ответы детей и подводит к предложению обсудить все «за» и «против».</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b="1" dirty="0">
                <a:solidFill>
                  <a:srgbClr val="000066"/>
                </a:solidFill>
              </a:rPr>
              <a:t>     Дебаты. </a:t>
            </a:r>
            <a:r>
              <a:rPr lang="ru-RU" dirty="0">
                <a:solidFill>
                  <a:srgbClr val="000066"/>
                </a:solidFill>
              </a:rPr>
              <a:t>Дети делятся на 2 команды с помощью карточек. Первая  команда                                                       </a:t>
            </a:r>
          </a:p>
          <a:p>
            <a:r>
              <a:rPr lang="ru-RU" dirty="0">
                <a:solidFill>
                  <a:srgbClr val="000066"/>
                </a:solidFill>
              </a:rPr>
              <a:t>     предлагает свои версии, почему гаджеты  могут приносить пользу, вторая        </a:t>
            </a:r>
          </a:p>
          <a:p>
            <a:r>
              <a:rPr lang="ru-RU" dirty="0">
                <a:solidFill>
                  <a:srgbClr val="000066"/>
                </a:solidFill>
              </a:rPr>
              <a:t>     команда, почему приносят вред.</a:t>
            </a:r>
          </a:p>
        </p:txBody>
      </p:sp>
      <p:pic>
        <p:nvPicPr>
          <p:cNvPr id="4" name="Рисунок 3">
            <a:extLst>
              <a:ext uri="{FF2B5EF4-FFF2-40B4-BE49-F238E27FC236}">
                <a16:creationId xmlns:a16="http://schemas.microsoft.com/office/drawing/2014/main" id="{541C2292-C0C7-43DE-8139-CA8E1F686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61389">
            <a:off x="1659942" y="2511730"/>
            <a:ext cx="2106000" cy="280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a:extLst>
              <a:ext uri="{FF2B5EF4-FFF2-40B4-BE49-F238E27FC236}">
                <a16:creationId xmlns:a16="http://schemas.microsoft.com/office/drawing/2014/main" id="{1D3729FE-7710-440E-8001-1FD428600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3367">
            <a:off x="5682284" y="2541259"/>
            <a:ext cx="2106000" cy="280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56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3994909519"/>
              </p:ext>
            </p:extLst>
          </p:nvPr>
        </p:nvGraphicFramePr>
        <p:xfrm>
          <a:off x="626157" y="1066845"/>
          <a:ext cx="7883563" cy="4389120"/>
        </p:xfrm>
        <a:graphic>
          <a:graphicData uri="http://schemas.openxmlformats.org/drawingml/2006/table">
            <a:tbl>
              <a:tblPr firstRow="1" firstCol="1" bandRow="1">
                <a:tableStyleId>{5C22544A-7EE6-4342-B048-85BDC9FD1C3A}</a:tableStyleId>
              </a:tblPr>
              <a:tblGrid>
                <a:gridCol w="3738360">
                  <a:extLst>
                    <a:ext uri="{9D8B030D-6E8A-4147-A177-3AD203B41FA5}">
                      <a16:colId xmlns:a16="http://schemas.microsoft.com/office/drawing/2014/main" val="20000"/>
                    </a:ext>
                  </a:extLst>
                </a:gridCol>
                <a:gridCol w="4145203">
                  <a:extLst>
                    <a:ext uri="{9D8B030D-6E8A-4147-A177-3AD203B41FA5}">
                      <a16:colId xmlns:a16="http://schemas.microsoft.com/office/drawing/2014/main" val="20001"/>
                    </a:ext>
                  </a:extLst>
                </a:gridCol>
              </a:tblGrid>
              <a:tr h="300066">
                <a:tc>
                  <a:txBody>
                    <a:bodyPr/>
                    <a:lstStyle/>
                    <a:p>
                      <a:pPr algn="ctr">
                        <a:spcAft>
                          <a:spcPts val="0"/>
                        </a:spcAft>
                        <a:tabLst>
                          <a:tab pos="1985010" algn="l"/>
                        </a:tabLst>
                      </a:pPr>
                      <a:r>
                        <a:rPr lang="ru-RU" sz="2400" dirty="0">
                          <a:solidFill>
                            <a:schemeClr val="tx2">
                              <a:lumMod val="50000"/>
                            </a:schemeClr>
                          </a:solidFill>
                          <a:effectLst/>
                        </a:rPr>
                        <a:t>«Хорошо»</a:t>
                      </a:r>
                      <a:endParaRPr lang="ru-RU" sz="2400" dirty="0">
                        <a:solidFill>
                          <a:schemeClr val="tx2">
                            <a:lumMod val="50000"/>
                          </a:schemeClr>
                        </a:solidFill>
                        <a:effectLst/>
                        <a:latin typeface="Times New Roman"/>
                        <a:ea typeface="Times New Roman"/>
                        <a:cs typeface="Times New Roman"/>
                      </a:endParaRPr>
                    </a:p>
                  </a:txBody>
                  <a:tcPr marL="68580" marR="68580" marT="0" marB="0">
                    <a:solidFill>
                      <a:srgbClr val="FCB2FC"/>
                    </a:solidFill>
                  </a:tcPr>
                </a:tc>
                <a:tc>
                  <a:txBody>
                    <a:bodyPr/>
                    <a:lstStyle/>
                    <a:p>
                      <a:pPr algn="ctr">
                        <a:spcAft>
                          <a:spcPts val="0"/>
                        </a:spcAft>
                        <a:tabLst>
                          <a:tab pos="1985010" algn="l"/>
                        </a:tabLst>
                      </a:pPr>
                      <a:r>
                        <a:rPr lang="ru-RU" sz="2400" dirty="0">
                          <a:solidFill>
                            <a:schemeClr val="tx2">
                              <a:lumMod val="50000"/>
                            </a:schemeClr>
                          </a:solidFill>
                          <a:effectLst/>
                        </a:rPr>
                        <a:t>«Плохо»</a:t>
                      </a:r>
                      <a:endParaRPr lang="ru-RU" sz="2400" dirty="0">
                        <a:solidFill>
                          <a:schemeClr val="tx2">
                            <a:lumMod val="50000"/>
                          </a:schemeClr>
                        </a:solidFill>
                        <a:effectLst/>
                        <a:latin typeface="Times New Roman"/>
                        <a:ea typeface="Times New Roman"/>
                        <a:cs typeface="Times New Roman"/>
                      </a:endParaRPr>
                    </a:p>
                  </a:txBody>
                  <a:tcPr marL="68580" marR="68580" marT="0" marB="0">
                    <a:solidFill>
                      <a:srgbClr val="FCB2FC"/>
                    </a:solidFill>
                  </a:tcPr>
                </a:tc>
                <a:extLst>
                  <a:ext uri="{0D108BD9-81ED-4DB2-BD59-A6C34878D82A}">
                    <a16:rowId xmlns:a16="http://schemas.microsoft.com/office/drawing/2014/main" val="10000"/>
                  </a:ext>
                </a:extLst>
              </a:tr>
              <a:tr h="3300730">
                <a:tc>
                  <a:txBody>
                    <a:bodyPr/>
                    <a:lstStyle/>
                    <a:p>
                      <a:pPr marL="342900" lvl="0" indent="-342900">
                        <a:spcAft>
                          <a:spcPts val="0"/>
                        </a:spcAft>
                        <a:buFont typeface="Symbol"/>
                        <a:buChar char=""/>
                        <a:tabLst>
                          <a:tab pos="1985010" algn="l"/>
                        </a:tabLst>
                      </a:pPr>
                      <a:r>
                        <a:rPr lang="ru-RU" sz="2400" b="0" dirty="0">
                          <a:solidFill>
                            <a:schemeClr val="tx2">
                              <a:lumMod val="50000"/>
                            </a:schemeClr>
                          </a:solidFill>
                          <a:effectLst/>
                        </a:rPr>
                        <a:t>Интересно</a:t>
                      </a:r>
                    </a:p>
                    <a:p>
                      <a:pPr marL="342900" lvl="0" indent="-342900">
                        <a:spcAft>
                          <a:spcPts val="0"/>
                        </a:spcAft>
                        <a:buFont typeface="Symbol"/>
                        <a:buChar char=""/>
                        <a:tabLst>
                          <a:tab pos="1985010" algn="l"/>
                        </a:tabLst>
                      </a:pPr>
                      <a:r>
                        <a:rPr lang="ru-RU" sz="2400" b="0" dirty="0">
                          <a:solidFill>
                            <a:schemeClr val="tx2">
                              <a:lumMod val="50000"/>
                            </a:schemeClr>
                          </a:solidFill>
                          <a:effectLst/>
                        </a:rPr>
                        <a:t>Познавательно</a:t>
                      </a:r>
                    </a:p>
                    <a:p>
                      <a:pPr marL="342900" lvl="0" indent="-342900">
                        <a:spcAft>
                          <a:spcPts val="0"/>
                        </a:spcAft>
                        <a:buFont typeface="Symbol"/>
                        <a:buChar char=""/>
                        <a:tabLst>
                          <a:tab pos="1985010" algn="l"/>
                        </a:tabLst>
                      </a:pPr>
                      <a:r>
                        <a:rPr lang="ru-RU" sz="2400" b="0" dirty="0">
                          <a:solidFill>
                            <a:schemeClr val="tx2">
                              <a:lumMod val="50000"/>
                            </a:schemeClr>
                          </a:solidFill>
                          <a:effectLst/>
                        </a:rPr>
                        <a:t>Можно общаться</a:t>
                      </a:r>
                    </a:p>
                    <a:p>
                      <a:pPr marL="342900" lvl="0" indent="-342900">
                        <a:spcAft>
                          <a:spcPts val="0"/>
                        </a:spcAft>
                        <a:buFont typeface="Symbol"/>
                        <a:buChar char=""/>
                        <a:tabLst>
                          <a:tab pos="1985010" algn="l"/>
                        </a:tabLst>
                      </a:pPr>
                      <a:r>
                        <a:rPr lang="ru-RU" sz="2400" b="0" dirty="0">
                          <a:solidFill>
                            <a:schemeClr val="tx2">
                              <a:lumMod val="50000"/>
                            </a:schemeClr>
                          </a:solidFill>
                          <a:effectLst/>
                        </a:rPr>
                        <a:t>Можно развиваться</a:t>
                      </a:r>
                    </a:p>
                    <a:p>
                      <a:pPr marL="342900" lvl="0" indent="-342900">
                        <a:spcAft>
                          <a:spcPts val="0"/>
                        </a:spcAft>
                        <a:buFont typeface="Symbol"/>
                        <a:buChar char=""/>
                        <a:tabLst>
                          <a:tab pos="1985010" algn="l"/>
                        </a:tabLst>
                      </a:pPr>
                      <a:r>
                        <a:rPr lang="ru-RU" sz="2400" b="0" dirty="0">
                          <a:solidFill>
                            <a:schemeClr val="tx2">
                              <a:lumMod val="50000"/>
                            </a:schemeClr>
                          </a:solidFill>
                          <a:effectLst/>
                        </a:rPr>
                        <a:t>Связь по телефону</a:t>
                      </a:r>
                    </a:p>
                    <a:p>
                      <a:pPr marL="342900" lvl="0" indent="-342900">
                        <a:spcAft>
                          <a:spcPts val="0"/>
                        </a:spcAft>
                        <a:buFont typeface="Symbol"/>
                        <a:buChar char=""/>
                        <a:tabLst>
                          <a:tab pos="1985010" algn="l"/>
                        </a:tabLst>
                      </a:pPr>
                      <a:r>
                        <a:rPr lang="ru-RU" sz="2400" b="0" dirty="0">
                          <a:solidFill>
                            <a:schemeClr val="tx2">
                              <a:lumMod val="50000"/>
                            </a:schemeClr>
                          </a:solidFill>
                          <a:effectLst/>
                        </a:rPr>
                        <a:t>Можно заработать</a:t>
                      </a:r>
                    </a:p>
                    <a:p>
                      <a:pPr marL="342900" lvl="0" indent="-342900">
                        <a:spcAft>
                          <a:spcPts val="0"/>
                        </a:spcAft>
                        <a:buFont typeface="Symbol"/>
                        <a:buChar char=""/>
                        <a:tabLst>
                          <a:tab pos="1985010" algn="l"/>
                        </a:tabLst>
                      </a:pPr>
                      <a:r>
                        <a:rPr lang="ru-RU" sz="2400" b="0" dirty="0">
                          <a:solidFill>
                            <a:schemeClr val="tx2">
                              <a:lumMod val="50000"/>
                            </a:schemeClr>
                          </a:solidFill>
                          <a:effectLst/>
                        </a:rPr>
                        <a:t>Популярность </a:t>
                      </a:r>
                    </a:p>
                    <a:p>
                      <a:pPr>
                        <a:spcAft>
                          <a:spcPts val="0"/>
                        </a:spcAft>
                        <a:tabLst>
                          <a:tab pos="1985010" algn="l"/>
                        </a:tabLst>
                      </a:pPr>
                      <a:r>
                        <a:rPr lang="ru-RU" sz="2400" dirty="0">
                          <a:solidFill>
                            <a:schemeClr val="tx2">
                              <a:lumMod val="50000"/>
                            </a:schemeClr>
                          </a:solidFill>
                          <a:effectLst/>
                        </a:rPr>
                        <a:t> </a:t>
                      </a:r>
                      <a:endParaRPr lang="ru-RU" sz="2400" dirty="0">
                        <a:solidFill>
                          <a:schemeClr val="tx2">
                            <a:lumMod val="50000"/>
                          </a:schemeClr>
                        </a:solidFill>
                        <a:effectLst/>
                        <a:latin typeface="Times New Roman"/>
                        <a:ea typeface="Times New Roman"/>
                        <a:cs typeface="Times New Roman"/>
                      </a:endParaRPr>
                    </a:p>
                  </a:txBody>
                  <a:tcPr marL="68580" marR="68580" marT="0" marB="0">
                    <a:solidFill>
                      <a:srgbClr val="FCB2FC"/>
                    </a:solidFill>
                  </a:tcPr>
                </a:tc>
                <a:tc>
                  <a:txBody>
                    <a:bodyPr/>
                    <a:lstStyle/>
                    <a:p>
                      <a:pPr marL="342900" lvl="0" indent="-342900">
                        <a:spcAft>
                          <a:spcPts val="0"/>
                        </a:spcAft>
                        <a:buFont typeface="Symbol"/>
                        <a:buChar char=""/>
                        <a:tabLst>
                          <a:tab pos="1985010" algn="l"/>
                        </a:tabLst>
                      </a:pPr>
                      <a:r>
                        <a:rPr lang="ru-RU" sz="2400" dirty="0">
                          <a:solidFill>
                            <a:schemeClr val="tx2">
                              <a:lumMod val="50000"/>
                            </a:schemeClr>
                          </a:solidFill>
                          <a:effectLst/>
                        </a:rPr>
                        <a:t>Портится зрение </a:t>
                      </a:r>
                    </a:p>
                    <a:p>
                      <a:pPr marL="342900" lvl="0" indent="-342900">
                        <a:spcAft>
                          <a:spcPts val="0"/>
                        </a:spcAft>
                        <a:buFont typeface="Symbol"/>
                        <a:buChar char=""/>
                        <a:tabLst>
                          <a:tab pos="1985010" algn="l"/>
                        </a:tabLst>
                      </a:pPr>
                      <a:r>
                        <a:rPr lang="ru-RU" sz="2400" dirty="0">
                          <a:solidFill>
                            <a:schemeClr val="tx2">
                              <a:lumMod val="50000"/>
                            </a:schemeClr>
                          </a:solidFill>
                          <a:effectLst/>
                        </a:rPr>
                        <a:t>Искривляется позвоночник,</a:t>
                      </a:r>
                      <a:r>
                        <a:rPr lang="ru-RU" sz="2400" baseline="0" dirty="0">
                          <a:solidFill>
                            <a:schemeClr val="tx2">
                              <a:lumMod val="50000"/>
                            </a:schemeClr>
                          </a:solidFill>
                          <a:effectLst/>
                        </a:rPr>
                        <a:t> портится о</a:t>
                      </a:r>
                      <a:r>
                        <a:rPr lang="ru-RU" sz="2400" dirty="0">
                          <a:solidFill>
                            <a:schemeClr val="tx2">
                              <a:lumMod val="50000"/>
                            </a:schemeClr>
                          </a:solidFill>
                          <a:effectLst/>
                        </a:rPr>
                        <a:t>санка</a:t>
                      </a:r>
                    </a:p>
                    <a:p>
                      <a:pPr marL="342900" lvl="0" indent="-342900">
                        <a:spcAft>
                          <a:spcPts val="0"/>
                        </a:spcAft>
                        <a:buFont typeface="Symbol"/>
                        <a:buChar char=""/>
                        <a:tabLst>
                          <a:tab pos="1985010" algn="l"/>
                        </a:tabLst>
                      </a:pPr>
                      <a:r>
                        <a:rPr lang="ru-RU" sz="2400" dirty="0">
                          <a:solidFill>
                            <a:schemeClr val="tx2">
                              <a:lumMod val="50000"/>
                            </a:schemeClr>
                          </a:solidFill>
                          <a:effectLst/>
                        </a:rPr>
                        <a:t>Снижается интеллект</a:t>
                      </a:r>
                    </a:p>
                    <a:p>
                      <a:pPr marL="342900" lvl="0" indent="-342900">
                        <a:spcAft>
                          <a:spcPts val="0"/>
                        </a:spcAft>
                        <a:buFont typeface="Symbol"/>
                        <a:buChar char=""/>
                        <a:tabLst>
                          <a:tab pos="1985010" algn="l"/>
                        </a:tabLst>
                      </a:pPr>
                      <a:r>
                        <a:rPr lang="ru-RU" sz="2400" dirty="0">
                          <a:solidFill>
                            <a:schemeClr val="tx2">
                              <a:lumMod val="50000"/>
                            </a:schemeClr>
                          </a:solidFill>
                          <a:effectLst/>
                        </a:rPr>
                        <a:t>Общение  виртуальное, неживое</a:t>
                      </a:r>
                    </a:p>
                    <a:p>
                      <a:pPr marL="342900" lvl="0" indent="-342900">
                        <a:spcAft>
                          <a:spcPts val="0"/>
                        </a:spcAft>
                        <a:buFont typeface="Symbol"/>
                        <a:buChar char=""/>
                        <a:tabLst>
                          <a:tab pos="1985010" algn="l"/>
                        </a:tabLst>
                      </a:pPr>
                      <a:r>
                        <a:rPr lang="ru-RU" sz="2400" dirty="0">
                          <a:solidFill>
                            <a:schemeClr val="tx2">
                              <a:lumMod val="50000"/>
                            </a:schemeClr>
                          </a:solidFill>
                          <a:effectLst/>
                        </a:rPr>
                        <a:t>Нарушается сон </a:t>
                      </a:r>
                    </a:p>
                    <a:p>
                      <a:pPr marL="342900" lvl="0" indent="-342900">
                        <a:spcAft>
                          <a:spcPts val="0"/>
                        </a:spcAft>
                        <a:buFont typeface="Symbol"/>
                        <a:buChar char=""/>
                        <a:tabLst>
                          <a:tab pos="1985010" algn="l"/>
                        </a:tabLst>
                      </a:pPr>
                      <a:r>
                        <a:rPr lang="ru-RU" sz="2400" dirty="0">
                          <a:solidFill>
                            <a:schemeClr val="tx2">
                              <a:lumMod val="50000"/>
                            </a:schemeClr>
                          </a:solidFill>
                          <a:effectLst/>
                        </a:rPr>
                        <a:t>Низкий уровень безопасности </a:t>
                      </a:r>
                    </a:p>
                    <a:p>
                      <a:pPr marL="342900" lvl="0" indent="-342900">
                        <a:spcAft>
                          <a:spcPts val="0"/>
                        </a:spcAft>
                        <a:buFont typeface="Symbol"/>
                        <a:buChar char=""/>
                        <a:tabLst>
                          <a:tab pos="1985010" algn="l"/>
                        </a:tabLst>
                      </a:pPr>
                      <a:r>
                        <a:rPr lang="ru-RU" sz="2400" dirty="0">
                          <a:solidFill>
                            <a:schemeClr val="tx2">
                              <a:lumMod val="50000"/>
                            </a:schemeClr>
                          </a:solidFill>
                          <a:effectLst/>
                        </a:rPr>
                        <a:t>Возникает зависимость </a:t>
                      </a:r>
                    </a:p>
                    <a:p>
                      <a:pPr marL="342900" lvl="0" indent="-342900">
                        <a:spcAft>
                          <a:spcPts val="0"/>
                        </a:spcAft>
                        <a:buFont typeface="Symbol"/>
                        <a:buChar char=""/>
                        <a:tabLst>
                          <a:tab pos="1985010" algn="l"/>
                        </a:tabLst>
                      </a:pPr>
                      <a:r>
                        <a:rPr lang="ru-RU" sz="2400" dirty="0">
                          <a:solidFill>
                            <a:schemeClr val="tx2">
                              <a:lumMod val="50000"/>
                            </a:schemeClr>
                          </a:solidFill>
                          <a:effectLst/>
                        </a:rPr>
                        <a:t>Опасные контакты</a:t>
                      </a:r>
                      <a:endParaRPr lang="ru-RU" sz="2400" dirty="0">
                        <a:solidFill>
                          <a:schemeClr val="tx2">
                            <a:lumMod val="50000"/>
                          </a:schemeClr>
                        </a:solidFill>
                        <a:effectLst/>
                        <a:latin typeface="Times New Roman"/>
                        <a:ea typeface="Times New Roman"/>
                        <a:cs typeface="Times New Roman"/>
                      </a:endParaRPr>
                    </a:p>
                  </a:txBody>
                  <a:tcPr marL="68580" marR="68580" marT="0" marB="0">
                    <a:solidFill>
                      <a:srgbClr val="FCB2FC"/>
                    </a:solidFill>
                  </a:tcPr>
                </a:tc>
                <a:extLst>
                  <a:ext uri="{0D108BD9-81ED-4DB2-BD59-A6C34878D82A}">
                    <a16:rowId xmlns:a16="http://schemas.microsoft.com/office/drawing/2014/main" val="10001"/>
                  </a:ext>
                </a:extLst>
              </a:tr>
            </a:tbl>
          </a:graphicData>
        </a:graphic>
      </p:graphicFrame>
      <p:sp>
        <p:nvSpPr>
          <p:cNvPr id="8" name="Прямоугольник 7"/>
          <p:cNvSpPr/>
          <p:nvPr/>
        </p:nvSpPr>
        <p:spPr>
          <a:xfrm>
            <a:off x="1972037" y="605180"/>
            <a:ext cx="6747164" cy="461665"/>
          </a:xfrm>
          <a:prstGeom prst="rect">
            <a:avLst/>
          </a:prstGeom>
        </p:spPr>
        <p:txBody>
          <a:bodyPr wrap="square">
            <a:spAutoFit/>
          </a:bodyPr>
          <a:lstStyle/>
          <a:p>
            <a:r>
              <a:rPr lang="ru-RU" sz="2400" b="1" i="1" dirty="0">
                <a:solidFill>
                  <a:srgbClr val="000066"/>
                </a:solidFill>
              </a:rPr>
              <a:t>Предполагаемые ответы детей:</a:t>
            </a:r>
            <a:endParaRPr lang="ru-RU" sz="2400" b="1" dirty="0">
              <a:solidFill>
                <a:srgbClr val="000066"/>
              </a:solidFill>
            </a:endParaRPr>
          </a:p>
        </p:txBody>
      </p:sp>
      <p:sp>
        <p:nvSpPr>
          <p:cNvPr id="9" name="Прямоугольник 8"/>
          <p:cNvSpPr/>
          <p:nvPr/>
        </p:nvSpPr>
        <p:spPr>
          <a:xfrm>
            <a:off x="634280" y="5414814"/>
            <a:ext cx="7952509" cy="1107996"/>
          </a:xfrm>
          <a:prstGeom prst="rect">
            <a:avLst/>
          </a:prstGeom>
        </p:spPr>
        <p:txBody>
          <a:bodyPr wrap="square">
            <a:spAutoFit/>
          </a:bodyPr>
          <a:lstStyle/>
          <a:p>
            <a:r>
              <a:rPr lang="ru-RU" sz="2400" b="1" i="1" dirty="0">
                <a:solidFill>
                  <a:srgbClr val="000066"/>
                </a:solidFill>
              </a:rPr>
              <a:t>Обобщить рассуждения детей и сделать вывод о том, что гаджеты приносят не только вред, но и пользу.</a:t>
            </a:r>
          </a:p>
          <a:p>
            <a:r>
              <a:rPr lang="ru-RU" dirty="0"/>
              <a:t> </a:t>
            </a:r>
          </a:p>
        </p:txBody>
      </p:sp>
    </p:spTree>
    <p:extLst>
      <p:ext uri="{BB962C8B-B14F-4D97-AF65-F5344CB8AC3E}">
        <p14:creationId xmlns:p14="http://schemas.microsoft.com/office/powerpoint/2010/main" val="307466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pic>
        <p:nvPicPr>
          <p:cNvPr id="1027" name="Picture 3" descr="C:\Users\volvo\Pictures\Screenshots\Снимок экрана (16).png"/>
          <p:cNvPicPr>
            <a:picLocks noChangeAspect="1" noChangeArrowheads="1"/>
          </p:cNvPicPr>
          <p:nvPr/>
        </p:nvPicPr>
        <p:blipFill rotWithShape="1">
          <a:blip r:embed="rId3">
            <a:extLst>
              <a:ext uri="{28A0092B-C50C-407E-A947-70E740481C1C}">
                <a14:useLocalDpi xmlns:a14="http://schemas.microsoft.com/office/drawing/2010/main" val="0"/>
              </a:ext>
            </a:extLst>
          </a:blip>
          <a:srcRect l="41375" t="22426" r="35221" b="10143"/>
          <a:stretch/>
        </p:blipFill>
        <p:spPr bwMode="auto">
          <a:xfrm>
            <a:off x="470647" y="564931"/>
            <a:ext cx="3431662" cy="55587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3"/>
          <p:cNvSpPr>
            <a:spLocks noChangeArrowheads="1"/>
          </p:cNvSpPr>
          <p:nvPr/>
        </p:nvSpPr>
        <p:spPr bwMode="auto">
          <a:xfrm>
            <a:off x="4036779" y="564931"/>
            <a:ext cx="465002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984375" algn="l"/>
              </a:tabLst>
              <a:defRPr>
                <a:solidFill>
                  <a:schemeClr val="tx1"/>
                </a:solidFill>
                <a:latin typeface="Arial" pitchFamily="34" charset="0"/>
                <a:cs typeface="Arial" pitchFamily="34" charset="0"/>
              </a:defRPr>
            </a:lvl1pPr>
            <a:lvl2pPr fontAlgn="base">
              <a:spcBef>
                <a:spcPct val="0"/>
              </a:spcBef>
              <a:spcAft>
                <a:spcPct val="0"/>
              </a:spcAft>
              <a:tabLst>
                <a:tab pos="1984375" algn="l"/>
              </a:tabLst>
              <a:defRPr>
                <a:solidFill>
                  <a:schemeClr val="tx1"/>
                </a:solidFill>
                <a:latin typeface="Arial" pitchFamily="34" charset="0"/>
                <a:cs typeface="Arial" pitchFamily="34" charset="0"/>
              </a:defRPr>
            </a:lvl2pPr>
            <a:lvl3pPr fontAlgn="base">
              <a:spcBef>
                <a:spcPct val="0"/>
              </a:spcBef>
              <a:spcAft>
                <a:spcPct val="0"/>
              </a:spcAft>
              <a:tabLst>
                <a:tab pos="1984375" algn="l"/>
              </a:tabLst>
              <a:defRPr>
                <a:solidFill>
                  <a:schemeClr val="tx1"/>
                </a:solidFill>
                <a:latin typeface="Arial" pitchFamily="34" charset="0"/>
                <a:cs typeface="Arial" pitchFamily="34" charset="0"/>
              </a:defRPr>
            </a:lvl3pPr>
            <a:lvl4pPr fontAlgn="base">
              <a:spcBef>
                <a:spcPct val="0"/>
              </a:spcBef>
              <a:spcAft>
                <a:spcPct val="0"/>
              </a:spcAft>
              <a:tabLst>
                <a:tab pos="1984375" algn="l"/>
              </a:tabLst>
              <a:defRPr>
                <a:solidFill>
                  <a:schemeClr val="tx1"/>
                </a:solidFill>
                <a:latin typeface="Arial" pitchFamily="34" charset="0"/>
                <a:cs typeface="Arial" pitchFamily="34" charset="0"/>
              </a:defRPr>
            </a:lvl4pPr>
            <a:lvl5pPr fontAlgn="base">
              <a:spcBef>
                <a:spcPct val="0"/>
              </a:spcBef>
              <a:spcAft>
                <a:spcPct val="0"/>
              </a:spcAft>
              <a:tabLst>
                <a:tab pos="1984375" algn="l"/>
              </a:tabLst>
              <a:defRPr>
                <a:solidFill>
                  <a:schemeClr val="tx1"/>
                </a:solidFill>
                <a:latin typeface="Arial" pitchFamily="34" charset="0"/>
                <a:cs typeface="Arial" pitchFamily="34" charset="0"/>
              </a:defRPr>
            </a:lvl5pPr>
            <a:lvl6pPr fontAlgn="base">
              <a:spcBef>
                <a:spcPct val="0"/>
              </a:spcBef>
              <a:spcAft>
                <a:spcPct val="0"/>
              </a:spcAft>
              <a:tabLst>
                <a:tab pos="1984375" algn="l"/>
              </a:tabLst>
              <a:defRPr>
                <a:solidFill>
                  <a:schemeClr val="tx1"/>
                </a:solidFill>
                <a:latin typeface="Arial" pitchFamily="34" charset="0"/>
                <a:cs typeface="Arial" pitchFamily="34" charset="0"/>
              </a:defRPr>
            </a:lvl6pPr>
            <a:lvl7pPr fontAlgn="base">
              <a:spcBef>
                <a:spcPct val="0"/>
              </a:spcBef>
              <a:spcAft>
                <a:spcPct val="0"/>
              </a:spcAft>
              <a:tabLst>
                <a:tab pos="1984375" algn="l"/>
              </a:tabLst>
              <a:defRPr>
                <a:solidFill>
                  <a:schemeClr val="tx1"/>
                </a:solidFill>
                <a:latin typeface="Arial" pitchFamily="34" charset="0"/>
                <a:cs typeface="Arial" pitchFamily="34" charset="0"/>
              </a:defRPr>
            </a:lvl7pPr>
            <a:lvl8pPr fontAlgn="base">
              <a:spcBef>
                <a:spcPct val="0"/>
              </a:spcBef>
              <a:spcAft>
                <a:spcPct val="0"/>
              </a:spcAft>
              <a:tabLst>
                <a:tab pos="1984375" algn="l"/>
              </a:tabLst>
              <a:defRPr>
                <a:solidFill>
                  <a:schemeClr val="tx1"/>
                </a:solidFill>
                <a:latin typeface="Arial" pitchFamily="34" charset="0"/>
                <a:cs typeface="Arial" pitchFamily="34" charset="0"/>
              </a:defRPr>
            </a:lvl8pPr>
            <a:lvl9pPr fontAlgn="base">
              <a:spcBef>
                <a:spcPct val="0"/>
              </a:spcBef>
              <a:spcAft>
                <a:spcPct val="0"/>
              </a:spcAft>
              <a:tabLst>
                <a:tab pos="19843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84375" algn="l"/>
              </a:tabLst>
            </a:pPr>
            <a:r>
              <a:rPr kumimoji="0" lang="ru-RU" altLang="ru-RU" sz="2400" b="0" i="1" u="none" strike="noStrike" cap="none" normalizeH="0" baseline="0" dirty="0">
                <a:ln>
                  <a:noFill/>
                </a:ln>
                <a:solidFill>
                  <a:srgbClr val="000066"/>
                </a:solidFill>
                <a:effectLst/>
                <a:latin typeface="+mn-lt"/>
                <a:ea typeface="Times New Roman" pitchFamily="18" charset="0"/>
                <a:cs typeface="Arial" pitchFamily="34" charset="0"/>
              </a:rPr>
              <a:t>Предложить детям на </a:t>
            </a:r>
            <a:r>
              <a:rPr kumimoji="0" lang="ru-RU" altLang="ru-RU" sz="2400" b="1" i="1" u="none" strike="noStrike" cap="none" normalizeH="0" baseline="0" dirty="0">
                <a:ln>
                  <a:noFill/>
                </a:ln>
                <a:solidFill>
                  <a:srgbClr val="000066"/>
                </a:solidFill>
                <a:effectLst/>
                <a:latin typeface="+mn-lt"/>
                <a:ea typeface="Times New Roman" pitchFamily="18" charset="0"/>
                <a:cs typeface="Arial" pitchFamily="34" charset="0"/>
              </a:rPr>
              <a:t>планшетах «Обучающий калейдоскоп»</a:t>
            </a:r>
            <a:r>
              <a:rPr kumimoji="0" lang="ru-RU" altLang="ru-RU" sz="2400" b="0" i="1" u="none" strike="noStrike" cap="none" normalizeH="0" baseline="0" dirty="0">
                <a:ln>
                  <a:noFill/>
                </a:ln>
                <a:solidFill>
                  <a:srgbClr val="000066"/>
                </a:solidFill>
                <a:effectLst/>
                <a:latin typeface="+mn-lt"/>
                <a:ea typeface="Times New Roman" pitchFamily="18" charset="0"/>
                <a:cs typeface="Arial" pitchFamily="34" charset="0"/>
              </a:rPr>
              <a:t>  проверить свои предположения.</a:t>
            </a:r>
          </a:p>
          <a:p>
            <a:pPr marL="0" marR="0" lvl="0" indent="0" algn="l" defTabSz="914400" rtl="0" eaLnBrk="1" fontAlgn="base" latinLnBrk="0" hangingPunct="1">
              <a:lnSpc>
                <a:spcPct val="100000"/>
              </a:lnSpc>
              <a:spcBef>
                <a:spcPct val="0"/>
              </a:spcBef>
              <a:spcAft>
                <a:spcPct val="0"/>
              </a:spcAft>
              <a:buClrTx/>
              <a:buSzTx/>
              <a:buFontTx/>
              <a:buNone/>
              <a:tabLst>
                <a:tab pos="1984375" algn="l"/>
              </a:tabLst>
            </a:pPr>
            <a:endParaRPr kumimoji="0" lang="ru-RU" altLang="ru-RU" sz="1200" b="0" i="0" u="none" strike="noStrike" cap="none" normalizeH="0" baseline="0" dirty="0">
              <a:ln>
                <a:noFill/>
              </a:ln>
              <a:solidFill>
                <a:srgbClr val="000066"/>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84375" algn="l"/>
              </a:tabLst>
            </a:pPr>
            <a:r>
              <a:rPr kumimoji="0" lang="ru-RU" altLang="ru-RU" sz="2400" b="1" i="0" u="none" strike="noStrike" cap="none" normalizeH="0" baseline="0" dirty="0">
                <a:ln>
                  <a:noFill/>
                </a:ln>
                <a:solidFill>
                  <a:srgbClr val="000066"/>
                </a:solidFill>
                <a:effectLst/>
                <a:latin typeface="+mn-lt"/>
                <a:ea typeface="Times New Roman" pitchFamily="18" charset="0"/>
                <a:cs typeface="Arial" pitchFamily="34" charset="0"/>
              </a:rPr>
              <a:t>Инструкция</a:t>
            </a:r>
            <a:r>
              <a:rPr kumimoji="0" lang="ru-RU" altLang="ru-RU" sz="2400" b="0" i="0" u="none" strike="noStrike" cap="none" normalizeH="0" baseline="0" dirty="0">
                <a:ln>
                  <a:noFill/>
                </a:ln>
                <a:solidFill>
                  <a:srgbClr val="000066"/>
                </a:solidFill>
                <a:effectLst/>
                <a:latin typeface="+mn-lt"/>
                <a:ea typeface="Times New Roman" pitchFamily="18" charset="0"/>
                <a:cs typeface="Arial" pitchFamily="34" charset="0"/>
              </a:rPr>
              <a:t>: перед вами планшеты с заданием. Ваша задача по запутанным линиям найти какой телефон соответствует картинке, взять рядом с ней магнит и поставить его около изображения этого телефона.</a:t>
            </a:r>
          </a:p>
          <a:p>
            <a:pPr marL="0" marR="0" lvl="0" indent="0" algn="l" defTabSz="914400" rtl="0" eaLnBrk="0" fontAlgn="base" latinLnBrk="0" hangingPunct="0">
              <a:lnSpc>
                <a:spcPct val="100000"/>
              </a:lnSpc>
              <a:spcBef>
                <a:spcPct val="0"/>
              </a:spcBef>
              <a:spcAft>
                <a:spcPct val="0"/>
              </a:spcAft>
              <a:buClrTx/>
              <a:buSzTx/>
              <a:buFontTx/>
              <a:buNone/>
              <a:tabLst>
                <a:tab pos="1984375" algn="l"/>
              </a:tabLst>
            </a:pPr>
            <a:endParaRPr kumimoji="0" lang="ru-RU" altLang="ru-RU" sz="1200" b="0" i="0" u="none" strike="noStrike" cap="none" normalizeH="0" baseline="0" dirty="0">
              <a:ln>
                <a:noFill/>
              </a:ln>
              <a:solidFill>
                <a:srgbClr val="000066"/>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84375" algn="l"/>
              </a:tabLst>
            </a:pPr>
            <a:r>
              <a:rPr kumimoji="0" lang="ru-RU" altLang="ru-RU" sz="2400" b="0" i="1" u="none" strike="noStrike" cap="none" normalizeH="0" baseline="0" dirty="0">
                <a:ln>
                  <a:noFill/>
                </a:ln>
                <a:solidFill>
                  <a:srgbClr val="000066"/>
                </a:solidFill>
                <a:effectLst/>
                <a:latin typeface="+mn-lt"/>
                <a:ea typeface="Times New Roman" pitchFamily="18" charset="0"/>
                <a:cs typeface="Arial" pitchFamily="34" charset="0"/>
              </a:rPr>
              <a:t>Работа на планшетах.</a:t>
            </a:r>
            <a:endParaRPr kumimoji="0" lang="ru-RU" altLang="ru-RU" sz="3600" b="0" i="0" u="none" strike="noStrike" cap="none" normalizeH="0" baseline="0" dirty="0">
              <a:ln>
                <a:noFill/>
              </a:ln>
              <a:solidFill>
                <a:srgbClr val="000066"/>
              </a:solidFill>
              <a:effectLst/>
              <a:latin typeface="+mn-lt"/>
              <a:cs typeface="Arial" pitchFamily="34" charset="0"/>
            </a:endParaRPr>
          </a:p>
        </p:txBody>
      </p:sp>
    </p:spTree>
    <p:extLst>
      <p:ext uri="{BB962C8B-B14F-4D97-AF65-F5344CB8AC3E}">
        <p14:creationId xmlns:p14="http://schemas.microsoft.com/office/powerpoint/2010/main" val="300918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pic>
        <p:nvPicPr>
          <p:cNvPr id="3074" name="Picture 2" descr="C:\Users\volvo\Pictures\Screenshots\Снимок экрана (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38" y="534105"/>
            <a:ext cx="3291867" cy="57897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93777" y="563772"/>
            <a:ext cx="4572000" cy="5593839"/>
          </a:xfrm>
          <a:prstGeom prst="rect">
            <a:avLst/>
          </a:prstGeom>
        </p:spPr>
        <p:txBody>
          <a:bodyPr>
            <a:spAutoFit/>
          </a:bodyPr>
          <a:lstStyle/>
          <a:p>
            <a:r>
              <a:rPr lang="ru-RU" sz="2800" b="1" dirty="0">
                <a:solidFill>
                  <a:srgbClr val="000066"/>
                </a:solidFill>
              </a:rPr>
              <a:t>Инструкция</a:t>
            </a:r>
            <a:r>
              <a:rPr lang="ru-RU" sz="2800" dirty="0">
                <a:solidFill>
                  <a:srgbClr val="000066"/>
                </a:solidFill>
              </a:rPr>
              <a:t>: теперь нужно перевернуть карточку и проверить правильно ли вы выполнили задание.</a:t>
            </a:r>
          </a:p>
          <a:p>
            <a:r>
              <a:rPr lang="ru-RU" sz="2800" dirty="0">
                <a:solidFill>
                  <a:srgbClr val="000066"/>
                </a:solidFill>
              </a:rPr>
              <a:t>Если цвет магнита и круга совпал,  задание выполнено верно.</a:t>
            </a:r>
          </a:p>
          <a:p>
            <a:endParaRPr lang="ru-RU" sz="1100" dirty="0">
              <a:solidFill>
                <a:srgbClr val="000066"/>
              </a:solidFill>
            </a:endParaRPr>
          </a:p>
          <a:p>
            <a:r>
              <a:rPr lang="ru-RU" sz="2800" dirty="0">
                <a:solidFill>
                  <a:srgbClr val="000066"/>
                </a:solidFill>
              </a:rPr>
              <a:t>Объясните, пожалуйста, свои ответы.</a:t>
            </a:r>
          </a:p>
          <a:p>
            <a:endParaRPr lang="ru-RU" sz="1050" dirty="0">
              <a:solidFill>
                <a:srgbClr val="000066"/>
              </a:solidFill>
            </a:endParaRPr>
          </a:p>
          <a:p>
            <a:r>
              <a:rPr lang="ru-RU" sz="2800" i="1" dirty="0">
                <a:solidFill>
                  <a:srgbClr val="000066"/>
                </a:solidFill>
              </a:rPr>
              <a:t>Дети поясняют, почему выбрали магнит,  определенного цвета. </a:t>
            </a:r>
          </a:p>
        </p:txBody>
      </p:sp>
    </p:spTree>
    <p:extLst>
      <p:ext uri="{BB962C8B-B14F-4D97-AF65-F5344CB8AC3E}">
        <p14:creationId xmlns:p14="http://schemas.microsoft.com/office/powerpoint/2010/main" val="347456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2" name="Прямоугольник 1"/>
          <p:cNvSpPr/>
          <p:nvPr/>
        </p:nvSpPr>
        <p:spPr>
          <a:xfrm>
            <a:off x="4196512" y="3244334"/>
            <a:ext cx="184731" cy="369332"/>
          </a:xfrm>
          <a:prstGeom prst="rect">
            <a:avLst/>
          </a:prstGeom>
        </p:spPr>
        <p:txBody>
          <a:bodyPr wrap="none">
            <a:spAutoFit/>
          </a:bodyPr>
          <a:lstStyle/>
          <a:p>
            <a:endParaRPr lang="ru-RU" dirty="0"/>
          </a:p>
        </p:txBody>
      </p:sp>
      <p:pic>
        <p:nvPicPr>
          <p:cNvPr id="5" name="Рисунок 4">
            <a:extLst>
              <a:ext uri="{FF2B5EF4-FFF2-40B4-BE49-F238E27FC236}">
                <a16:creationId xmlns:a16="http://schemas.microsoft.com/office/drawing/2014/main" id="{614694F2-98EC-4352-BFBF-72E99CAE4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8035">
            <a:off x="1091103" y="853869"/>
            <a:ext cx="3267000" cy="43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409E0CE0-7B84-40B5-AC62-75CB3A6BC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3206">
            <a:off x="5098524" y="1435666"/>
            <a:ext cx="3267001" cy="43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62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89" y="-174812"/>
            <a:ext cx="9135879" cy="6858000"/>
          </a:xfrm>
          <a:prstGeom prst="rect">
            <a:avLst/>
          </a:prstGeom>
        </p:spPr>
      </p:pic>
      <p:sp>
        <p:nvSpPr>
          <p:cNvPr id="2" name="Прямоугольник 1"/>
          <p:cNvSpPr/>
          <p:nvPr/>
        </p:nvSpPr>
        <p:spPr>
          <a:xfrm>
            <a:off x="874057" y="969112"/>
            <a:ext cx="7140389" cy="1938992"/>
          </a:xfrm>
          <a:prstGeom prst="rect">
            <a:avLst/>
          </a:prstGeom>
        </p:spPr>
        <p:txBody>
          <a:bodyPr wrap="square">
            <a:spAutoFit/>
          </a:bodyPr>
          <a:lstStyle/>
          <a:p>
            <a:r>
              <a:rPr lang="ru-RU" sz="2400" b="1" dirty="0">
                <a:solidFill>
                  <a:srgbClr val="000066"/>
                </a:solidFill>
              </a:rPr>
              <a:t>Воспитатель:</a:t>
            </a:r>
            <a:r>
              <a:rPr lang="ru-RU" sz="2400" dirty="0">
                <a:solidFill>
                  <a:srgbClr val="000066"/>
                </a:solidFill>
              </a:rPr>
              <a:t> Что же  делать, чтобы избежать проблем со здоровьем при пользовании гаджетами?</a:t>
            </a:r>
          </a:p>
          <a:p>
            <a:endParaRPr lang="ru-RU" sz="2400" i="1" dirty="0">
              <a:solidFill>
                <a:srgbClr val="000066"/>
              </a:solidFill>
            </a:endParaRPr>
          </a:p>
          <a:p>
            <a:pPr algn="just"/>
            <a:r>
              <a:rPr lang="ru-RU" sz="2400" i="1" dirty="0">
                <a:solidFill>
                  <a:srgbClr val="000066"/>
                </a:solidFill>
              </a:rPr>
              <a:t>Подвести детей к выводу, что нужны определенные правила. </a:t>
            </a:r>
            <a:endParaRPr lang="ru-RU" sz="2400" dirty="0">
              <a:solidFill>
                <a:srgbClr val="000066"/>
              </a:solidFill>
            </a:endParaRPr>
          </a:p>
        </p:txBody>
      </p:sp>
      <p:sp>
        <p:nvSpPr>
          <p:cNvPr id="5" name="Прямоугольник 4"/>
          <p:cNvSpPr/>
          <p:nvPr/>
        </p:nvSpPr>
        <p:spPr>
          <a:xfrm>
            <a:off x="995082" y="3516048"/>
            <a:ext cx="6911789" cy="1200329"/>
          </a:xfrm>
          <a:prstGeom prst="rect">
            <a:avLst/>
          </a:prstGeom>
        </p:spPr>
        <p:txBody>
          <a:bodyPr wrap="square">
            <a:spAutoFit/>
          </a:bodyPr>
          <a:lstStyle/>
          <a:p>
            <a:pPr algn="just"/>
            <a:r>
              <a:rPr lang="ru-RU" sz="2400" dirty="0">
                <a:solidFill>
                  <a:srgbClr val="000066"/>
                </a:solidFill>
              </a:rPr>
              <a:t>Врачи и ученые уже составили правила безопасного использования электронных устройств. Давайте рассмотрим некоторые из них</a:t>
            </a:r>
          </a:p>
        </p:txBody>
      </p:sp>
    </p:spTree>
    <p:extLst>
      <p:ext uri="{BB962C8B-B14F-4D97-AF65-F5344CB8AC3E}">
        <p14:creationId xmlns:p14="http://schemas.microsoft.com/office/powerpoint/2010/main" val="389724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370718" y="529292"/>
            <a:ext cx="8394441" cy="1318181"/>
          </a:xfrm>
          <a:prstGeom prst="rect">
            <a:avLst/>
          </a:prstGeom>
        </p:spPr>
        <p:txBody>
          <a:bodyPr wrap="square">
            <a:spAutoFit/>
          </a:bodyPr>
          <a:lstStyle/>
          <a:p>
            <a:pPr algn="ctr">
              <a:lnSpc>
                <a:spcPct val="150000"/>
              </a:lnSpc>
            </a:pPr>
            <a:r>
              <a:rPr lang="ru-RU" sz="2800" b="1" dirty="0">
                <a:solidFill>
                  <a:srgbClr val="CC3399"/>
                </a:solidFill>
              </a:rPr>
              <a:t>Без ущерба для здоровья дошкольники могут пользоваться компьютером  не более 20 минут, </a:t>
            </a:r>
          </a:p>
        </p:txBody>
      </p:sp>
      <p:pic>
        <p:nvPicPr>
          <p:cNvPr id="1030" name="Picture 6" descr="Значок Часов 20 Минут — стоковая векторная графика и другие изображения на  тему Часы - настольные или настенные - Часы - настольные или настенные, Часы  - карманные или наручные, Иконка - i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05" t="8786" r="7948" b="15123"/>
          <a:stretch/>
        </p:blipFill>
        <p:spPr bwMode="auto">
          <a:xfrm>
            <a:off x="5340611" y="2376764"/>
            <a:ext cx="3309457" cy="32306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омпьютеры: как всё начиналось? — OnLime Бло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5" y="2376764"/>
            <a:ext cx="4368923" cy="323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0297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912</TotalTime>
  <Words>998</Words>
  <Application>Microsoft Office PowerPoint</Application>
  <PresentationFormat>Экран (4:3)</PresentationFormat>
  <Paragraphs>123</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Calibri Light</vt:lpstr>
      <vt:lpstr>FuturaDemiCTT</vt:lpstr>
      <vt:lpstr>Georgia</vt:lpstr>
      <vt:lpstr>Symbol</vt:lpstr>
      <vt:lpstr>Times New Roman</vt:lpstr>
      <vt:lpstr>Тема Office</vt:lpstr>
      <vt:lpstr>г. Сургут 2023 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Lenovo</cp:lastModifiedBy>
  <cp:revision>111</cp:revision>
  <cp:lastPrinted>2023-03-21T06:14:00Z</cp:lastPrinted>
  <dcterms:created xsi:type="dcterms:W3CDTF">2013-11-19T05:52:05Z</dcterms:created>
  <dcterms:modified xsi:type="dcterms:W3CDTF">2023-11-28T15:24:23Z</dcterms:modified>
</cp:coreProperties>
</file>