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64" r:id="rId4"/>
    <p:sldId id="265" r:id="rId5"/>
    <p:sldId id="279" r:id="rId6"/>
    <p:sldId id="280" r:id="rId7"/>
    <p:sldId id="281" r:id="rId8"/>
    <p:sldId id="282" r:id="rId9"/>
    <p:sldId id="271" r:id="rId10"/>
    <p:sldId id="283" r:id="rId11"/>
    <p:sldId id="284" r:id="rId12"/>
    <p:sldId id="286" r:id="rId13"/>
    <p:sldId id="267" r:id="rId14"/>
    <p:sldId id="299" r:id="rId15"/>
    <p:sldId id="297" r:id="rId16"/>
    <p:sldId id="29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1" d="100"/>
          <a:sy n="71" d="100"/>
        </p:scale>
        <p:origin x="15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8B80-703A-4E74-9537-C95D5ADA1F2F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679F9-8FF7-41F0-970A-6DAB986736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7_wGOS9jtE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AYFvEQzYL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zastavki.com/pictures/1920x1080/2014/Holidays___May_9_Order_of_St._George_Ribbon_and_the_Victory_Day_May_9_078764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" y="4530"/>
            <a:ext cx="9200425" cy="687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260649"/>
            <a:ext cx="6552728" cy="720079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</a:rPr>
              <a:t>МАОУ СОШ №219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40594"/>
            <a:ext cx="6400800" cy="230421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«Великая Отечественная война. </a:t>
            </a:r>
          </a:p>
          <a:p>
            <a:r>
              <a:rPr lang="ru-RU" b="1" dirty="0">
                <a:solidFill>
                  <a:schemeClr val="bg1"/>
                </a:solidFill>
              </a:rPr>
              <a:t>Подвиг народа»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4121696"/>
            <a:ext cx="522007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600" dirty="0" err="1">
                <a:solidFill>
                  <a:schemeClr val="bg1"/>
                </a:solidFill>
              </a:rPr>
              <a:t>Форофонтова</a:t>
            </a:r>
            <a:r>
              <a:rPr lang="ru-RU" sz="2600" dirty="0">
                <a:solidFill>
                  <a:schemeClr val="bg1"/>
                </a:solidFill>
              </a:rPr>
              <a:t> Е.В.</a:t>
            </a:r>
          </a:p>
          <a:p>
            <a:pPr algn="r"/>
            <a:r>
              <a:rPr lang="ru-RU" sz="2600" dirty="0">
                <a:solidFill>
                  <a:schemeClr val="bg1"/>
                </a:solidFill>
              </a:rPr>
              <a:t>учитель изобразительного искусства</a:t>
            </a:r>
          </a:p>
          <a:p>
            <a:pPr algn="r"/>
            <a:r>
              <a:rPr lang="ru-RU" sz="2800" dirty="0">
                <a:solidFill>
                  <a:schemeClr val="bg1"/>
                </a:solidFill>
              </a:rPr>
              <a:t>МАОУ СОШ №219 </a:t>
            </a:r>
          </a:p>
          <a:p>
            <a:pPr algn="r"/>
            <a:endParaRPr lang="ru-RU" sz="2600" dirty="0">
              <a:solidFill>
                <a:schemeClr val="bg1"/>
              </a:solidFill>
            </a:endParaRPr>
          </a:p>
          <a:p>
            <a:pPr algn="r"/>
            <a:r>
              <a:rPr lang="ru-RU" sz="2600" dirty="0"/>
              <a:t>                                    </a:t>
            </a:r>
            <a:r>
              <a:rPr lang="ru-RU" dirty="0"/>
              <a:t>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62291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78951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&amp;Pcy;&amp;rcy;&amp;iecy;&amp;zcy;&amp;iecy;&amp;ncy;&amp;tcy;&amp;acy;&amp;tscy;&amp;icy;&amp;yacy; &quot;&amp;Pcy;&amp;acy;&amp;mcy;&amp;yacy;&amp;tcy;&amp;softcy; &amp;ocy;&amp;dcy;&amp;iecy;&amp;tcy;&amp;acy;&amp;yacy; &amp;vcy; &amp;kcy;&amp;acy;&amp;mcy;&amp;iecy;&amp;ncy;&amp;softcy;&quot; - &amp;scy;&amp;kcy;&amp;acy;&amp;chcy;&amp;acy;&amp;tcy;&amp;soft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928670"/>
            <a:ext cx="6119871" cy="45900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 нашем поселке увековечен подвиг народа?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43578"/>
            <a:ext cx="8229600" cy="121442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мужество и отвагу во время войны более 3650 </a:t>
            </a:r>
            <a:r>
              <a:rPr lang="ru-RU" dirty="0" err="1"/>
              <a:t>чановцев</a:t>
            </a:r>
            <a:r>
              <a:rPr lang="ru-RU" dirty="0"/>
              <a:t> награждено орденами и медалями. </a:t>
            </a:r>
            <a:r>
              <a:rPr lang="ru-RU" dirty="0" err="1"/>
              <a:t>Чановский</a:t>
            </a:r>
            <a:r>
              <a:rPr lang="ru-RU" dirty="0"/>
              <a:t> район дал Родине шесть героев Советского Союза. Сегодня в живых из них не осталось ни одного, но память о них будет вечно жить в наших сердцах.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254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Увековечить подвиг народа можно в стихах 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87" y="4736901"/>
            <a:ext cx="8229600" cy="2121099"/>
          </a:xfrm>
        </p:spPr>
        <p:txBody>
          <a:bodyPr/>
          <a:lstStyle/>
          <a:p>
            <a:r>
              <a:rPr lang="ru-RU" b="1" dirty="0"/>
              <a:t>Выступление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865" y="243394"/>
            <a:ext cx="8511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Как можно увековечить подвиг народа?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Увековечить подвиг народа можно в песнях.</a:t>
            </a:r>
            <a:r>
              <a:rPr lang="ru-RU" dirty="0">
                <a:hlinkClick r:id="rId3"/>
              </a:rPr>
              <a:t> </a:t>
            </a:r>
            <a:br>
              <a:rPr lang="ru-RU" dirty="0">
                <a:hlinkClick r:id="rId3"/>
              </a:rPr>
            </a:br>
            <a:r>
              <a:rPr lang="ru-RU" b="1" dirty="0">
                <a:solidFill>
                  <a:schemeClr val="bg1"/>
                </a:solidFill>
              </a:rPr>
              <a:t>Видео ролик «Катюша»</a:t>
            </a:r>
            <a:br>
              <a:rPr lang="ru-RU" dirty="0">
                <a:hlinkClick r:id="rId3"/>
              </a:rPr>
            </a:br>
            <a:br>
              <a:rPr lang="ru-RU" dirty="0">
                <a:hlinkClick r:id="rId3"/>
              </a:rPr>
            </a:br>
            <a:br>
              <a:rPr lang="ru-RU" dirty="0">
                <a:hlinkClick r:id="rId3"/>
              </a:rPr>
            </a:br>
            <a:r>
              <a:rPr lang="ru-RU" dirty="0">
                <a:solidFill>
                  <a:schemeClr val="bg1"/>
                </a:solidFill>
                <a:hlinkClick r:id="rId3"/>
              </a:rPr>
              <a:t>https://youtu.be/C7_wGOS9jtE</a:t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093296"/>
            <a:ext cx="8229600" cy="608931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Выступление детей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6632"/>
            <a:ext cx="85116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</a:rPr>
              <a:t>Как можно увековечить подвиг народа?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Творческая работа в группах.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25696"/>
            <a:ext cx="9144000" cy="2285446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solidFill>
                  <a:srgbClr val="FF0000"/>
                </a:solidFill>
              </a:rPr>
              <a:t>Альбом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6000" b="1" dirty="0">
                <a:solidFill>
                  <a:srgbClr val="FF0000"/>
                </a:solidFill>
              </a:rPr>
              <a:t>«Слава героям - Новосибирцам».</a:t>
            </a:r>
          </a:p>
        </p:txBody>
      </p:sp>
      <p:pic>
        <p:nvPicPr>
          <p:cNvPr id="4" name="Рисунок 3" descr="http://s9.postimg.org/5lglf5wkf/imag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996952"/>
            <a:ext cx="4238625" cy="28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Trueplan.ru &quot; &amp;Gcy;&amp;iecy;&amp;ocy;&amp;rcy;&amp;gcy;&amp;icy;&amp;iecy;&amp;vcy;&amp;scy;&amp;kcy;&amp;acy;&amp;yacy; &amp;lcy;&amp;iecy;&amp;ncy;&amp;tcy;&amp;acy; c &amp;kcy;&amp;ocy;&amp;dcy;&amp;ocy;&amp;mcy; &amp;dcy;&amp;lcy;&amp;yacy; &amp;vcy;&amp;scy;&amp;tcy;&amp;acy;&amp;vcy;&amp;kcy;&amp;i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19775"/>
            <a:ext cx="8839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4307B-D0EE-49CF-9EAB-E876E818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Творческая защита странички альбома. Самооценка 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672AA-C8E3-4FC8-90E1-5D62DD8B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5400" b="1" i="1" dirty="0"/>
              <a:t>Как можно увековечить подвиг народа?</a:t>
            </a:r>
            <a:endParaRPr lang="ru-RU" sz="5400" dirty="0"/>
          </a:p>
          <a:p>
            <a:r>
              <a:rPr lang="ru-RU" sz="5400" b="1" dirty="0"/>
              <a:t>Где может найти применение наш альбом Славы?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3481738" cy="490066"/>
          </a:xfrm>
        </p:spPr>
        <p:txBody>
          <a:bodyPr>
            <a:noAutofit/>
          </a:bodyPr>
          <a:lstStyle/>
          <a:p>
            <a:r>
              <a:rPr lang="ru-RU" sz="2800" dirty="0"/>
              <a:t>Как я сегодня работал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Шевелил мозгами.</a:t>
            </a:r>
          </a:p>
          <a:p>
            <a:r>
              <a:rPr lang="ru-RU" sz="2400" dirty="0"/>
              <a:t>Краем уха.</a:t>
            </a:r>
          </a:p>
          <a:p>
            <a:r>
              <a:rPr lang="ru-RU" sz="2400" dirty="0"/>
              <a:t>Хлопал ушами.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60028" y="261257"/>
            <a:ext cx="3963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Продолжи предложение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13107" y="96673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сегодня я узнал…</a:t>
            </a:r>
            <a:endParaRPr lang="ru-RU" dirty="0"/>
          </a:p>
          <a:p>
            <a:r>
              <a:rPr lang="ru-RU" i="1" dirty="0"/>
              <a:t>было интересно…</a:t>
            </a:r>
            <a:endParaRPr lang="ru-RU" dirty="0"/>
          </a:p>
          <a:p>
            <a:r>
              <a:rPr lang="ru-RU" i="1" dirty="0"/>
              <a:t>было трудно…</a:t>
            </a:r>
            <a:endParaRPr lang="ru-RU" dirty="0"/>
          </a:p>
          <a:p>
            <a:r>
              <a:rPr lang="ru-RU" i="1" dirty="0"/>
              <a:t>я выполнял задания…</a:t>
            </a:r>
            <a:endParaRPr lang="ru-RU" dirty="0"/>
          </a:p>
          <a:p>
            <a:r>
              <a:rPr lang="ru-RU" i="1" dirty="0"/>
              <a:t>я понял, что…</a:t>
            </a:r>
            <a:endParaRPr lang="ru-RU" dirty="0"/>
          </a:p>
          <a:p>
            <a:r>
              <a:rPr lang="ru-RU" i="1" dirty="0"/>
              <a:t>теперь я могу…</a:t>
            </a:r>
            <a:endParaRPr lang="ru-RU" dirty="0"/>
          </a:p>
          <a:p>
            <a:r>
              <a:rPr lang="ru-RU" i="1" dirty="0"/>
              <a:t>я почувствовал, что…</a:t>
            </a:r>
            <a:endParaRPr lang="ru-RU" dirty="0"/>
          </a:p>
          <a:p>
            <a:r>
              <a:rPr lang="ru-RU" i="1" dirty="0"/>
              <a:t>я приобрел…</a:t>
            </a:r>
            <a:endParaRPr lang="ru-RU" dirty="0"/>
          </a:p>
          <a:p>
            <a:r>
              <a:rPr lang="ru-RU" i="1" dirty="0"/>
              <a:t>я научился…</a:t>
            </a:r>
            <a:endParaRPr lang="ru-RU" dirty="0"/>
          </a:p>
          <a:p>
            <a:r>
              <a:rPr lang="ru-RU" i="1" dirty="0"/>
              <a:t>у меня получилось …</a:t>
            </a:r>
            <a:endParaRPr lang="ru-RU" dirty="0"/>
          </a:p>
          <a:p>
            <a:r>
              <a:rPr lang="ru-RU" i="1" dirty="0"/>
              <a:t>я смог…</a:t>
            </a:r>
            <a:endParaRPr lang="ru-RU" dirty="0"/>
          </a:p>
          <a:p>
            <a:r>
              <a:rPr lang="ru-RU" i="1" dirty="0"/>
              <a:t>я попробую…</a:t>
            </a:r>
            <a:endParaRPr lang="ru-RU" dirty="0"/>
          </a:p>
          <a:p>
            <a:r>
              <a:rPr lang="ru-RU" i="1" dirty="0"/>
              <a:t>меня удивило…</a:t>
            </a:r>
            <a:endParaRPr lang="ru-RU" dirty="0"/>
          </a:p>
          <a:p>
            <a:r>
              <a:rPr lang="ru-RU" i="1" dirty="0"/>
              <a:t>урок дал мне для жизни…</a:t>
            </a:r>
            <a:endParaRPr lang="ru-RU" dirty="0"/>
          </a:p>
          <a:p>
            <a:r>
              <a:rPr lang="ru-RU" i="1" dirty="0"/>
              <a:t>мне захотелось…</a:t>
            </a:r>
            <a:endParaRPr lang="ru-RU" dirty="0"/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-1476672" y="4077072"/>
            <a:ext cx="77724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Мое настроение от занятия</a:t>
            </a:r>
          </a:p>
        </p:txBody>
      </p:sp>
      <p:pic>
        <p:nvPicPr>
          <p:cNvPr id="7" name="Picture 2" descr="http://mybiblioteka.su/mybibliotekasu/baza4/1397876368104.files/image048.jpg"/>
          <p:cNvPicPr>
            <a:picLocks noChangeAspect="1" noChangeArrowheads="1"/>
          </p:cNvPicPr>
          <p:nvPr/>
        </p:nvPicPr>
        <p:blipFill>
          <a:blip r:embed="rId2" cstate="print"/>
          <a:srcRect l="74155"/>
          <a:stretch>
            <a:fillRect/>
          </a:stretch>
        </p:blipFill>
        <p:spPr bwMode="auto">
          <a:xfrm>
            <a:off x="3131840" y="4581128"/>
            <a:ext cx="1570135" cy="1774154"/>
          </a:xfrm>
          <a:prstGeom prst="rect">
            <a:avLst/>
          </a:prstGeom>
          <a:noFill/>
        </p:spPr>
      </p:pic>
      <p:pic>
        <p:nvPicPr>
          <p:cNvPr id="8" name="Picture 2" descr="http://mybiblioteka.su/mybibliotekasu/baza4/1397876368104.files/image048.jpg"/>
          <p:cNvPicPr>
            <a:picLocks noChangeAspect="1" noChangeArrowheads="1"/>
          </p:cNvPicPr>
          <p:nvPr/>
        </p:nvPicPr>
        <p:blipFill>
          <a:blip r:embed="rId2" cstate="print"/>
          <a:srcRect r="71381"/>
          <a:stretch>
            <a:fillRect/>
          </a:stretch>
        </p:blipFill>
        <p:spPr bwMode="auto">
          <a:xfrm>
            <a:off x="323528" y="4653136"/>
            <a:ext cx="1406287" cy="1435030"/>
          </a:xfrm>
          <a:prstGeom prst="rect">
            <a:avLst/>
          </a:prstGeom>
          <a:noFill/>
        </p:spPr>
      </p:pic>
      <p:pic>
        <p:nvPicPr>
          <p:cNvPr id="9" name="Picture 2" descr="http://mybiblioteka.su/mybibliotekasu/baza4/1397876368104.files/image048.jpg"/>
          <p:cNvPicPr>
            <a:picLocks noChangeAspect="1" noChangeArrowheads="1"/>
          </p:cNvPicPr>
          <p:nvPr/>
        </p:nvPicPr>
        <p:blipFill>
          <a:blip r:embed="rId2" cstate="print"/>
          <a:srcRect l="36136" r="33038"/>
          <a:stretch>
            <a:fillRect/>
          </a:stretch>
        </p:blipFill>
        <p:spPr bwMode="auto">
          <a:xfrm>
            <a:off x="1619672" y="4581128"/>
            <a:ext cx="1588646" cy="15050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87624" y="260648"/>
            <a:ext cx="2578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РЕФЛЕКСИЯ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2857500" y="0"/>
            <a:ext cx="6286500" cy="431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К. Васильев. Прощание славянки. (1975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96023" y="5877272"/>
            <a:ext cx="3436069" cy="873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Видео ролик </a:t>
            </a:r>
            <a:endParaRPr lang="ru-RU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3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https://youtu.be/rAYFvEQzYLk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4356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Великая Отечественная Война. Подвиг народа.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2056" cy="4525963"/>
          </a:xfrm>
        </p:spPr>
        <p:txBody>
          <a:bodyPr/>
          <a:lstStyle/>
          <a:p>
            <a:r>
              <a:rPr lang="ru-RU" dirty="0"/>
              <a:t>Назовите тему нашего занятия</a:t>
            </a:r>
          </a:p>
        </p:txBody>
      </p:sp>
      <p:pic>
        <p:nvPicPr>
          <p:cNvPr id="1028" name="Picture 4" descr="&amp;Kcy;&amp;acy;&amp;rcy;&amp;tcy;&amp;icy;&amp;ncy;&amp;ycy; &amp;ocy; &amp;Vcy;&amp;iecy;&amp;lcy;&amp;icy;&amp;kcy;&amp;ocy;&amp;jcy; &amp;Ocy;&amp;tcy;&amp;iecy;&amp;chcy;&amp;iecy;&amp;scy;&amp;tcy;&amp;vcy;&amp;iecy;&amp;ncy;&amp;ncy;&amp;ocy;&amp;jcy; &amp;vcy;&amp;ocy;&amp;jcy;&amp;ncy;&amp;iecy; 1945-1945 &amp;gcy;&amp;gcy;. / &amp;Ecy;&amp;pcy;&amp;ocy;&amp;khcy;&amp;acy; &amp;vcy;&amp;ocy;&amp;zcy;&amp;rcy;&amp;ocy;&amp;zhcy;&amp;d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4110" y="143811"/>
            <a:ext cx="2643174" cy="2912778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ycy; &amp;ocy; &amp;Vcy;&amp;iecy;&amp;lcy;&amp;icy;&amp;kcy;&amp;ocy;&amp;jcy; &amp;Ocy;&amp;tcy;&amp;iecy;&amp;chcy;&amp;iecy;&amp;scy;&amp;tcy;&amp;vcy;&amp;iecy;&amp;ncy;&amp;ncy;&amp;ocy;&amp;jcy; &amp;vcy;&amp;ocy;&amp;jcy;&amp;ncy;&amp;iecy; 1945-1945 &amp;gcy;&amp;gcy;. / &amp;Ecy;&amp;pcy;&amp;ocy;&amp;khcy;&amp;acy; &amp;vcy;&amp;ocy;&amp;zcy;&amp;rcy;&amp;ocy;&amp;zhcy;&amp;dcy;&amp;iecy;&amp;ncy;&amp;icy;&amp;yacy;"/>
          <p:cNvPicPr>
            <a:picLocks noChangeAspect="1" noChangeArrowheads="1"/>
          </p:cNvPicPr>
          <p:nvPr/>
        </p:nvPicPr>
        <p:blipFill>
          <a:blip r:embed="rId3" cstate="print"/>
          <a:srcRect t="8333" b="9999"/>
          <a:stretch>
            <a:fillRect/>
          </a:stretch>
        </p:blipFill>
        <p:spPr bwMode="auto">
          <a:xfrm>
            <a:off x="5152243" y="3305949"/>
            <a:ext cx="3500430" cy="2144028"/>
          </a:xfrm>
          <a:prstGeom prst="rect">
            <a:avLst/>
          </a:prstGeom>
          <a:noFill/>
        </p:spPr>
      </p:pic>
      <p:pic>
        <p:nvPicPr>
          <p:cNvPr id="1032" name="Picture 8" descr="&amp;Scy; &amp;Dcy;&amp;ncy;&amp;iecy;&amp;mcy; &amp;pcy;&amp;ocy;&amp;bcy;&amp;iecy;&amp;dcy;&amp;ycy;! / . &amp;KHcy;&amp;ucy;&amp;dcy;&amp;ocy;&amp;zhcy;&amp;ncy;&amp;icy;&amp;kcy;&amp;icy; &amp;ocy; &amp;vcy;&amp;ocy;&amp;jcy;&amp;ncy;&amp;iecy; (183 &amp;rcy;&amp;acy;&amp;bcy;&amp;ocy;&amp;tcy;) &quot; &amp;Kcy;&amp;acy;&amp;rcy;&amp;tcy;&amp;icy;&amp;ncy;&amp;ycy;, &amp;khcy;&amp;ucy;&amp;dcy;&amp;ocy;&amp;zhcy;&amp;ncy;&amp;icy;&amp;kcy;&amp;icy;, &amp;fcy;&amp;ocy;&amp;tcy;&amp;ocy;&amp;gcy;&amp;rcy;&amp;acy;&amp;fcy;&amp;ycy; &amp;ncy;&amp;acy; Nevsep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50" y="2804423"/>
            <a:ext cx="4190976" cy="26455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3817" y="5664498"/>
            <a:ext cx="7795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Война коснулась каждой семьи, в ваших семьях наверняка есть истории о родственниках, прошедших Великую Отечественную войну. </a:t>
            </a:r>
          </a:p>
          <a:p>
            <a:r>
              <a:rPr lang="ru-RU" dirty="0"/>
              <a:t>Вам бы хотелось увековечить память героев?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ru-RU" sz="6000" b="1" i="1" dirty="0"/>
              <a:t> Какой вопрос возникает?</a:t>
            </a:r>
          </a:p>
          <a:p>
            <a:r>
              <a:rPr lang="ru-RU" sz="6000" b="1" i="1" dirty="0">
                <a:solidFill>
                  <a:srgbClr val="FF0000"/>
                </a:solidFill>
              </a:rPr>
              <a:t>Как можно увековечить подвиг народа?</a:t>
            </a:r>
            <a:endParaRPr lang="ru-RU" sz="60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>Увековечить подвиг народа можно в произведениях живописи.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00768"/>
            <a:ext cx="8229600" cy="85723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Многие советские художники старшего поколения обращались в своём творчестве к теме Великой Отечественной войны. В этих картинах каждый из них выражал своё понимание того, чем была для народа эта война. Одни рассказывали о страшных потерях, другие — о нечеловеческой сущности фашизма, третьи — о жизни в осаждённых врагом городах.</a:t>
            </a:r>
          </a:p>
          <a:p>
            <a:endParaRPr lang="ru-RU" dirty="0"/>
          </a:p>
        </p:txBody>
      </p:sp>
      <p:pic>
        <p:nvPicPr>
          <p:cNvPr id="1026" name="Picture 2" descr="http://s.spynet.ru/uploads/images/0/5/3/4/7/4/2010/12/09/36db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528292" cy="4793014"/>
          </a:xfrm>
          <a:prstGeom prst="rect">
            <a:avLst/>
          </a:prstGeom>
          <a:noFill/>
        </p:spPr>
      </p:pic>
      <p:pic>
        <p:nvPicPr>
          <p:cNvPr id="1028" name="Picture 4" descr="http://i.hdwp.ru/f/7dab/e/78a71324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7801029" cy="4875644"/>
          </a:xfrm>
          <a:prstGeom prst="rect">
            <a:avLst/>
          </a:prstGeom>
          <a:noFill/>
        </p:spPr>
      </p:pic>
      <p:pic>
        <p:nvPicPr>
          <p:cNvPr id="1030" name="Picture 6" descr="http://www.erinnerung.dp.ua/uploads/posts/2012-08/1346168779_slide0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42984"/>
            <a:ext cx="6072230" cy="4876909"/>
          </a:xfrm>
          <a:prstGeom prst="rect">
            <a:avLst/>
          </a:prstGeom>
          <a:noFill/>
        </p:spPr>
      </p:pic>
      <p:pic>
        <p:nvPicPr>
          <p:cNvPr id="1032" name="Picture 8" descr="http://www.volgograd.kp.ru/f/12/image/78/91/6759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1142984"/>
            <a:ext cx="717951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Pcy;&amp;ocy;&amp;rcy;&amp;tcy;&amp;acy;&amp;lcy; &amp;Scy;&amp;tcy;&amp;rcy;&amp;acy;&amp;ncy;&amp;ycy; &amp;Fcy;&amp;ocy;&amp;tcy;&amp;ocy;&amp;shcy;&amp;ocy;&amp;pcy;&amp;icy;&amp;icy; - &amp;Gcy;&amp;ocy;&amp;scy;&amp;ucy;&amp;dcy;&amp;acy;&amp;rcy;&amp;scy;&amp;tcy;&amp;vcy;&amp;iecy;&amp;ncy;&amp;ncy;&amp;ycy;&amp;jcy; &amp;Mcy;&amp;ucy;&amp;zcy;&amp;iecy;&amp;jcy; &amp;Fcy;&amp;ocy;&amp;tcy;&amp;ocy;&amp;shcy;&amp;ocy;&amp;pcy;&amp;icy;&amp;icy; - &amp;Ocy;&amp;scy;&amp;scy;&amp;ocy;&amp;vcy;&amp;scy;&amp;kcy;&amp;icy;&amp;jcy; &amp;Pcy;. &amp;Scy;&amp;acy;&amp;lcy;&amp;yucy;&amp;tcy; &amp;Pcy;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831" y="3119458"/>
            <a:ext cx="3487525" cy="37385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2099" y="184666"/>
            <a:ext cx="4257676" cy="70397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в группах</a:t>
            </a:r>
          </a:p>
        </p:txBody>
      </p:sp>
      <p:pic>
        <p:nvPicPr>
          <p:cNvPr id="5" name="Picture 2" descr="&amp;Rcy;&amp;ucy;&amp;scy;&amp;scy;&amp;kcy;&amp;icy;&amp;jcy; &amp;mcy;&amp;ucy;&amp;zcy;&amp;iecy;&amp;jcy;. . XX &amp;vcy;&amp;iecy;&amp;k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4086752" cy="26432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9980" y="321250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Оссовский «Салют Победы»</a:t>
            </a:r>
          </a:p>
        </p:txBody>
      </p:sp>
      <p:pic>
        <p:nvPicPr>
          <p:cNvPr id="8" name="Picture 6" descr="&amp;Icy;&amp;Rcy;&amp;Rcy;&amp;Icy; &amp;Kcy;&amp;acy;&amp;tcy;&amp;acy;&amp;lcy;&amp;ocy;&amp;gcy; &amp;kcy;&amp;ocy;&amp;lcy;&amp;lcy;&amp;iecy;&amp;kcy;&amp;tscy;&amp;i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2381595" cy="370683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12916" y="980728"/>
            <a:ext cx="2331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Кугач</a:t>
            </a:r>
            <a:r>
              <a:rPr lang="ru-RU" b="1" dirty="0"/>
              <a:t> "Дед и внук"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2492896"/>
            <a:ext cx="5634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Дейнека   «Оборона Севастополя»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04248" y="1412776"/>
            <a:ext cx="19797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Ответить на вопросы: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действие, происходящие в картине.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Ваше впечатление от произведения.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чувства у вас возникают?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067944" y="4869160"/>
          <a:ext cx="4848200" cy="1527684"/>
        </p:xfrm>
        <a:graphic>
          <a:graphicData uri="http://schemas.openxmlformats.org/drawingml/2006/table">
            <a:tbl>
              <a:tblPr/>
              <a:tblGrid>
                <a:gridCol w="1118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0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Название и автор произведения.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Жанр произведения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Какие цвета использовали художники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Какова главная идея картины?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 чем эта картина?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071546"/>
            <a:ext cx="3357554" cy="562612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Мама́ев</a:t>
            </a:r>
            <a:r>
              <a:rPr lang="ru-RU" b="1" dirty="0"/>
              <a:t> курган</a:t>
            </a:r>
            <a:r>
              <a:rPr lang="ru-RU" dirty="0"/>
              <a:t> —памятник-ансамбль «Героям Сталинградской битвы» с главным монументом «Родина-мать зовет!». На Мамаевом кургане существует несколько братских и индивидуальных могил, в которых покоится прах более 35 000 защитников Сталинграда.</a:t>
            </a:r>
          </a:p>
        </p:txBody>
      </p:sp>
      <p:pic>
        <p:nvPicPr>
          <p:cNvPr id="4" name="Picture 2" descr="Soldat on Mamayev kurg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85" y="1071546"/>
            <a:ext cx="5494561" cy="5494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4927" y="266284"/>
            <a:ext cx="573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</a:rPr>
              <a:t>Как можно увековечить подвиг народа?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500702"/>
            <a:ext cx="8229600" cy="91121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ru-RU" b="1" dirty="0" err="1"/>
              <a:t>Моги́ла</a:t>
            </a:r>
            <a:r>
              <a:rPr lang="ru-RU" b="1" dirty="0"/>
              <a:t> </a:t>
            </a:r>
            <a:r>
              <a:rPr lang="ru-RU" b="1" dirty="0" err="1"/>
              <a:t>Неизве́стного</a:t>
            </a:r>
            <a:r>
              <a:rPr lang="ru-RU" b="1" dirty="0"/>
              <a:t> </a:t>
            </a:r>
            <a:r>
              <a:rPr lang="ru-RU" b="1" dirty="0" err="1"/>
              <a:t>Солда́та</a:t>
            </a:r>
            <a:r>
              <a:rPr lang="ru-RU" dirty="0"/>
              <a:t> — мемориальный архитектурный ансамбль в Москве, в Александровском саду, у стен Кремля.</a:t>
            </a:r>
          </a:p>
        </p:txBody>
      </p:sp>
      <p:pic>
        <p:nvPicPr>
          <p:cNvPr id="4" name="Picture 4" descr="http://www.obzor.lt/images/news/11/2011_06_15/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000924" cy="525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Mcy;&amp;ocy;&amp;ncy;&amp;ucy;&amp;mcy;&amp;iecy;&amp;ncy;&amp;tcy; &amp;Scy;&amp;lcy;&amp;acy;&amp;vcy;&amp;ycy; (&amp;Vcy;&amp;iecy;&amp;chcy;&amp;ncy;&amp;ycy;&amp;jcy; &amp;ocy;&amp;gcy;&amp;ocy;&amp;ncy;&amp;softcy;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30319" cy="48037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636"/>
            <a:ext cx="8229600" cy="185736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Мемориал состоит из символического памятника скорбящей женщины-матери, Вечного огня и пяти мощных десятиметровых пилонов, на которых выгравированы сцены, отображающие отдельные этапы войны. С противоположной стороны впрессованы в бетон пилонов выполненные из металла имена 30266 новосибирцев, павших на фронтах.</a:t>
            </a:r>
          </a:p>
          <a:p>
            <a:endParaRPr lang="ru-RU" dirty="0"/>
          </a:p>
        </p:txBody>
      </p:sp>
      <p:sp>
        <p:nvSpPr>
          <p:cNvPr id="1030" name="AutoShape 6" descr="&amp;Ocy;&amp;Acy;&amp;Ocy; &quot;&amp;Scy;&amp;tcy;&amp;rcy;&amp;ocy;&amp;jcy;&amp;tcy;&amp;rcy;&amp;iecy;&amp;scy;&amp;tcy; 43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&amp;Ocy;&amp;Acy;&amp;Ocy; &quot;&amp;Scy;&amp;tcy;&amp;rcy;&amp;ocy;&amp;jcy;&amp;tcy;&amp;rcy;&amp;iecy;&amp;scy;&amp;tcy; 43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&amp;Ocy;&amp;Acy;&amp;Ocy; &quot;&amp;Scy;&amp;tcy;&amp;rcy;&amp;ocy;&amp;jcy;&amp;tcy;&amp;rcy;&amp;iecy;&amp;scy;&amp;tcy; 43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Мемориальный ансамбль «Подвигу сибиряков в Великую Отечественную войну 1941—1945 гг.» (Монумент Славы г. Новосибирск)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555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МАОУ СОШ №219</vt:lpstr>
      <vt:lpstr>Презентация PowerPoint</vt:lpstr>
      <vt:lpstr>Великая Отечественная Война. Подвиг народа. </vt:lpstr>
      <vt:lpstr>Презентация PowerPoint</vt:lpstr>
      <vt:lpstr>Увековечить подвиг народа можно в произведениях живописи.</vt:lpstr>
      <vt:lpstr>Работа в группах</vt:lpstr>
      <vt:lpstr>Презентация PowerPoint</vt:lpstr>
      <vt:lpstr>Презентация PowerPoint</vt:lpstr>
      <vt:lpstr>Мемориальный ансамбль «Подвигу сибиряков в Великую Отечественную войну 1941—1945 гг.» (Монумент Славы г. Новосибирск)</vt:lpstr>
      <vt:lpstr>Как в нашем поселке увековечен подвиг народа?</vt:lpstr>
      <vt:lpstr>Увековечить подвиг народа можно в стихах .</vt:lpstr>
      <vt:lpstr>Увековечить подвиг народа можно в песнях.  Видео ролик «Катюша»   https://youtu.be/C7_wGOS9jtE </vt:lpstr>
      <vt:lpstr>Творческая работа в группах. </vt:lpstr>
      <vt:lpstr>Творческая защита странички альбома. Самооценка .</vt:lpstr>
      <vt:lpstr>Презентация PowerPoint</vt:lpstr>
      <vt:lpstr>Как я сегодня работал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Boris</dc:creator>
  <cp:lastModifiedBy>Борис Форофонтов</cp:lastModifiedBy>
  <cp:revision>107</cp:revision>
  <dcterms:created xsi:type="dcterms:W3CDTF">2015-03-27T09:57:20Z</dcterms:created>
  <dcterms:modified xsi:type="dcterms:W3CDTF">2022-11-16T09:54:15Z</dcterms:modified>
</cp:coreProperties>
</file>