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2" r:id="rId3"/>
    <p:sldId id="257" r:id="rId4"/>
    <p:sldId id="258" r:id="rId5"/>
    <p:sldId id="259" r:id="rId6"/>
    <p:sldId id="260" r:id="rId7"/>
    <p:sldId id="261" r:id="rId8"/>
    <p:sldId id="266" r:id="rId9"/>
    <p:sldId id="265" r:id="rId10"/>
    <p:sldId id="263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656" y="-1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43696-679D-4CF6-BBDD-4B5E30308535}" type="datetimeFigureOut">
              <a:rPr lang="ru-RU" smtClean="0"/>
              <a:t>16.03.2022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19506-AD67-48EA-958E-E4345C28631A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43696-679D-4CF6-BBDD-4B5E30308535}" type="datetimeFigureOut">
              <a:rPr lang="ru-RU" smtClean="0"/>
              <a:t>16.03.2022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19506-AD67-48EA-958E-E4345C28631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43696-679D-4CF6-BBDD-4B5E30308535}" type="datetimeFigureOut">
              <a:rPr lang="ru-RU" smtClean="0"/>
              <a:t>16.03.2022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19506-AD67-48EA-958E-E4345C28631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43696-679D-4CF6-BBDD-4B5E30308535}" type="datetimeFigureOut">
              <a:rPr lang="ru-RU" smtClean="0"/>
              <a:t>16.03.2022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19506-AD67-48EA-958E-E4345C28631A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43696-679D-4CF6-BBDD-4B5E30308535}" type="datetimeFigureOut">
              <a:rPr lang="ru-RU" smtClean="0"/>
              <a:t>16.03.2022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19506-AD67-48EA-958E-E4345C28631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43696-679D-4CF6-BBDD-4B5E30308535}" type="datetimeFigureOut">
              <a:rPr lang="ru-RU" smtClean="0"/>
              <a:t>16.03.2022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19506-AD67-48EA-958E-E4345C28631A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43696-679D-4CF6-BBDD-4B5E30308535}" type="datetimeFigureOut">
              <a:rPr lang="ru-RU" smtClean="0"/>
              <a:t>16.03.2022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19506-AD67-48EA-958E-E4345C28631A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43696-679D-4CF6-BBDD-4B5E30308535}" type="datetimeFigureOut">
              <a:rPr lang="ru-RU" smtClean="0"/>
              <a:t>16.03.2022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19506-AD67-48EA-958E-E4345C28631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43696-679D-4CF6-BBDD-4B5E30308535}" type="datetimeFigureOut">
              <a:rPr lang="ru-RU" smtClean="0"/>
              <a:t>16.03.2022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19506-AD67-48EA-958E-E4345C28631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43696-679D-4CF6-BBDD-4B5E30308535}" type="datetimeFigureOut">
              <a:rPr lang="ru-RU" smtClean="0"/>
              <a:t>16.03.2022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19506-AD67-48EA-958E-E4345C28631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43696-679D-4CF6-BBDD-4B5E30308535}" type="datetimeFigureOut">
              <a:rPr lang="ru-RU" smtClean="0"/>
              <a:t>16.03.2022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19506-AD67-48EA-958E-E4345C28631A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0E43696-679D-4CF6-BBDD-4B5E30308535}" type="datetimeFigureOut">
              <a:rPr lang="ru-RU" smtClean="0"/>
              <a:t>16.03.2022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9419506-AD67-48EA-958E-E4345C28631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1600" y="5052545"/>
            <a:ext cx="7128792" cy="882119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Подготовила воспитатель: </a:t>
            </a:r>
            <a:r>
              <a:rPr lang="ru-RU" sz="2800" dirty="0" err="1" smtClean="0"/>
              <a:t>Басырова</a:t>
            </a:r>
            <a:r>
              <a:rPr lang="ru-RU" sz="2800" dirty="0" smtClean="0"/>
              <a:t> Н. А.</a:t>
            </a:r>
            <a:endParaRPr lang="ru-RU" sz="28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7581" y="620688"/>
            <a:ext cx="7175351" cy="4304769"/>
          </a:xfrm>
        </p:spPr>
        <p:txBody>
          <a:bodyPr/>
          <a:lstStyle/>
          <a:p>
            <a:pPr marL="182880" indent="0" 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ru-RU" dirty="0" smtClean="0">
                <a:solidFill>
                  <a:srgbClr val="FF0000"/>
                </a:solidFill>
                <a:effectLst/>
                <a:latin typeface="Times New Roman"/>
                <a:ea typeface="Times New Roman"/>
                <a:cs typeface="Times New Roman"/>
              </a:rPr>
              <a:t>Сюжетно-ролевая игра «Поликлиника</a:t>
            </a:r>
            <a:r>
              <a:rPr lang="ru-RU" dirty="0">
                <a:solidFill>
                  <a:srgbClr val="FF0000"/>
                </a:solidFill>
                <a:effectLst/>
                <a:latin typeface="Times New Roman"/>
                <a:ea typeface="Times New Roman"/>
                <a:cs typeface="Times New Roman"/>
              </a:rPr>
              <a:t>» </a:t>
            </a:r>
            <a:r>
              <a:rPr lang="ru-RU" sz="4400" dirty="0">
                <a:solidFill>
                  <a:srgbClr val="FF0000"/>
                </a:solidFill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ru-RU" sz="4400" dirty="0">
                <a:solidFill>
                  <a:srgbClr val="FF0000"/>
                </a:solidFill>
                <a:effectLst/>
                <a:latin typeface="Calibri"/>
                <a:ea typeface="Calibri"/>
                <a:cs typeface="Times New Roman"/>
              </a:rPr>
            </a:br>
            <a:r>
              <a:rPr lang="ru-RU" dirty="0">
                <a:effectLst/>
                <a:latin typeface="Times New Roman"/>
                <a:ea typeface="Calibri"/>
                <a:cs typeface="Times New Roman"/>
              </a:rPr>
              <a:t> </a:t>
            </a:r>
            <a:r>
              <a:rPr lang="ru-RU" sz="4400" dirty="0"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ru-RU" sz="4400" dirty="0">
                <a:effectLst/>
                <a:latin typeface="Calibri"/>
                <a:ea typeface="Calibri"/>
                <a:cs typeface="Times New Roman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90420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3933056"/>
            <a:ext cx="7992887" cy="2016224"/>
          </a:xfrm>
        </p:spPr>
        <p:txBody>
          <a:bodyPr/>
          <a:lstStyle/>
          <a:p>
            <a:pPr marL="0" indent="0" algn="ctr">
              <a:buNone/>
            </a:pPr>
            <a:r>
              <a:rPr lang="ru-RU" sz="5400" dirty="0" smtClean="0">
                <a:solidFill>
                  <a:schemeClr val="bg2">
                    <a:lumMod val="50000"/>
                  </a:schemeClr>
                </a:solidFill>
              </a:rPr>
              <a:t>Спасибо за внимание!</a:t>
            </a:r>
            <a:endParaRPr lang="ru-RU" sz="5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3600" dirty="0">
                <a:solidFill>
                  <a:srgbClr val="FF0000"/>
                </a:solidFill>
                <a:latin typeface="Times New Roman"/>
                <a:ea typeface="Times New Roman"/>
              </a:rPr>
              <a:t>Все мы можем заболеть, </a:t>
            </a:r>
            <a:endParaRPr lang="ru-RU" sz="3600" dirty="0" smtClean="0">
              <a:solidFill>
                <a:srgbClr val="FF0000"/>
              </a:solidFill>
              <a:latin typeface="Times New Roman"/>
              <a:ea typeface="Times New Roman"/>
            </a:endParaRPr>
          </a:p>
          <a:p>
            <a:pPr marL="45720" indent="0">
              <a:buNone/>
            </a:pPr>
            <a:r>
              <a:rPr lang="ru-RU" sz="3600" dirty="0" smtClean="0">
                <a:solidFill>
                  <a:srgbClr val="FF0000"/>
                </a:solidFill>
                <a:latin typeface="Times New Roman"/>
                <a:ea typeface="Times New Roman"/>
              </a:rPr>
              <a:t>Заразиться</a:t>
            </a:r>
            <a:r>
              <a:rPr lang="ru-RU" sz="3600" dirty="0">
                <a:solidFill>
                  <a:srgbClr val="FF0000"/>
                </a:solidFill>
                <a:latin typeface="Times New Roman"/>
                <a:ea typeface="Times New Roman"/>
              </a:rPr>
              <a:t>, простудиться, </a:t>
            </a:r>
            <a:endParaRPr lang="ru-RU" sz="3600" dirty="0" smtClean="0">
              <a:solidFill>
                <a:srgbClr val="FF0000"/>
              </a:solidFill>
              <a:latin typeface="Times New Roman"/>
              <a:ea typeface="Times New Roman"/>
            </a:endParaRPr>
          </a:p>
          <a:p>
            <a:pPr marL="45720" indent="0">
              <a:buNone/>
            </a:pPr>
            <a:r>
              <a:rPr lang="ru-RU" sz="3600" dirty="0" smtClean="0">
                <a:solidFill>
                  <a:srgbClr val="FF0000"/>
                </a:solidFill>
                <a:latin typeface="Times New Roman"/>
                <a:ea typeface="Times New Roman"/>
              </a:rPr>
              <a:t>И </a:t>
            </a:r>
            <a:r>
              <a:rPr lang="ru-RU" sz="3600" dirty="0">
                <a:solidFill>
                  <a:srgbClr val="FF0000"/>
                </a:solidFill>
                <a:latin typeface="Times New Roman"/>
                <a:ea typeface="Times New Roman"/>
              </a:rPr>
              <a:t>поэтому уметь </a:t>
            </a:r>
            <a:endParaRPr lang="ru-RU" sz="3600" dirty="0" smtClean="0">
              <a:solidFill>
                <a:srgbClr val="FF0000"/>
              </a:solidFill>
              <a:latin typeface="Times New Roman"/>
              <a:ea typeface="Times New Roman"/>
            </a:endParaRPr>
          </a:p>
          <a:p>
            <a:pPr marL="45720" indent="0">
              <a:buNone/>
            </a:pPr>
            <a:r>
              <a:rPr lang="ru-RU" sz="3600" dirty="0" smtClean="0">
                <a:solidFill>
                  <a:srgbClr val="FF0000"/>
                </a:solidFill>
                <a:latin typeface="Times New Roman"/>
                <a:ea typeface="Times New Roman"/>
              </a:rPr>
              <a:t>Надо </a:t>
            </a:r>
            <a:r>
              <a:rPr lang="ru-RU" sz="3600" dirty="0">
                <a:solidFill>
                  <a:srgbClr val="FF0000"/>
                </a:solidFill>
                <a:latin typeface="Times New Roman"/>
                <a:ea typeface="Times New Roman"/>
              </a:rPr>
              <a:t>вовремя </a:t>
            </a:r>
            <a:r>
              <a:rPr lang="ru-RU" sz="3600" dirty="0" smtClean="0">
                <a:solidFill>
                  <a:srgbClr val="FF0000"/>
                </a:solidFill>
                <a:latin typeface="Times New Roman"/>
                <a:ea typeface="Times New Roman"/>
              </a:rPr>
              <a:t>лечиться!</a:t>
            </a:r>
            <a:endParaRPr lang="ru-RU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5385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2433" y="4880992"/>
            <a:ext cx="7903368" cy="1500336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dirty="0" smtClean="0">
                <a:solidFill>
                  <a:srgbClr val="C00000"/>
                </a:solidFill>
              </a:rPr>
              <a:t/>
            </a:r>
            <a:br>
              <a:rPr lang="ru-RU" sz="2800" dirty="0" smtClean="0">
                <a:solidFill>
                  <a:srgbClr val="C00000"/>
                </a:solidFill>
              </a:rPr>
            </a:br>
            <a:r>
              <a:rPr lang="ru-RU" sz="2800" dirty="0">
                <a:solidFill>
                  <a:srgbClr val="C00000"/>
                </a:solidFill>
              </a:rPr>
              <a:t/>
            </a:r>
            <a:br>
              <a:rPr lang="ru-RU" sz="2800" dirty="0">
                <a:solidFill>
                  <a:srgbClr val="C00000"/>
                </a:solidFill>
              </a:rPr>
            </a:br>
            <a:r>
              <a:rPr lang="ru-RU" sz="2800" dirty="0" smtClean="0">
                <a:solidFill>
                  <a:srgbClr val="C00000"/>
                </a:solidFill>
              </a:rPr>
              <a:t>Чтоб попасть к врачу, нужно взять талон и карточку в регистратуре.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C:\Users\1\Desktop\101PHOTO\SAM_110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432" y="476672"/>
            <a:ext cx="3737520" cy="230425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1\Desktop\101PHOTO\SAM_110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81000"/>
            <a:ext cx="3744416" cy="239992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1\Desktop\101PHOTO\SAM_110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432" y="3140968"/>
            <a:ext cx="3737520" cy="246010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1\Desktop\101PHOTO\SAM_110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7656" y="3140968"/>
            <a:ext cx="3744416" cy="244427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5127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0824" y="5229200"/>
            <a:ext cx="8377639" cy="1296144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dirty="0" smtClean="0">
                <a:solidFill>
                  <a:srgbClr val="7030A0"/>
                </a:solidFill>
              </a:rPr>
              <a:t>Вот и первый пациент к детскому врачу  </a:t>
            </a:r>
            <a:r>
              <a:rPr lang="ru-RU" sz="2400" dirty="0" smtClean="0">
                <a:solidFill>
                  <a:srgbClr val="7030A0"/>
                </a:solidFill>
              </a:rPr>
              <a:t>педиатру</a:t>
            </a:r>
            <a:r>
              <a:rPr lang="ru-RU" sz="2400" dirty="0" smtClean="0"/>
              <a:t>. </a:t>
            </a:r>
            <a:r>
              <a:rPr lang="ru-RU" sz="2400" dirty="0" smtClean="0">
                <a:solidFill>
                  <a:srgbClr val="7030A0"/>
                </a:solidFill>
              </a:rPr>
              <a:t>Доброжелательная улыбка, внимательное отношение к малышу и правильное лечение.</a:t>
            </a:r>
            <a:endParaRPr lang="ru-RU" sz="2400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827584" y="332656"/>
            <a:ext cx="8064896" cy="3873584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2800" b="1" dirty="0" smtClean="0">
                <a:solidFill>
                  <a:srgbClr val="7030A0"/>
                </a:solidFill>
                <a:latin typeface="Times New Roman"/>
                <a:ea typeface="Times New Roman"/>
              </a:rPr>
              <a:t>Поиграем </a:t>
            </a:r>
            <a:r>
              <a:rPr lang="ru-RU" sz="2800" b="1" dirty="0">
                <a:solidFill>
                  <a:srgbClr val="7030A0"/>
                </a:solidFill>
                <a:latin typeface="Times New Roman"/>
                <a:ea typeface="Times New Roman"/>
              </a:rPr>
              <a:t>в игру «</a:t>
            </a:r>
            <a:r>
              <a:rPr lang="ru-RU" sz="2800" b="1" dirty="0" smtClean="0">
                <a:solidFill>
                  <a:srgbClr val="7030A0"/>
                </a:solidFill>
                <a:latin typeface="Times New Roman"/>
                <a:ea typeface="Times New Roman"/>
              </a:rPr>
              <a:t>Поликлиника» </a:t>
            </a:r>
          </a:p>
          <a:p>
            <a:pPr marL="45720" indent="0" algn="ctr">
              <a:buNone/>
            </a:pPr>
            <a:endParaRPr lang="ru-RU" sz="2800" b="1" dirty="0">
              <a:solidFill>
                <a:srgbClr val="7030A0"/>
              </a:solidFill>
            </a:endParaRPr>
          </a:p>
        </p:txBody>
      </p:sp>
      <p:pic>
        <p:nvPicPr>
          <p:cNvPr id="1028" name="Picture 4" descr="C:\Users\1\Desktop\101PHOTO\SAM_107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836712"/>
            <a:ext cx="3312368" cy="194421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1\Desktop\101PHOTO\SAM_106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836712"/>
            <a:ext cx="3384376" cy="194421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1\Desktop\101PHOTO\SAM_106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993" y="2972643"/>
            <a:ext cx="3312368" cy="223224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1\Desktop\101PHOTO\SAM_107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2544" y="2972643"/>
            <a:ext cx="3401904" cy="223224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2326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3" y="4372168"/>
            <a:ext cx="7406208" cy="2081168"/>
          </a:xfrm>
        </p:spPr>
        <p:txBody>
          <a:bodyPr/>
          <a:lstStyle/>
          <a:p>
            <a:pPr marL="0" indent="0" algn="l">
              <a:buNone/>
            </a:pP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Хочешь узнать свой рост, врач измерит его тебе с помощью  </a:t>
            </a:r>
            <a:r>
              <a:rPr lang="ru-RU" sz="2800" dirty="0" err="1" smtClean="0">
                <a:solidFill>
                  <a:schemeClr val="accent3">
                    <a:lumMod val="50000"/>
                  </a:schemeClr>
                </a:solidFill>
              </a:rPr>
              <a:t>ростометра</a:t>
            </a:r>
            <a:r>
              <a:rPr lang="ru-RU" sz="2800" dirty="0">
                <a:solidFill>
                  <a:schemeClr val="accent3">
                    <a:lumMod val="50000"/>
                  </a:schemeClr>
                </a:solidFill>
              </a:rPr>
              <a:t>.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endParaRPr lang="ru-RU" sz="28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1\Desktop\101PHOTO\SAM_107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20688"/>
            <a:ext cx="4032448" cy="381642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1\Desktop\101PHOTO\SAM_107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620688"/>
            <a:ext cx="3960440" cy="381642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7013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9" y="5013176"/>
            <a:ext cx="7622232" cy="1440160"/>
          </a:xfrm>
        </p:spPr>
        <p:txBody>
          <a:bodyPr/>
          <a:lstStyle/>
          <a:p>
            <a:pPr marL="0" indent="0" 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/>
                <a:ea typeface="Times New Roman"/>
                <a:cs typeface="Times New Roman"/>
              </a:rPr>
              <a:t/>
            </a:r>
            <a:br>
              <a:rPr lang="ru-RU" sz="2800" dirty="0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/>
                <a:ea typeface="Times New Roman"/>
                <a:cs typeface="Times New Roman"/>
              </a:rPr>
            </a:br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/>
                <a:ea typeface="Times New Roman"/>
                <a:cs typeface="Times New Roman"/>
              </a:rPr>
              <a:t>Попал </a:t>
            </a:r>
            <a:r>
              <a:rPr lang="ru-RU" sz="28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/>
                <a:ea typeface="Times New Roman"/>
                <a:cs typeface="Times New Roman"/>
              </a:rPr>
              <a:t>на прием и запомнил с тех пор, что уши больные лечил </a:t>
            </a:r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/>
                <a:ea typeface="Times New Roman"/>
                <a:cs typeface="Times New Roman"/>
              </a:rPr>
              <a:t>доктор отоларинголог.</a:t>
            </a:r>
            <a:r>
              <a:rPr lang="ru-RU" sz="2800" dirty="0">
                <a:solidFill>
                  <a:schemeClr val="accent6">
                    <a:lumMod val="75000"/>
                  </a:schemeClr>
                </a:solidFill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ru-RU" sz="2800" dirty="0">
                <a:solidFill>
                  <a:schemeClr val="accent6">
                    <a:lumMod val="75000"/>
                  </a:schemeClr>
                </a:solidFill>
                <a:effectLst/>
                <a:latin typeface="Calibri"/>
                <a:ea typeface="Calibri"/>
                <a:cs typeface="Times New Roman"/>
              </a:rPr>
            </a:br>
            <a:r>
              <a:rPr lang="ru-RU" sz="2800" dirty="0">
                <a:effectLst/>
                <a:latin typeface="Times New Roman"/>
                <a:ea typeface="Times New Roman"/>
                <a:cs typeface="Times New Roman"/>
              </a:rPr>
              <a:t> </a:t>
            </a:r>
            <a:endParaRPr lang="ru-RU" sz="28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1\Desktop\101PHOTO\SAM_108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97024"/>
            <a:ext cx="3456384" cy="231189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1\Desktop\101PHOTO\SAM_108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97024"/>
            <a:ext cx="3528392" cy="232792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1\Desktop\101PHOTO\SAM_108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924944"/>
            <a:ext cx="3456384" cy="252028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1\Desktop\101PHOTO\SAM_108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925126"/>
            <a:ext cx="3558601" cy="252028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0197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5373216"/>
            <a:ext cx="8496943" cy="1080120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dirty="0" smtClean="0"/>
              <a:t>В поликлинике не обойтись без лаборатории. Нужно сдать анализы и хорошо их проверить, чтоб выявить болезни пациента.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C:\Users\1\Desktop\101PHOTO\SAM_109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81000"/>
            <a:ext cx="3744416" cy="225591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1\Desktop\101PHOTO\SAM_109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81000"/>
            <a:ext cx="3816424" cy="225591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1\Desktop\101PHOTO\SAM_109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924944"/>
            <a:ext cx="3723813" cy="244827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1\Desktop\101PHOTO\SAM_109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924944"/>
            <a:ext cx="3816424" cy="244827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6676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9461" y="5373216"/>
            <a:ext cx="8381011" cy="1296144"/>
          </a:xfrm>
        </p:spPr>
        <p:txBody>
          <a:bodyPr/>
          <a:lstStyle/>
          <a:p>
            <a:pPr marL="0" indent="0" algn="ctr">
              <a:buNone/>
            </a:pP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800" dirty="0" smtClean="0">
                <a:solidFill>
                  <a:srgbClr val="00B050"/>
                </a:solidFill>
              </a:rPr>
              <a:t>Лекарство можно купить только в аптеке</a:t>
            </a:r>
            <a:r>
              <a:rPr lang="ru-RU" sz="2000" dirty="0" smtClean="0">
                <a:solidFill>
                  <a:srgbClr val="00B050"/>
                </a:solidFill>
              </a:rPr>
              <a:t>.</a:t>
            </a:r>
            <a:endParaRPr lang="ru-RU" sz="2000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lvl="0">
              <a:buClr>
                <a:srgbClr val="F14124">
                  <a:lumMod val="75000"/>
                </a:srgbClr>
              </a:buClr>
            </a:pPr>
            <a:endParaRPr lang="ru-RU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pic>
        <p:nvPicPr>
          <p:cNvPr id="6146" name="Picture 2" descr="C:\Users\1\Desktop\101PHOTO\SAM_105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81000"/>
            <a:ext cx="3744416" cy="247193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1\Desktop\101PHOTO\SAM_106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460" y="3030046"/>
            <a:ext cx="3772499" cy="277521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1\Desktop\101PHOTO\SAM_105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03844"/>
            <a:ext cx="3744416" cy="247193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1\Desktop\101PHOTO\SAM_106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1809" y="2996950"/>
            <a:ext cx="3744416" cy="280831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4301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8305800" y="4372168"/>
            <a:ext cx="82624" cy="13695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764704"/>
            <a:ext cx="8784976" cy="5688632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РЕФЛЕКСИЯ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4572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4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-Как вы думаете, для чего и для кого нужны врачи и медсёстры?</a:t>
            </a:r>
            <a:endParaRPr lang="ru-RU" sz="2000" b="1" dirty="0">
              <a:latin typeface="Calibri"/>
              <a:ea typeface="Calibri"/>
              <a:cs typeface="Times New Roman"/>
            </a:endParaRPr>
          </a:p>
          <a:p>
            <a:pPr marL="4572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4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-Каких ещё врачей вы знаете?</a:t>
            </a:r>
            <a:endParaRPr lang="ru-RU" sz="2000" b="1" dirty="0">
              <a:latin typeface="Calibri"/>
              <a:ea typeface="Calibri"/>
              <a:cs typeface="Times New Roman"/>
            </a:endParaRPr>
          </a:p>
          <a:p>
            <a:pPr marL="4572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4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-Где больные берут лекарства для лечения? (в аптеке).</a:t>
            </a:r>
            <a:endParaRPr lang="ru-RU" sz="2000" b="1" dirty="0">
              <a:latin typeface="Calibri"/>
              <a:ea typeface="Calibri"/>
              <a:cs typeface="Times New Roman"/>
            </a:endParaRPr>
          </a:p>
          <a:p>
            <a:pPr marL="4572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4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-Кто хочет быть врачом? Каким?</a:t>
            </a:r>
            <a:endParaRPr lang="ru-RU" sz="2000" b="1" dirty="0">
              <a:latin typeface="Calibri"/>
              <a:ea typeface="Calibri"/>
              <a:cs typeface="Times New Roman"/>
            </a:endParaRPr>
          </a:p>
          <a:p>
            <a:pPr marL="4572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400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-Как </a:t>
            </a:r>
            <a:r>
              <a:rPr lang="ru-RU" sz="24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здорово быть врачом! Какая это благородная </a:t>
            </a:r>
            <a:r>
              <a:rPr lang="ru-RU" sz="2400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профессия</a:t>
            </a:r>
            <a:endParaRPr lang="ru-RU" sz="2000" b="1" dirty="0">
              <a:latin typeface="Calibri"/>
              <a:ea typeface="Calibri"/>
              <a:cs typeface="Times New Roman"/>
            </a:endParaRPr>
          </a:p>
          <a:p>
            <a:pPr marL="4572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400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- Как </a:t>
            </a:r>
            <a:r>
              <a:rPr lang="ru-RU" sz="24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будем играть в следующий раз в </a:t>
            </a:r>
            <a:r>
              <a:rPr lang="ru-RU" sz="2400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поликлинику</a:t>
            </a:r>
          </a:p>
          <a:p>
            <a:pPr marL="4572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400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- </a:t>
            </a:r>
            <a:r>
              <a:rPr lang="ru-RU" sz="24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Каких ещё врачей принять на работу?</a:t>
            </a:r>
            <a:endParaRPr lang="ru-RU" sz="2000" b="1" dirty="0">
              <a:latin typeface="Calibri"/>
              <a:ea typeface="Calibri"/>
              <a:cs typeface="Times New Roman"/>
            </a:endParaRPr>
          </a:p>
          <a:p>
            <a:pPr marL="45720" indent="0" algn="ctr">
              <a:buNone/>
            </a:pP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9545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11560" y="731520"/>
            <a:ext cx="8136904" cy="5649808"/>
          </a:xfrm>
        </p:spPr>
        <p:txBody>
          <a:bodyPr>
            <a:normAutofit fontScale="92500"/>
          </a:bodyPr>
          <a:lstStyle/>
          <a:p>
            <a:pPr marL="4572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4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Задачи:</a:t>
            </a:r>
            <a:endParaRPr lang="ru-RU" sz="2400" b="1" dirty="0">
              <a:solidFill>
                <a:srgbClr val="7030A0"/>
              </a:solidFill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24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Формировать представление о цели труда медицинского персонала, о специализации врачей (педиатр, отоларинголог,  хирург, лаборант, регистратор, </a:t>
            </a:r>
            <a:r>
              <a:rPr lang="ru-RU" sz="24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формацефт</a:t>
            </a:r>
            <a:r>
              <a:rPr lang="ru-RU" sz="24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) о содержании труда медицинских работников.</a:t>
            </a:r>
            <a:endParaRPr lang="ru-RU" sz="2400" b="1" dirty="0">
              <a:solidFill>
                <a:srgbClr val="7030A0"/>
              </a:solidFill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24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Способствовать освоению ребёнком социальных ролей: врач, пациент, работник регистратуры, аптеки, лаборант.</a:t>
            </a:r>
            <a:endParaRPr lang="ru-RU" sz="2400" b="1" dirty="0">
              <a:solidFill>
                <a:srgbClr val="7030A0"/>
              </a:solidFill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24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Формировать умение творчески развивать сюжет игры: самостоятельно и разнообразно комбинировать в играх знания, почерпнутые из наблюдений, книг, рассказов взрослых</a:t>
            </a:r>
            <a:endParaRPr lang="ru-RU" sz="2400" b="1" dirty="0">
              <a:solidFill>
                <a:srgbClr val="7030A0"/>
              </a:solidFill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24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Воспитывать уважение к различным профессиям.</a:t>
            </a:r>
            <a:endParaRPr lang="ru-RU" sz="2400" b="1" dirty="0">
              <a:solidFill>
                <a:srgbClr val="7030A0"/>
              </a:solidFill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49502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214</TotalTime>
  <Words>228</Words>
  <Application>Microsoft Office PowerPoint</Application>
  <PresentationFormat>Экран (4:3)</PresentationFormat>
  <Paragraphs>27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Воздушный поток</vt:lpstr>
      <vt:lpstr>Сюжетно-ролевая игра «Поликлиника»    </vt:lpstr>
      <vt:lpstr>  Чтоб попасть к врачу, нужно взять талон и карточку в регистратуре.</vt:lpstr>
      <vt:lpstr>Вот и первый пациент к детскому врачу  педиатру. Доброжелательная улыбка, внимательное отношение к малышу и правильное лечение.</vt:lpstr>
      <vt:lpstr>  Хочешь узнать свой рост, врач измерит его тебе с помощью  ростометра. </vt:lpstr>
      <vt:lpstr> Попал на прием и запомнил с тех пор, что уши больные лечил доктор отоларинголог.  </vt:lpstr>
      <vt:lpstr>В поликлинике не обойтись без лаборатории. Нужно сдать анализы и хорошо их проверить, чтоб выявить болезни пациента.</vt:lpstr>
      <vt:lpstr>  Лекарство можно купить только в аптеке.</vt:lpstr>
      <vt:lpstr>Презентация PowerPoint</vt:lpstr>
      <vt:lpstr>Презентация PowerPoint</vt:lpstr>
      <vt:lpstr>Спасибо за внимание!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Сюжетно-ролевая игра «Поликлиника»</dc:title>
  <dc:creator>1</dc:creator>
  <cp:lastModifiedBy>1</cp:lastModifiedBy>
  <cp:revision>19</cp:revision>
  <dcterms:created xsi:type="dcterms:W3CDTF">2017-05-29T17:09:31Z</dcterms:created>
  <dcterms:modified xsi:type="dcterms:W3CDTF">2022-03-16T11:55:27Z</dcterms:modified>
</cp:coreProperties>
</file>