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75" r:id="rId5"/>
    <p:sldId id="261" r:id="rId6"/>
    <p:sldId id="262" r:id="rId7"/>
    <p:sldId id="298" r:id="rId8"/>
    <p:sldId id="277" r:id="rId9"/>
    <p:sldId id="265" r:id="rId10"/>
    <p:sldId id="263" r:id="rId11"/>
    <p:sldId id="264" r:id="rId12"/>
    <p:sldId id="299" r:id="rId13"/>
    <p:sldId id="267" r:id="rId14"/>
    <p:sldId id="301" r:id="rId15"/>
    <p:sldId id="300" r:id="rId16"/>
    <p:sldId id="302" r:id="rId17"/>
    <p:sldId id="303" r:id="rId18"/>
    <p:sldId id="297" r:id="rId19"/>
    <p:sldId id="296" r:id="rId20"/>
    <p:sldId id="304" r:id="rId21"/>
    <p:sldId id="274" r:id="rId22"/>
    <p:sldId id="305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5" autoAdjust="0"/>
  </p:normalViewPr>
  <p:slideViewPr>
    <p:cSldViewPr>
      <p:cViewPr varScale="1">
        <p:scale>
          <a:sx n="104" d="100"/>
          <a:sy n="104" d="100"/>
        </p:scale>
        <p:origin x="85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1623-45F6-4692-9F3B-F254A778C2E7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D5C6E-3EA5-473A-A400-8E77BD71A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9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Решение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(6+1+1)*b+1+1=82</a:t>
            </a:r>
          </a:p>
          <a:p>
            <a:r>
              <a:rPr lang="en-US" dirty="0">
                <a:solidFill>
                  <a:srgbClr val="FF0000"/>
                </a:solidFill>
              </a:rPr>
              <a:t>8b+2=82</a:t>
            </a:r>
          </a:p>
          <a:p>
            <a:r>
              <a:rPr lang="en-US" dirty="0">
                <a:solidFill>
                  <a:srgbClr val="FF0000"/>
                </a:solidFill>
              </a:rPr>
              <a:t>8b=80</a:t>
            </a:r>
          </a:p>
          <a:p>
            <a:r>
              <a:rPr lang="en-US" dirty="0">
                <a:solidFill>
                  <a:srgbClr val="FF0000"/>
                </a:solidFill>
              </a:rPr>
              <a:t>b=10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5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B9B58-6813-F8BE-1628-60830B80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50EFE9-34EC-C3A2-3EF4-C4AACF047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0EE0CB-F4F5-C03A-44D5-ECE412239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Решение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(6+1+1)*b+1+1=82</a:t>
            </a:r>
          </a:p>
          <a:p>
            <a:r>
              <a:rPr lang="en-US" dirty="0">
                <a:solidFill>
                  <a:srgbClr val="FF0000"/>
                </a:solidFill>
              </a:rPr>
              <a:t>8b+2=82</a:t>
            </a:r>
          </a:p>
          <a:p>
            <a:r>
              <a:rPr lang="en-US" dirty="0">
                <a:solidFill>
                  <a:srgbClr val="FF0000"/>
                </a:solidFill>
              </a:rPr>
              <a:t>8b=80</a:t>
            </a:r>
          </a:p>
          <a:p>
            <a:r>
              <a:rPr lang="en-US" dirty="0">
                <a:solidFill>
                  <a:srgbClr val="FF0000"/>
                </a:solidFill>
              </a:rPr>
              <a:t>b=10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8FE5B-A35C-9533-B8AA-5F2AD049D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5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59-20211031_185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7" y="750081"/>
            <a:ext cx="6258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/>
              <a:t>КВЕСТ-ИГРА  </a:t>
            </a:r>
          </a:p>
          <a:p>
            <a:pPr algn="ctr"/>
            <a:r>
              <a:rPr lang="ru-RU" sz="5400" b="1" dirty="0"/>
              <a:t>«Мир </a:t>
            </a:r>
          </a:p>
          <a:p>
            <a:pPr algn="ctr"/>
            <a:r>
              <a:rPr lang="ru-RU" sz="5400" b="1" dirty="0"/>
              <a:t>алгоритмов и роботов»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6627" y="0"/>
            <a:ext cx="873055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Дистанция</a:t>
            </a:r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 </a:t>
            </a:r>
          </a:p>
          <a:p>
            <a:pPr algn="ctr"/>
            <a:r>
              <a:rPr lang="ru-RU" sz="4000" b="1" dirty="0"/>
              <a:t>«Нарисуй алгоритм»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461"/>
            <a:ext cx="914400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Задание (взаимопроверка)</a:t>
            </a:r>
          </a:p>
          <a:p>
            <a:pPr algn="ctr"/>
            <a:endParaRPr lang="ru-RU" sz="2000" dirty="0"/>
          </a:p>
          <a:p>
            <a:pPr lvl="0">
              <a:lnSpc>
                <a:spcPct val="150000"/>
              </a:lnSpc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40BCB-6919-3C58-BCE1-8E6010DEB11E}"/>
              </a:ext>
            </a:extLst>
          </p:cNvPr>
          <p:cNvSpPr txBox="1"/>
          <p:nvPr/>
        </p:nvSpPr>
        <p:spPr>
          <a:xfrm>
            <a:off x="323528" y="555526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блок-схему по условию. </a:t>
            </a:r>
          </a:p>
          <a:p>
            <a:pPr algn="ctr"/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Фирма набирает сотрудников от 25 до 40 лет включительно. Ввести возраст человека и определить, подходит ли он фирме (вывести ответ «подходит» или «не подходит»).</a:t>
            </a:r>
          </a:p>
          <a:p>
            <a:pPr algn="ctr"/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проверить, выполняются ли два условия одновременно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89EEB-151F-8E02-E188-60C6DEAA9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34600" r="31100" b="30400"/>
          <a:stretch/>
        </p:blipFill>
        <p:spPr>
          <a:xfrm>
            <a:off x="4572000" y="771550"/>
            <a:ext cx="4104456" cy="3943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0EA3-5C3A-8927-C8E0-DBE826FE9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8395A-3667-A549-8BB6-87719435A5CF}"/>
              </a:ext>
            </a:extLst>
          </p:cNvPr>
          <p:cNvSpPr txBox="1"/>
          <p:nvPr/>
        </p:nvSpPr>
        <p:spPr>
          <a:xfrm>
            <a:off x="0" y="20461"/>
            <a:ext cx="914400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Ответ:</a:t>
            </a:r>
          </a:p>
          <a:p>
            <a:pPr algn="ctr"/>
            <a:endParaRPr lang="ru-RU" sz="2000" dirty="0"/>
          </a:p>
          <a:p>
            <a:pPr lvl="0"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DB325-D965-0F07-4C3D-A34CBE0C2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34600" r="31100" b="30400"/>
          <a:stretch/>
        </p:blipFill>
        <p:spPr>
          <a:xfrm>
            <a:off x="971600" y="771550"/>
            <a:ext cx="6408712" cy="3943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0F18D-042E-C879-D395-6F52318151D2}"/>
              </a:ext>
            </a:extLst>
          </p:cNvPr>
          <p:cNvSpPr txBox="1"/>
          <p:nvPr/>
        </p:nvSpPr>
        <p:spPr>
          <a:xfrm>
            <a:off x="3779912" y="149163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Ввести возраст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D8C9F-1146-87DD-437A-888D582B8F8F}"/>
              </a:ext>
            </a:extLst>
          </p:cNvPr>
          <p:cNvSpPr txBox="1"/>
          <p:nvPr/>
        </p:nvSpPr>
        <p:spPr>
          <a:xfrm>
            <a:off x="3419872" y="2608774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/>
              <a:t>≥ </a:t>
            </a:r>
            <a:r>
              <a:rPr lang="en-US" dirty="0"/>
              <a:t>25 </a:t>
            </a:r>
            <a:r>
              <a:rPr lang="ru-RU" dirty="0"/>
              <a:t>и </a:t>
            </a:r>
            <a:r>
              <a:rPr lang="en-US" dirty="0"/>
              <a:t>a</a:t>
            </a:r>
            <a:r>
              <a:rPr lang="ru-RU" dirty="0"/>
              <a:t> </a:t>
            </a:r>
            <a:r>
              <a:rPr lang="en-US" dirty="0"/>
              <a:t>≤</a:t>
            </a:r>
            <a:r>
              <a:rPr lang="ru-RU" dirty="0"/>
              <a:t>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CBE38-F6FF-04C0-51F4-054C13B063B7}"/>
              </a:ext>
            </a:extLst>
          </p:cNvPr>
          <p:cNvSpPr txBox="1"/>
          <p:nvPr/>
        </p:nvSpPr>
        <p:spPr>
          <a:xfrm>
            <a:off x="1259632" y="336383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подходит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63F4B-1F00-3593-42DA-240B5FAA2396}"/>
              </a:ext>
            </a:extLst>
          </p:cNvPr>
          <p:cNvSpPr txBox="1"/>
          <p:nvPr/>
        </p:nvSpPr>
        <p:spPr>
          <a:xfrm>
            <a:off x="5868144" y="324072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Не</a:t>
            </a:r>
          </a:p>
          <a:p>
            <a:pPr algn="ctr"/>
            <a:r>
              <a:rPr lang="ru-RU" sz="1600" dirty="0"/>
              <a:t>подходит</a:t>
            </a:r>
          </a:p>
        </p:txBody>
      </p:sp>
    </p:spTree>
    <p:extLst>
      <p:ext uri="{BB962C8B-B14F-4D97-AF65-F5344CB8AC3E}">
        <p14:creationId xmlns:p14="http://schemas.microsoft.com/office/powerpoint/2010/main" val="423105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1" y="107139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Дистанция </a:t>
            </a:r>
          </a:p>
          <a:p>
            <a:pPr algn="ctr"/>
            <a:r>
              <a:rPr lang="ru-RU" sz="4000" b="1" dirty="0"/>
              <a:t>«Чудеса </a:t>
            </a:r>
            <a:r>
              <a:rPr lang="ru-RU" sz="4000" b="1" dirty="0" err="1"/>
              <a:t>КУМИРа</a:t>
            </a:r>
            <a:r>
              <a:rPr lang="ru-RU" sz="4000" b="1" dirty="0"/>
              <a:t>»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F99A-D211-D790-C06F-74C8B628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109F47BD-254F-FAC8-29A0-EFBB45C3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83518"/>
            <a:ext cx="842965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Задание.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CFF64E-7F86-33FC-8188-C8616B6C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75606"/>
            <a:ext cx="360040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0E2C2D-A2C3-8D2A-4DB9-9190C9543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97913"/>
            <a:ext cx="4547641" cy="329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14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11E65-709B-677E-04E9-5C8BAAC8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>
            <a:extLst>
              <a:ext uri="{FF2B5EF4-FFF2-40B4-BE49-F238E27FC236}">
                <a16:creationId xmlns:a16="http://schemas.microsoft.com/office/drawing/2014/main" id="{CBF45D1E-FF99-2389-10F8-E10C91B6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C58A70-24E1-CC9A-FB71-68A93B15575F}"/>
              </a:ext>
            </a:extLst>
          </p:cNvPr>
          <p:cNvSpPr txBox="1"/>
          <p:nvPr/>
        </p:nvSpPr>
        <p:spPr>
          <a:xfrm>
            <a:off x="899592" y="0"/>
            <a:ext cx="8136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Дистанция 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2400" dirty="0"/>
          </a:p>
          <a:p>
            <a:pPr algn="ctr"/>
            <a:r>
              <a:rPr lang="ru-RU" sz="4400" b="1" dirty="0"/>
              <a:t>«</a:t>
            </a:r>
            <a:r>
              <a:rPr lang="ru-RU" sz="4400" b="1" dirty="0">
                <a:latin typeface="+mn-lt"/>
              </a:rPr>
              <a:t>Анализ алгоритмов для исполнителя</a:t>
            </a:r>
            <a:r>
              <a:rPr lang="ru-RU" sz="4400" b="1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7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352927" cy="4176464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 исполнителя Альфа две команды, которым присвоены номера: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1. прибавь 1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2. умножь на </a:t>
            </a:r>
            <a:r>
              <a:rPr lang="ru-RU" sz="2400" dirty="0">
                <a:solidFill>
                  <a:srgbClr val="0000FF"/>
                </a:solidFill>
              </a:rPr>
              <a:t>b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(b – неизвестное натуральное число; b ≥ 2).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Найдите значение числа </a:t>
            </a:r>
            <a:r>
              <a:rPr lang="ru-RU" sz="2400" dirty="0">
                <a:solidFill>
                  <a:srgbClr val="0000FF"/>
                </a:solidFill>
              </a:rPr>
              <a:t>b</a:t>
            </a:r>
            <a:r>
              <a:rPr lang="ru-RU" sz="2400" dirty="0">
                <a:solidFill>
                  <a:schemeClr val="tx1"/>
                </a:solidFill>
              </a:rPr>
              <a:t>, при котором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из числа 6 по алгоритму </a:t>
            </a:r>
            <a:r>
              <a:rPr lang="ru-RU" sz="2400" dirty="0">
                <a:solidFill>
                  <a:srgbClr val="FF0000"/>
                </a:solidFill>
              </a:rPr>
              <a:t>11211</a:t>
            </a:r>
            <a:r>
              <a:rPr lang="ru-RU" sz="2400" dirty="0">
                <a:solidFill>
                  <a:schemeClr val="tx1"/>
                </a:solidFill>
              </a:rPr>
              <a:t> будет получено число 82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9150" y="130344"/>
            <a:ext cx="1286472" cy="374183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1754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C3474-4D96-A0D9-520A-1C5988848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D857C-9B6C-443D-F28A-4695247F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1527634"/>
            <a:ext cx="2884770" cy="2088232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5000" dirty="0">
                <a:solidFill>
                  <a:schemeClr val="tx1"/>
                </a:solidFill>
              </a:rPr>
              <a:t>10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13D6E7B-831C-BBDF-403F-89F6D1A77512}"/>
              </a:ext>
            </a:extLst>
          </p:cNvPr>
          <p:cNvSpPr txBox="1">
            <a:spLocks/>
          </p:cNvSpPr>
          <p:nvPr/>
        </p:nvSpPr>
        <p:spPr>
          <a:xfrm>
            <a:off x="3707904" y="174007"/>
            <a:ext cx="1286472" cy="374183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5E04F-1076-56B0-68A1-B5D9CCB14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1590"/>
            <a:ext cx="34867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1" y="107139"/>
            <a:ext cx="8286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Дистанция </a:t>
            </a:r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«</a:t>
            </a:r>
            <a:r>
              <a:rPr lang="ru-RU" sz="3600" b="1" dirty="0"/>
              <a:t>Ребусы</a:t>
            </a:r>
            <a:r>
              <a:rPr lang="ru-RU" sz="4000" b="1" dirty="0"/>
              <a:t>»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553316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1.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A6294F-F257-9DC7-5C02-6F18E3A7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3400" r="29525" b="54167"/>
          <a:stretch/>
        </p:blipFill>
        <p:spPr>
          <a:xfrm>
            <a:off x="1475656" y="555526"/>
            <a:ext cx="6768752" cy="21692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C483BD-DE30-BAAE-186E-49491F16E3F1}"/>
              </a:ext>
            </a:extLst>
          </p:cNvPr>
          <p:cNvSpPr txBox="1"/>
          <p:nvPr/>
        </p:nvSpPr>
        <p:spPr>
          <a:xfrm>
            <a:off x="611560" y="4155926"/>
            <a:ext cx="56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2.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F38B35-1725-0292-F1B7-2BF271ED0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27087" r="36215" b="32313"/>
          <a:stretch/>
        </p:blipFill>
        <p:spPr>
          <a:xfrm>
            <a:off x="2447764" y="2757694"/>
            <a:ext cx="424847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67494"/>
            <a:ext cx="87305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Дистанция «Теоретическая»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936D-DFEC-3584-F8EF-E00F11C2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3D3F15-189C-C10F-BED6-D746CB9967EA}"/>
              </a:ext>
            </a:extLst>
          </p:cNvPr>
          <p:cNvSpPr txBox="1"/>
          <p:nvPr/>
        </p:nvSpPr>
        <p:spPr>
          <a:xfrm>
            <a:off x="344740" y="2370207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3.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51513AF-A896-02AE-5BD2-9A2E41829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620C1F-8D97-A3E6-B710-3A5BA46FD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30200" r="38188" b="40200"/>
          <a:stretch/>
        </p:blipFill>
        <p:spPr>
          <a:xfrm>
            <a:off x="971600" y="1422845"/>
            <a:ext cx="7632847" cy="26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95486"/>
            <a:ext cx="8286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ФИНАЛЬНОЕ ЗАДАНИЕ 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0699" y="4232683"/>
            <a:ext cx="907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Посчитайте свои баллы!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A8329-56CD-B648-35B0-701814A4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367C3-7BA8-CAAE-158A-D8F8B1560F66}"/>
              </a:ext>
            </a:extLst>
          </p:cNvPr>
          <p:cNvSpPr txBox="1"/>
          <p:nvPr/>
        </p:nvSpPr>
        <p:spPr>
          <a:xfrm>
            <a:off x="-180528" y="449152"/>
            <a:ext cx="8286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Рефлексия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16C3-0E3B-CDA1-B012-BFDC255059F2}"/>
              </a:ext>
            </a:extLst>
          </p:cNvPr>
          <p:cNvSpPr txBox="1"/>
          <p:nvPr/>
        </p:nvSpPr>
        <p:spPr>
          <a:xfrm>
            <a:off x="143508" y="1203598"/>
            <a:ext cx="96130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0000"/>
                </a:solidFill>
                <a:latin typeface="PT Sans" panose="020B0503020203020204" pitchFamily="34" charset="-52"/>
              </a:rPr>
              <a:t>Выберите начало </a:t>
            </a:r>
            <a:r>
              <a:rPr lang="ru-RU" sz="2800" b="1" i="0" u="sng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фразы и закончите предложение: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1.  сегодня я узнал…                    2.  было интересно…         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3.  было трудно…                        4.  я выполнял задания…  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5.  я понял, что …                        6.  теперь я могу…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7.  я почувствовал, что…             8.  я приобрел…                     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9.  я научился…                           10.  у меня получилось… 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11.  я смог…                                 12.  я попробую…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13.  меня удивило…              14.  урок дал мне для жизни…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15.  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182205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53761"/>
            <a:ext cx="7786742" cy="403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Задание</a:t>
            </a:r>
            <a:r>
              <a:rPr lang="ru-RU" sz="2000" b="1" dirty="0"/>
              <a:t>. Письменно ответить на вопросы. Задание все выполняют индивидуально. За каждый правильный ответ – 1 балл. Все баллы командой суммируются.</a:t>
            </a:r>
            <a:endParaRPr lang="ru-RU" sz="2000" dirty="0"/>
          </a:p>
          <a:p>
            <a:r>
              <a:rPr lang="ru-RU" sz="1050" dirty="0"/>
              <a:t> 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алгоритм. 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Перечислите свойства алгоритма.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 Исполнитель - это…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Виды исполнителей.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Виды алгоритмов.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Способы записи алгоритмов.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Запишите команды исполнителя Робот.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354925"/>
            <a:ext cx="8064896" cy="44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Дистанция «Теоретическая»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ОТВЕТЫ: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Алгоритм -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последовательность действий для достижения цели и решения задач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Свойства алгоритма - </a:t>
            </a:r>
            <a:r>
              <a:rPr lang="ru-RU" sz="1600" dirty="0">
                <a:solidFill>
                  <a:srgbClr val="FF0000"/>
                </a:solidFill>
              </a:rPr>
              <a:t>дискретность , понятность, определённость, результативность, массовость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 Исполнитель – </a:t>
            </a:r>
            <a:r>
              <a:rPr lang="ru-RU" sz="1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человек, животное или техническое устройство, способное выполнять определенный набор команд.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Виды исполнителей: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и неформальные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Виды алгоритмов: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линейные, циклические, алгоритмы с ветвлением.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Способы записи алгоритмов: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текстовой, графической, с помощью языков программирования.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Запишите команды алгоритма Робот: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вверх, вниз, вправо, влево, закрасить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4056" y="195486"/>
            <a:ext cx="68580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Дистанция 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«Блок - схема»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379" y="2051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1.</a:t>
            </a:r>
            <a:r>
              <a:rPr lang="ru-RU" b="1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D1A924-9CF7-1DC7-84CC-F694E874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9542"/>
            <a:ext cx="633670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F4994-3BBA-33D3-EA7C-F2C3D591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F858B-C04E-7095-058D-09A68869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11200" r="2352" b="18802"/>
          <a:stretch/>
        </p:blipFill>
        <p:spPr>
          <a:xfrm>
            <a:off x="683568" y="771550"/>
            <a:ext cx="7560840" cy="41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23728" y="277366"/>
            <a:ext cx="65298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3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48851-4FA8-6CCD-1FFF-2EFBA4931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8" t="29000" r="39461" b="8001"/>
          <a:stretch/>
        </p:blipFill>
        <p:spPr>
          <a:xfrm>
            <a:off x="395536" y="411510"/>
            <a:ext cx="3528392" cy="4811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21E0C7-31CE-5ABC-2588-47EF7CA1A6FB}"/>
              </a:ext>
            </a:extLst>
          </p:cNvPr>
          <p:cNvSpPr txBox="1"/>
          <p:nvPr/>
        </p:nvSpPr>
        <p:spPr>
          <a:xfrm>
            <a:off x="4139952" y="1419622"/>
            <a:ext cx="451358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Реализован некоторый алгоритм в виде блок –схемы.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Что получится на выходе блок – схемы,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если</a:t>
            </a:r>
            <a:r>
              <a:rPr lang="en-US" dirty="0"/>
              <a:t>  </a:t>
            </a:r>
            <a:r>
              <a:rPr lang="ru-RU" dirty="0"/>
              <a:t>: х=2, </a:t>
            </a:r>
            <a:r>
              <a:rPr lang="en-US" dirty="0"/>
              <a:t>y=4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613635119_61-p-fon-dlya-prezentatsii-zemlya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23" y="0"/>
            <a:ext cx="10000209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68580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Дистанция </a:t>
            </a:r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«</a:t>
            </a:r>
            <a:r>
              <a:rPr lang="ru-RU" sz="4400" b="1" dirty="0" err="1"/>
              <a:t>Физминутка</a:t>
            </a:r>
            <a:r>
              <a:rPr lang="ru-RU" sz="4400" b="1" dirty="0"/>
              <a:t>»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1058</TotalTime>
  <Words>509</Words>
  <Application>Microsoft Office PowerPoint</Application>
  <PresentationFormat>Экран (16:9)</PresentationFormat>
  <Paragraphs>109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PT Sans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исполнителя Альфа две команды, которым присвоены номера: 1. прибавь 1 2. умножь на b (b – неизвестное натуральное число; b ≥ 2). Найдите значение числа b, при котором  из числа 6 по алгоритму 11211 будет получено число 82  </vt:lpstr>
      <vt:lpstr>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 Марханова</cp:lastModifiedBy>
  <cp:revision>103</cp:revision>
  <dcterms:created xsi:type="dcterms:W3CDTF">2023-01-20T08:23:33Z</dcterms:created>
  <dcterms:modified xsi:type="dcterms:W3CDTF">2024-04-30T08:54:16Z</dcterms:modified>
</cp:coreProperties>
</file>