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24"/>
  </p:notesMasterIdLst>
  <p:sldIdLst>
    <p:sldId id="329" r:id="rId4"/>
    <p:sldId id="323" r:id="rId5"/>
    <p:sldId id="326" r:id="rId6"/>
    <p:sldId id="327" r:id="rId7"/>
    <p:sldId id="328" r:id="rId8"/>
    <p:sldId id="299" r:id="rId9"/>
    <p:sldId id="297" r:id="rId10"/>
    <p:sldId id="298" r:id="rId11"/>
    <p:sldId id="330" r:id="rId12"/>
    <p:sldId id="334" r:id="rId13"/>
    <p:sldId id="333" r:id="rId14"/>
    <p:sldId id="335" r:id="rId15"/>
    <p:sldId id="332" r:id="rId16"/>
    <p:sldId id="342" r:id="rId17"/>
    <p:sldId id="336" r:id="rId18"/>
    <p:sldId id="337" r:id="rId19"/>
    <p:sldId id="338" r:id="rId20"/>
    <p:sldId id="343" r:id="rId21"/>
    <p:sldId id="339" r:id="rId22"/>
    <p:sldId id="34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FF"/>
    <a:srgbClr val="008000"/>
    <a:srgbClr val="EABD00"/>
    <a:srgbClr val="FFCC00"/>
    <a:srgbClr val="009900"/>
    <a:srgbClr val="00CC66"/>
    <a:srgbClr val="00FA7D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>
      <p:cViewPr>
        <p:scale>
          <a:sx n="63" d="100"/>
          <a:sy n="63" d="100"/>
        </p:scale>
        <p:origin x="-103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E2B8-5F7E-4C63-80C3-18507A3662FF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CA66B-6B6C-4033-B02C-ECF14ADED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47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ailona.ru/_ph/112/2691451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259279"/>
            <a:ext cx="9937104" cy="734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5" y="6597352"/>
            <a:ext cx="1404973" cy="313417"/>
          </a:xfrm>
          <a:prstGeom prst="rect">
            <a:avLst/>
          </a:prstGeom>
        </p:spPr>
      </p:pic>
      <p:pic>
        <p:nvPicPr>
          <p:cNvPr id="9" name="Picture 14" descr="http://www.playcast.ru/uploads/2014/12/17/1114046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9511" y="188638"/>
            <a:ext cx="2448273" cy="24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playcast.ru/uploads/2014/12/17/11140463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14097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6" descr="http://www.playcast.ru/uploads/2016/04/07/1817329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818747" cy="61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http://www.playcast.ru/uploads/2016/04/07/1817329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861048"/>
            <a:ext cx="818747" cy="61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6" descr="http://www.playcast.ru/uploads/2016/04/07/1817329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767268"/>
            <a:ext cx="818747" cy="61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6" descr="http://www.playcast.ru/uploads/2016/04/07/1817329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8747" cy="61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6" descr="http://www.playcast.ru/uploads/2016/04/07/1817329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818747" cy="61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6" descr="http://www.playcast.ru/uploads/2016/04/07/1817329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005" y="332656"/>
            <a:ext cx="818747" cy="61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1AD7-2B75-4A39-BA88-651B7085A6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02732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2DBE-E99F-42BF-BE1D-C0D6428EE8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49397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A147-8B9A-4356-9402-F003953CFB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53289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FAB31-A6DE-4B30-995D-D29906E801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23990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9413-24A0-41CE-8727-AD035319A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94390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B4FD-5D4C-42D5-8CF6-EFE9BE7FAB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09536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500E1-2306-4A59-BA4E-3C8EA54EC7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78470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45A6B-7D32-4B47-B8E9-C43C480D3C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39437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D78C-5EE1-4D12-B289-1A5A647B3A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17061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7C0F0-1E57-46F6-8330-74BD32B039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42570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www.ailona.ru/_ph/112/2691451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259279"/>
            <a:ext cx="9937104" cy="734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0" descr="http://img-fotki.yandex.ru/get/6112/130884706.18/0_72df4_dd2a1cb7_ori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6764">
            <a:off x="2626951" y="4336475"/>
            <a:ext cx="4121461" cy="2704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5" y="6597352"/>
            <a:ext cx="1404973" cy="313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4FBA-0A85-4E94-9F59-17EC887251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878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1AD7-2B75-4A39-BA88-651B7085A6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527993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2DBE-E99F-42BF-BE1D-C0D6428EE8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992767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A147-8B9A-4356-9402-F003953CFB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383473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FAB31-A6DE-4B30-995D-D29906E801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56343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9413-24A0-41CE-8727-AD035319A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27955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www.ailona.ru/_ph/112/2691451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259279"/>
            <a:ext cx="9937104" cy="734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5" y="6597352"/>
            <a:ext cx="1404973" cy="313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B4FD-5D4C-42D5-8CF6-EFE9BE7FAB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74677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500E1-2306-4A59-BA4E-3C8EA54EC7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90559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45A6B-7D32-4B47-B8E9-C43C480D3C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11529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D78C-5EE1-4D12-B289-1A5A647B3A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6766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7C0F0-1E57-46F6-8330-74BD32B039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12797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4FBA-0A85-4E94-9F59-17EC887251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19260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1F4D3C-0D90-48A7-A8AB-7B4FABC4FD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9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1F4D3C-0D90-48A7-A8AB-7B4FABC4FD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1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0427929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5183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3" name="Picture 2" descr="Шаблон презентации «Урок письма» Автор: Федотова Виктория Александровна,  учитель начальных классов МОУ СОШ с. Лохово Черемховског - презентация,  доклад,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9" y="0"/>
            <a:ext cx="9156509" cy="6987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91683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7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175"/>
          <a:stretch/>
        </p:blipFill>
        <p:spPr bwMode="auto">
          <a:xfrm>
            <a:off x="899592" y="393653"/>
            <a:ext cx="8099034" cy="6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9182"/>
            <a:ext cx="758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вопросы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отвечают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7" y="4580335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666" y="3316212"/>
            <a:ext cx="58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находить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письменной и устной речи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272" y="2051720"/>
            <a:ext cx="4787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образовывать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32" b="96210" l="3881" r="934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12426"/>
            <a:ext cx="1392758" cy="14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772" y="332656"/>
            <a:ext cx="5437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841" y="4468853"/>
            <a:ext cx="6910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Вспомнить, что обозначают глаголы.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5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8"/>
          <a:stretch/>
        </p:blipFill>
        <p:spPr bwMode="auto">
          <a:xfrm>
            <a:off x="554463" y="1538536"/>
            <a:ext cx="8228649" cy="1052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38942" y="404664"/>
            <a:ext cx="6859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учебнику стр.70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315471"/>
            <a:ext cx="1638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44522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глагол обозначает действие предмета.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9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175"/>
          <a:stretch/>
        </p:blipFill>
        <p:spPr bwMode="auto">
          <a:xfrm>
            <a:off x="899592" y="393653"/>
            <a:ext cx="8099034" cy="6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9182"/>
            <a:ext cx="758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вопросы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отвечают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7" y="4580335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666" y="3316212"/>
            <a:ext cx="58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находить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письменной и устной речи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272" y="2051720"/>
            <a:ext cx="4787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образовывать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32" b="96210" l="3881" r="934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1608"/>
            <a:ext cx="1392758" cy="14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772" y="332656"/>
            <a:ext cx="5437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841" y="4468853"/>
            <a:ext cx="6910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Вспомнить, что обозначают глаголы.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5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0" y="1340768"/>
            <a:ext cx="8064896" cy="3828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38942" y="404664"/>
            <a:ext cx="6859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учебнику стр.71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315471"/>
            <a:ext cx="1535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__________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544522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найти глагол в устной или письменной речи, нужно задать вопрос.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7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гтация по чтению &quot;Ледоход&quot; С.Вербова"/>
          <p:cNvPicPr>
            <a:picLocks noChangeAspect="1" noChangeArrowheads="1"/>
          </p:cNvPicPr>
          <p:nvPr/>
        </p:nvPicPr>
        <p:blipFill>
          <a:blip r:embed="rId2" cstate="print"/>
          <a:srcRect b="6616"/>
          <a:stretch>
            <a:fillRect/>
          </a:stretch>
        </p:blipFill>
        <p:spPr bwMode="auto">
          <a:xfrm>
            <a:off x="-1" y="-6075"/>
            <a:ext cx="9612561" cy="68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175"/>
          <a:stretch/>
        </p:blipFill>
        <p:spPr bwMode="auto">
          <a:xfrm>
            <a:off x="899592" y="393653"/>
            <a:ext cx="8099034" cy="6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9182"/>
            <a:ext cx="758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вопросы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отвечают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7" y="4580335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666" y="3316212"/>
            <a:ext cx="58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Научится находить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письменной и устной речи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272" y="2051720"/>
            <a:ext cx="4787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образовывать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32" b="96210" l="3881" r="934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59421"/>
            <a:ext cx="1392758" cy="14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772" y="332656"/>
            <a:ext cx="5437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841" y="4468853"/>
            <a:ext cx="6910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Вспомнить, что обозначают глаголы.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4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640" y="620688"/>
            <a:ext cx="6859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паре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Подумайте: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Можно ли образовать глаголы от данных слов?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Запишите пары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854" y="234888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вон -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корм -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315471"/>
            <a:ext cx="1535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28834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глаголы можно образовывать от существительных и прилагательных.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49289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звонить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35699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кормить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2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80438"/>
            <a:ext cx="7462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признак предмета;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Глагол – это часть речи;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Глагол – это предмет;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Глагол – обозначает действие предмета;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Глагол отвечает на вопросы: кто? что?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Глагол – отвечает на вопросы: Что делать? Что сделать?</a:t>
            </a:r>
            <a:endParaRPr lang="ru-RU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42153" y="548680"/>
            <a:ext cx="6859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Проверим наши знания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«+/-»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832" y="2106452"/>
            <a:ext cx="444352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2392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175"/>
          <a:stretch/>
        </p:blipFill>
        <p:spPr bwMode="auto">
          <a:xfrm>
            <a:off x="899592" y="393653"/>
            <a:ext cx="8099034" cy="6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9182"/>
            <a:ext cx="758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Вспомнили,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вопросы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отвечают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7" y="4580335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666" y="3316212"/>
            <a:ext cx="58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Научились находить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письменной речи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272" y="2051720"/>
            <a:ext cx="4787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Научились образовывать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32" b="96210" l="3881" r="934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1392758" cy="14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4720" y="620688"/>
            <a:ext cx="3139208" cy="131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вспомнил…</a:t>
            </a:r>
          </a:p>
          <a:p>
            <a:pPr algn="l"/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algn="l"/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умею…</a:t>
            </a:r>
          </a:p>
          <a:p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841" y="4468853"/>
            <a:ext cx="6910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Вспомнили,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обозначают глаголы.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4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175"/>
          <a:stretch/>
        </p:blipFill>
        <p:spPr bwMode="auto">
          <a:xfrm>
            <a:off x="899592" y="393653"/>
            <a:ext cx="8099034" cy="6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9182"/>
            <a:ext cx="758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вопросы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отвечают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7" y="4580335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666" y="3316212"/>
            <a:ext cx="58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письменной речи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272" y="2051720"/>
            <a:ext cx="4787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образовывать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32" b="96210" l="3881" r="934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3" y="410040"/>
            <a:ext cx="1392758" cy="14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4315" y="332656"/>
            <a:ext cx="29390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841" y="4468853"/>
            <a:ext cx="6910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Вспомнить,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обозначают глаголы.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56497" cy="20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62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tnokompas.ru/wa-data/public/shop/products/85/45/24585/images/68149/68149.97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31" l="556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7488832" cy="6182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e01.alicdn.com/kf/HTB1_c.0kWmWBuNjy1Xaq6xCbXX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7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259">
            <a:off x="1525580" y="2495604"/>
            <a:ext cx="1236966" cy="123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e01.alicdn.com/kf/HTB1_c.0kWmWBuNjy1Xaq6xCbXXa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97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259">
            <a:off x="2118574" y="2805395"/>
            <a:ext cx="1236966" cy="123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e01.alicdn.com/kf/HTB1_c.0kWmWBuNjy1Xaq6xCbXXa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97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259">
            <a:off x="2729282" y="3049604"/>
            <a:ext cx="1236966" cy="123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e01.alicdn.com/kf/HTB1_c.0kWmWBuNjy1Xaq6xCbXXa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97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259">
            <a:off x="3455228" y="3308028"/>
            <a:ext cx="1236966" cy="1236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484222741_2752-zolotoy-klyu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02633" y="692695"/>
            <a:ext cx="1296144" cy="913317"/>
          </a:xfrm>
          <a:prstGeom prst="rect">
            <a:avLst/>
          </a:prstGeom>
        </p:spPr>
      </p:pic>
      <p:pic>
        <p:nvPicPr>
          <p:cNvPr id="8" name="Рисунок 7" descr="1484222741_2752-zolotoy-klyu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02633" y="1393065"/>
            <a:ext cx="1296144" cy="913317"/>
          </a:xfrm>
          <a:prstGeom prst="rect">
            <a:avLst/>
          </a:prstGeom>
        </p:spPr>
      </p:pic>
      <p:pic>
        <p:nvPicPr>
          <p:cNvPr id="9" name="Рисунок 8" descr="1484222741_2752-zolotoy-klyu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0143" y="2306382"/>
            <a:ext cx="1296144" cy="913317"/>
          </a:xfrm>
          <a:prstGeom prst="rect">
            <a:avLst/>
          </a:prstGeom>
        </p:spPr>
      </p:pic>
      <p:pic>
        <p:nvPicPr>
          <p:cNvPr id="10" name="Рисунок 9" descr="1484222741_2752-zolotoy-klyu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0143" y="3114087"/>
            <a:ext cx="1296144" cy="913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9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028651" cy="401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52" b="96970" l="30122" r="6829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74" t="3885" r="31824" b="3156"/>
          <a:stretch/>
        </p:blipFill>
        <p:spPr bwMode="auto">
          <a:xfrm flipH="1">
            <a:off x="5796136" y="370802"/>
            <a:ext cx="3152275" cy="61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23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808BE9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71" r="44438" b="2718"/>
          <a:stretch>
            <a:fillRect/>
          </a:stretch>
        </p:blipFill>
        <p:spPr bwMode="auto">
          <a:xfrm>
            <a:off x="1547813" y="620713"/>
            <a:ext cx="59166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04025" y="4437063"/>
            <a:ext cx="1152525" cy="242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148263" y="17732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95288" y="26368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23850" y="46529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68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708400" y="263683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5368" name="Picture 8" descr="karanda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5419" flipV="1">
            <a:off x="6405231" y="4604136"/>
            <a:ext cx="1944688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6792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1406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7 -0.45718 C -0.12014 -0.43819 -0.12622 -0.41921 -0.13455 -0.39398 C -0.14289 -0.36875 -0.15591 -0.33079 -0.16407 -0.30509 C -0.17223 -0.2794 -0.17466 -0.26667 -0.18316 -0.24028 C -0.19167 -0.21389 -0.20539 -0.17616 -0.21528 -0.14606 C -0.22518 -0.11597 -0.23195 -0.09097 -0.24219 -0.05903 C -0.25243 -0.02708 -0.26563 0.01435 -0.27691 0.04537 C -0.2882 0.07639 -0.29948 0.10509 -0.31025 0.12732 C -0.32101 0.14954 -0.33004 0.16458 -0.34098 0.1787 C -0.35191 0.19282 -0.36424 0.20417 -0.37552 0.21273 C -0.38681 0.2213 -0.39879 0.22593 -0.40886 0.22986 C -0.41893 0.2338 -0.42466 0.23843 -0.43577 0.23681 C -0.44688 0.23519 -0.46615 0.22685 -0.47552 0.21968 C -0.4849 0.2125 -0.48664 0.2037 -0.49219 0.19398 C -0.49775 0.18426 -0.5033 0.17292 -0.50886 0.16157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86 0.16157 C -0.50886 0.15949 -0.39879 -0.07987 -0.28733 -0.320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2 -0.3206 C -0.28941 -0.32199 -0.29132 -0.32338 -0.29496 -0.33079 C -0.29861 -0.3382 -0.30677 -0.35394 -0.30903 -0.36505 C -0.31128 -0.37616 -0.31007 -0.38658 -0.30903 -0.39746 C -0.30798 -0.40834 -0.30729 -0.42037 -0.3026 -0.4301 C -0.29791 -0.43982 -0.28871 -0.44815 -0.2809 -0.45556 C -0.27309 -0.46297 -0.26458 -0.46991 -0.25521 -0.47454 C -0.24583 -0.47917 -0.2375 -0.4801 -0.22448 -0.4831 C -0.21146 -0.48611 -0.19323 -0.49144 -0.17708 -0.49329 C -0.16094 -0.49514 -0.14635 -0.49468 -0.12708 -0.49491 C -0.10781 -0.49514 -0.0875 -0.49491 -0.06163 -0.49491 C -0.03576 -0.49491 -2.22222E-6 -0.49491 0.02813 -0.49491 C 0.05625 -0.49491 0.09531 -0.49491 0.10764 -0.49491 " pathEditMode="relative" rAng="0" ptsTypes="aaaaaaaaaaaaa">
                                      <p:cBhvr>
                                        <p:cTn id="16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08BE9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04" t="68420" r="37395"/>
          <a:stretch>
            <a:fillRect/>
          </a:stretch>
        </p:blipFill>
        <p:spPr bwMode="auto">
          <a:xfrm>
            <a:off x="3851275" y="4508500"/>
            <a:ext cx="14414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250825" y="4437063"/>
            <a:ext cx="8748713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50825" y="6669088"/>
            <a:ext cx="874871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50825" y="2492375"/>
            <a:ext cx="8748713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179388" y="404813"/>
            <a:ext cx="87487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851275" y="47244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345" name="Picture 9" descr="karanda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8035" flipV="1">
            <a:off x="6443663" y="4652963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4183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7153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0162 C -0.26736 -0.02176 -0.26319 -0.02708 -0.25746 -0.03333 C -0.25173 -0.03958 -0.24323 -0.04768 -0.23698 -0.0537 C -0.23073 -0.05972 -0.22708 -0.06458 -0.22031 -0.06921 C -0.21354 -0.07384 -0.20226 -0.08009 -0.19601 -0.08125 C -0.18976 -0.08241 -0.1868 -0.0787 -0.18316 -0.07593 C -0.17951 -0.07315 -0.17604 -0.06921 -0.17413 -0.06412 C -0.17222 -0.05903 -0.17031 -0.05463 -0.17153 -0.04514 C -0.17274 -0.03565 -0.17604 -0.02546 -0.18177 -0.00764 C -0.1875 0.01019 -0.19878 0.03912 -0.20625 0.0625 C -0.21371 0.08588 -0.2217 0.11597 -0.22673 0.13264 C -0.23177 0.14931 -0.23507 0.15417 -0.23698 0.16319 C -0.23889 0.17222 -0.23854 0.18009 -0.23819 0.18727 C -0.23785 0.19444 -0.23663 0.20069 -0.23437 0.20602 C -0.23212 0.21134 -0.22864 0.21736 -0.22413 0.21968 C -0.21962 0.22199 -0.21528 0.22338 -0.20746 0.21968 C -0.19965 0.21597 -0.18628 0.20532 -0.17673 0.19745 C -0.16719 0.18958 -0.15607 0.17801 -0.14982 0.17176 C -0.14357 0.16551 -0.14167 0.16273 -0.13958 0.15995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017" y="2636912"/>
            <a:ext cx="6999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https://learningapps.org/10427929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14937" y="627731"/>
            <a:ext cx="4863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Делимся знаниями,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собираем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8944" y="712440"/>
            <a:ext cx="6859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лишнее слово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каждой строчке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Улитка, ползет, тропинка.</a:t>
            </a:r>
          </a:p>
          <a:p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Красный, добрый, летит.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_860508161048248079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581128"/>
            <a:ext cx="2113781" cy="1786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40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Неопределённая форма глагола\Рисунок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9144000" cy="4194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7704" y="2420888"/>
            <a:ext cx="6768752" cy="14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Глагол – часть речи</a:t>
            </a:r>
          </a:p>
        </p:txBody>
      </p:sp>
    </p:spTree>
    <p:extLst>
      <p:ext uri="{BB962C8B-B14F-4D97-AF65-F5344CB8AC3E}">
        <p14:creationId xmlns="" xmlns:p14="http://schemas.microsoft.com/office/powerpoint/2010/main" val="9191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2400" b="1" i="1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175"/>
          <a:stretch/>
        </p:blipFill>
        <p:spPr bwMode="auto">
          <a:xfrm>
            <a:off x="899592" y="393653"/>
            <a:ext cx="8099034" cy="6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669182"/>
            <a:ext cx="758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вопросы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отвечают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7" y="4580335"/>
            <a:ext cx="662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666" y="3316212"/>
            <a:ext cx="5836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аходить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глаголы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письменной и устной речи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272" y="2051720"/>
            <a:ext cx="4787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образовывать глаголы.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32" b="96210" l="3881" r="934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3" y="2783114"/>
            <a:ext cx="1392758" cy="14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772" y="332656"/>
            <a:ext cx="5437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3841" y="4468853"/>
            <a:ext cx="6910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Вспомнить, что обозначают глаголы.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2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8943" y="620688"/>
            <a:ext cx="6859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Спишите слова,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рядом запишите вопрос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353" y="1767499"/>
            <a:ext cx="4043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играть -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анцевала -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росил - </a:t>
            </a:r>
          </a:p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оливает - 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315471"/>
            <a:ext cx="1535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85293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делала?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64502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сделал?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43711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делает?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53732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Глагол отвечает на вопросы – что делать? что сделать? что делал? что делает?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6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387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Максимус</cp:lastModifiedBy>
  <cp:revision>61</cp:revision>
  <dcterms:created xsi:type="dcterms:W3CDTF">2016-11-08T14:08:38Z</dcterms:created>
  <dcterms:modified xsi:type="dcterms:W3CDTF">2021-03-16T19:28:27Z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4200341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