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8" r:id="rId3"/>
    <p:sldId id="259" r:id="rId4"/>
    <p:sldId id="265" r:id="rId5"/>
    <p:sldId id="260" r:id="rId6"/>
    <p:sldId id="263" r:id="rId7"/>
    <p:sldId id="261" r:id="rId8"/>
    <p:sldId id="264" r:id="rId9"/>
    <p:sldId id="262" r:id="rId10"/>
    <p:sldId id="269" r:id="rId11"/>
    <p:sldId id="266" r:id="rId12"/>
    <p:sldId id="270" r:id="rId13"/>
    <p:sldId id="271" r:id="rId14"/>
    <p:sldId id="272" r:id="rId15"/>
    <p:sldId id="273" r:id="rId16"/>
    <p:sldId id="257" r:id="rId17"/>
    <p:sldId id="258" r:id="rId18"/>
    <p:sldId id="26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>
      <p:cViewPr>
        <p:scale>
          <a:sx n="80" d="100"/>
          <a:sy n="80" d="100"/>
        </p:scale>
        <p:origin x="-1626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iro86.ru/index.php/2015-04-23-09-26-58/1456-funktsionalnaya-gramotnost/7734-bank-zadanij-dlya-formirovaniya-funktsionalnoj-gramotnosti" TargetMode="External"/><Relationship Id="rId3" Type="http://schemas.openxmlformats.org/officeDocument/2006/relationships/hyperlink" Target="https://shop.prosv.ru/matematicheskaya-gramotnost-sbornik-etalonnyx-zadanij-vypusk-1-chast-115103" TargetMode="External"/><Relationship Id="rId7" Type="http://schemas.openxmlformats.org/officeDocument/2006/relationships/hyperlink" Target="https://iro86.ru/index.php/component/k2/item/18315-matematicheskaya-gramotnost" TargetMode="External"/><Relationship Id="rId2" Type="http://schemas.openxmlformats.org/officeDocument/2006/relationships/hyperlink" Target="https://fg.resh.edu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oud.mail.ru/public/JiJF/K2E8KLncX" TargetMode="External"/><Relationship Id="rId5" Type="http://schemas.openxmlformats.org/officeDocument/2006/relationships/hyperlink" Target="http://skiv.instrao.ru/bank-zadaniy/matematicheskaya-gramotnost/" TargetMode="External"/><Relationship Id="rId4" Type="http://schemas.openxmlformats.org/officeDocument/2006/relationships/hyperlink" Target="https://vk.com/ogemath22" TargetMode="External"/><Relationship Id="rId9" Type="http://schemas.openxmlformats.org/officeDocument/2006/relationships/hyperlink" Target="https://vk.com/video-171086544_456239618?list=90b907272d3a259af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71736" y="1928802"/>
            <a:ext cx="6172200" cy="18943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Развитие математической грамотности на уроках технологии 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068884"/>
          </a:xfrm>
        </p:spPr>
        <p:txBody>
          <a:bodyPr/>
          <a:lstStyle/>
          <a:p>
            <a:r>
              <a:rPr lang="ru-RU" dirty="0" smtClean="0"/>
              <a:t>Подготовил доклад: Николаева Марина Валерьевна</a:t>
            </a:r>
          </a:p>
          <a:p>
            <a:r>
              <a:rPr lang="ru-RU" dirty="0" smtClean="0"/>
              <a:t>Учитель технологии</a:t>
            </a:r>
            <a:endParaRPr lang="ru-RU" dirty="0"/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275634" y="268150"/>
            <a:ext cx="5341527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МБОУ «Излучинская ОСШ УИОП №1»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27043" y="6143644"/>
            <a:ext cx="2874506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cap="sm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Излучинск, 2023 г.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14290"/>
            <a:ext cx="6186502" cy="5111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Обработка поясного изделия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85794"/>
            <a:ext cx="3010959" cy="2258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4675" y="4643446"/>
            <a:ext cx="2474434" cy="185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6357950" y="2571744"/>
            <a:ext cx="2034590" cy="152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929066"/>
            <a:ext cx="1696554" cy="22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3812010"/>
            <a:ext cx="2284413" cy="3045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1071546"/>
            <a:ext cx="2381328" cy="178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-285776"/>
            <a:ext cx="746760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Пропорции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0"/>
            <a:ext cx="3076585" cy="425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5549220" cy="41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7850" y="4429132"/>
            <a:ext cx="34861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142852"/>
            <a:ext cx="323852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738" y="3857628"/>
            <a:ext cx="3667250" cy="2750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071810"/>
            <a:ext cx="4856139" cy="364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500042"/>
            <a:ext cx="3810106" cy="285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142852"/>
            <a:ext cx="1589400" cy="211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Задания по развитию математической грамотности на уроках кулинарии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864276"/>
            <a:ext cx="7143800" cy="536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8160943" cy="575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714356"/>
            <a:ext cx="7068267" cy="561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428868"/>
            <a:ext cx="4286248" cy="3826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500306"/>
            <a:ext cx="4214842" cy="381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/>
          <a:srcRect b="51740"/>
          <a:stretch>
            <a:fillRect/>
          </a:stretch>
        </p:blipFill>
        <p:spPr bwMode="auto">
          <a:xfrm>
            <a:off x="1285852" y="428604"/>
            <a:ext cx="5929354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798590"/>
            <a:ext cx="7467600" cy="4476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-214338"/>
            <a:ext cx="7467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Ссылки и ресурсы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4282" y="928670"/>
            <a:ext cx="8072494" cy="5929330"/>
          </a:xfrm>
        </p:spPr>
        <p:txBody>
          <a:bodyPr>
            <a:normAutofit fontScale="85000" lnSpcReduction="10000"/>
          </a:bodyPr>
          <a:lstStyle/>
          <a:p>
            <a:pPr fontAlgn="base"/>
            <a:r>
              <a:rPr lang="ru-RU" dirty="0" smtClean="0"/>
              <a:t>Использование материалов сайта </a:t>
            </a:r>
            <a:r>
              <a:rPr lang="ru-RU" u="sng" dirty="0" smtClean="0">
                <a:hlinkClick r:id="rId2"/>
              </a:rPr>
              <a:t>https://fg.resh.edu.ru/</a:t>
            </a:r>
            <a:r>
              <a:rPr lang="ru-RU" dirty="0" smtClean="0"/>
              <a:t> </a:t>
            </a:r>
          </a:p>
          <a:p>
            <a:pPr fontAlgn="base"/>
            <a:r>
              <a:rPr lang="ru-RU" dirty="0" smtClean="0"/>
              <a:t>Материалы издательства «Просвещение» для 5-7 классов: </a:t>
            </a:r>
            <a:r>
              <a:rPr lang="ru-RU" u="sng" dirty="0" smtClean="0">
                <a:hlinkClick r:id="rId3"/>
              </a:rPr>
              <a:t>https://shop.prosv.ru/matematicheskaya-gramotnost-sbornik-etalonnyx-zadanij-vypusk-1-chast-115103</a:t>
            </a:r>
            <a:r>
              <a:rPr lang="ru-RU" dirty="0" smtClean="0"/>
              <a:t>,  </a:t>
            </a:r>
          </a:p>
          <a:p>
            <a:pPr fontAlgn="base"/>
            <a:r>
              <a:rPr lang="ru-RU" dirty="0" smtClean="0"/>
              <a:t>Материалы группы </a:t>
            </a:r>
            <a:r>
              <a:rPr lang="ru-RU" u="sng" dirty="0" smtClean="0">
                <a:hlinkClick r:id="rId4"/>
              </a:rPr>
              <a:t>https://vk.com/ogemath22</a:t>
            </a:r>
            <a:r>
              <a:rPr lang="ru-RU" dirty="0" smtClean="0"/>
              <a:t>  для 9 классов</a:t>
            </a:r>
          </a:p>
          <a:p>
            <a:pPr fontAlgn="base"/>
            <a:r>
              <a:rPr lang="ru-RU" u="sng" dirty="0" smtClean="0">
                <a:hlinkClick r:id="rId5"/>
              </a:rPr>
              <a:t>http://skiv.instrao.ru/bank-zadaniy/matematicheskaya-gramotnost/</a:t>
            </a:r>
            <a:r>
              <a:rPr lang="ru-RU" dirty="0" smtClean="0"/>
              <a:t> - открытый банк заданий по математической грамотности 5-9 классы Институт стратегий и развития в образовании</a:t>
            </a:r>
          </a:p>
          <a:p>
            <a:pPr fontAlgn="base"/>
            <a:r>
              <a:rPr lang="ru-RU" dirty="0" smtClean="0"/>
              <a:t>Сборник ссылок </a:t>
            </a:r>
            <a:r>
              <a:rPr lang="ru-RU" u="sng" dirty="0" smtClean="0">
                <a:hlinkClick r:id="rId6"/>
              </a:rPr>
              <a:t>https://cloud.mail.ru/public/JiJF/K2E8KLncX</a:t>
            </a:r>
            <a:r>
              <a:rPr lang="ru-RU" dirty="0" smtClean="0"/>
              <a:t> </a:t>
            </a:r>
          </a:p>
          <a:p>
            <a:pPr fontAlgn="base"/>
            <a:r>
              <a:rPr lang="ru-RU" dirty="0" smtClean="0"/>
              <a:t>Материалы с сайта ИРО </a:t>
            </a:r>
            <a:r>
              <a:rPr lang="ru-RU" u="sng" dirty="0" smtClean="0">
                <a:hlinkClick r:id="rId7"/>
              </a:rPr>
              <a:t>https://iro86.ru/index.php/component/k2/item/18315-matematicheskaya-gramotnost</a:t>
            </a:r>
            <a:r>
              <a:rPr lang="ru-RU" dirty="0" smtClean="0"/>
              <a:t> , </a:t>
            </a:r>
            <a:r>
              <a:rPr lang="ru-RU" u="sng" dirty="0" smtClean="0">
                <a:hlinkClick r:id="rId8"/>
              </a:rPr>
              <a:t>https://iro86.ru/index.php/2015-04-23-09-26-58/1456-funktsionalnaya-gramotnost/7734-bank-zadanij-dlya-formirovaniya-funktsionalnoj-gramotnosti</a:t>
            </a:r>
            <a:r>
              <a:rPr lang="ru-RU" dirty="0" smtClean="0"/>
              <a:t> </a:t>
            </a:r>
          </a:p>
          <a:p>
            <a:r>
              <a:rPr lang="ru-RU" dirty="0" err="1" smtClean="0"/>
              <a:t>Вебинар</a:t>
            </a:r>
            <a:r>
              <a:rPr lang="ru-RU" dirty="0" smtClean="0"/>
              <a:t> Сергеевой Т.Ф. по теме "Особенности конструирования заданий по математической грамотности»,  </a:t>
            </a:r>
            <a:r>
              <a:rPr lang="ru-RU" u="sng" dirty="0" smtClean="0">
                <a:hlinkClick r:id="rId9"/>
              </a:rPr>
              <a:t>https://vk.com/video-171086544_456239618?list=90b907272d3a259aff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Определение математической грамотности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Математическая грамотность </a:t>
            </a:r>
            <a:r>
              <a:rPr lang="ru-RU" sz="3200" dirty="0" smtClean="0"/>
              <a:t>– это способность обучающегося проводить математические рассуждения и формулировать, применять, интерпретировать математику для решения проблем в разнообразных контекстах реального мира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hepresentation.ru/img/tmb/3/201719/1f680bb75bfdf536258dddc12ea9e7c1-8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2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Перевод единиц измерения и использование масштабов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2357430"/>
            <a:ext cx="306705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 descr="https://demosistema.ru/wa-data/public/shop/products/88/97/29788/images/169936/169936.970.jpg"/>
          <p:cNvPicPr>
            <a:picLocks noChangeAspect="1" noChangeArrowheads="1"/>
          </p:cNvPicPr>
          <p:nvPr/>
        </p:nvPicPr>
        <p:blipFill>
          <a:blip r:embed="rId3" cstate="print"/>
          <a:srcRect t="25714" b="25714"/>
          <a:stretch>
            <a:fillRect/>
          </a:stretch>
        </p:blipFill>
        <p:spPr bwMode="auto">
          <a:xfrm rot="16200000">
            <a:off x="-2221102" y="3058493"/>
            <a:ext cx="6259869" cy="1285883"/>
          </a:xfrm>
          <a:prstGeom prst="rect">
            <a:avLst/>
          </a:prstGeom>
          <a:noFill/>
        </p:spPr>
      </p:pic>
      <p:sp>
        <p:nvSpPr>
          <p:cNvPr id="23558" name="AutoShape 6" descr="https://static.tildacdn.com/tild3964-6664-4835-a630-643665336337/641a44856d17f80ace8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0" name="AutoShape 8" descr="https://static.tildacdn.com/tild3964-6664-4835-a630-643665336337/641a44856d17f80ace8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2" name="AutoShape 10" descr="https://yarnstudio.ru/wa-data/public/shop/products/69/43/4369/images/9196/9196.9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4" name="AutoShape 12" descr="https://yarnstudio.ru/wa-data/public/shop/products/69/43/4369/images/9196/9196.9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66" name="AutoShape 14" descr="https://yarnstudio.ru/wa-data/public/shop/products/69/43/4369/images/9196/9196.9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9196.9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3042" y="1285860"/>
            <a:ext cx="3748088" cy="31051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71670" y="4786322"/>
            <a:ext cx="2857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М 1:1</a:t>
            </a:r>
          </a:p>
          <a:p>
            <a:r>
              <a:rPr lang="ru-RU" sz="3600" b="1" dirty="0" smtClean="0"/>
              <a:t>М 1:4</a:t>
            </a:r>
            <a:endParaRPr lang="ru-RU" sz="36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Использование формул  в 5-м классе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4619637" cy="3633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t="3239"/>
          <a:stretch>
            <a:fillRect/>
          </a:stretch>
        </p:blipFill>
        <p:spPr bwMode="auto">
          <a:xfrm>
            <a:off x="5000628" y="2357430"/>
            <a:ext cx="3893524" cy="42687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643306" y="142852"/>
            <a:ext cx="182166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42852"/>
            <a:ext cx="342914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929066"/>
            <a:ext cx="3524397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142853"/>
            <a:ext cx="352439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88" y="3214686"/>
            <a:ext cx="2505075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4143380"/>
            <a:ext cx="1875165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 r="19120"/>
          <a:stretch>
            <a:fillRect/>
          </a:stretch>
        </p:blipFill>
        <p:spPr bwMode="auto">
          <a:xfrm rot="5400000">
            <a:off x="3161094" y="3053956"/>
            <a:ext cx="1750241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7467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Использование формул в 6-м классе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428596" y="1357298"/>
            <a:ext cx="4400552" cy="514353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1800" i="1" dirty="0" smtClean="0">
                <a:latin typeface="Arial" pitchFamily="34" charset="0"/>
                <a:cs typeface="Arial" pitchFamily="34" charset="0"/>
              </a:rPr>
              <a:t>Прибавки на свободное облегание:</a:t>
            </a:r>
          </a:p>
          <a:p>
            <a:pPr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К обхвату груди – Пг=6-8 см</a:t>
            </a:r>
          </a:p>
          <a:p>
            <a:pPr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К обхвату плеча – Поп=5-7 см</a:t>
            </a:r>
          </a:p>
          <a:p>
            <a:pPr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 Выкройка строится одновременно для спинки и переда</a:t>
            </a:r>
          </a:p>
          <a:p>
            <a:pPr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Ширина прямоугольника  равна   Сг:2+Пг;</a:t>
            </a:r>
          </a:p>
          <a:p>
            <a:pPr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    Длина прямоугольника равна мерке 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Ди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    Глубина проймы равна      Оп:2+Поп </a:t>
            </a:r>
          </a:p>
          <a:p>
            <a:pPr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Ширина горловины равна Сш:3+1;</a:t>
            </a:r>
          </a:p>
          <a:p>
            <a:pPr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Глубина горловины спинки равна 2,5 см;</a:t>
            </a:r>
          </a:p>
          <a:p>
            <a:pPr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Глубина горловины переда равна Сш:3+1;</a:t>
            </a:r>
          </a:p>
          <a:p>
            <a:pPr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Полученные точки соединить плавными линиями.</a:t>
            </a:r>
          </a:p>
          <a:p>
            <a:pPr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Длина плеча и рукава равна мерке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Дпр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Построить прямой угол до пересечения с линией проймы</a:t>
            </a:r>
            <a:r>
              <a:rPr lang="ru-RU" sz="1800" dirty="0" smtClean="0"/>
              <a:t>.</a:t>
            </a:r>
          </a:p>
          <a:p>
            <a:pPr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Расстояние от горловины спинки до линии талии равно мерке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Дтс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Подъем линии талии равен 1,5 см;</a:t>
            </a:r>
          </a:p>
          <a:p>
            <a:pPr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Полученные точки соединить плавными линиями.</a:t>
            </a:r>
          </a:p>
          <a:p>
            <a:pPr>
              <a:buNone/>
            </a:pPr>
            <a:r>
              <a:rPr lang="ru-RU" sz="1500" dirty="0" smtClean="0">
                <a:latin typeface="Arial" pitchFamily="34" charset="0"/>
                <a:cs typeface="Arial" pitchFamily="34" charset="0"/>
              </a:rPr>
              <a:t>Расстояние от линии талии до линии бедер – 18-20 см;</a:t>
            </a:r>
          </a:p>
          <a:p>
            <a:pPr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Подъем линии бедер – 1,5см;</a:t>
            </a:r>
          </a:p>
          <a:p>
            <a:pPr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Полученные точки соединить плавными линиями.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D:\работа\Гимназия\картинки\DSC05051.JPG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</a:blip>
          <a:srcRect/>
          <a:stretch>
            <a:fillRect/>
          </a:stretch>
        </p:blipFill>
        <p:spPr bwMode="auto">
          <a:xfrm>
            <a:off x="4932040" y="1412775"/>
            <a:ext cx="3888432" cy="5184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214290"/>
            <a:ext cx="2500298" cy="187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3012277" cy="401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357694"/>
            <a:ext cx="1785950" cy="2381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928934"/>
            <a:ext cx="2786082" cy="371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6445" y="0"/>
            <a:ext cx="2427555" cy="323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3500438"/>
            <a:ext cx="2284706" cy="304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Использование формул в 7-м классе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7" name="Group 77"/>
          <p:cNvGrpSpPr>
            <a:grpSpLocks noGrp="1"/>
          </p:cNvGrpSpPr>
          <p:nvPr/>
        </p:nvGrpSpPr>
        <p:grpSpPr bwMode="auto">
          <a:xfrm>
            <a:off x="3786182" y="3214686"/>
            <a:ext cx="4757742" cy="3402015"/>
            <a:chOff x="1020" y="1026"/>
            <a:chExt cx="2835" cy="2812"/>
          </a:xfrm>
        </p:grpSpPr>
        <p:sp>
          <p:nvSpPr>
            <p:cNvPr id="8" name="Freeform 75"/>
            <p:cNvSpPr>
              <a:spLocks/>
            </p:cNvSpPr>
            <p:nvPr/>
          </p:nvSpPr>
          <p:spPr bwMode="auto">
            <a:xfrm>
              <a:off x="2244" y="1298"/>
              <a:ext cx="136" cy="907"/>
            </a:xfrm>
            <a:custGeom>
              <a:avLst/>
              <a:gdLst>
                <a:gd name="T0" fmla="*/ 0 w 136"/>
                <a:gd name="T1" fmla="*/ 0 h 907"/>
                <a:gd name="T2" fmla="*/ 91 w 136"/>
                <a:gd name="T3" fmla="*/ 272 h 907"/>
                <a:gd name="T4" fmla="*/ 136 w 136"/>
                <a:gd name="T5" fmla="*/ 907 h 907"/>
                <a:gd name="T6" fmla="*/ 0 60000 65536"/>
                <a:gd name="T7" fmla="*/ 0 60000 65536"/>
                <a:gd name="T8" fmla="*/ 0 60000 65536"/>
                <a:gd name="T9" fmla="*/ 0 w 136"/>
                <a:gd name="T10" fmla="*/ 0 h 907"/>
                <a:gd name="T11" fmla="*/ 136 w 136"/>
                <a:gd name="T12" fmla="*/ 907 h 90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6" h="907">
                  <a:moveTo>
                    <a:pt x="0" y="0"/>
                  </a:moveTo>
                  <a:cubicBezTo>
                    <a:pt x="34" y="60"/>
                    <a:pt x="68" y="121"/>
                    <a:pt x="91" y="272"/>
                  </a:cubicBezTo>
                  <a:cubicBezTo>
                    <a:pt x="114" y="423"/>
                    <a:pt x="125" y="665"/>
                    <a:pt x="136" y="90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Line 69"/>
            <p:cNvSpPr>
              <a:spLocks noChangeShapeType="1"/>
            </p:cNvSpPr>
            <p:nvPr/>
          </p:nvSpPr>
          <p:spPr bwMode="auto">
            <a:xfrm flipH="1" flipV="1">
              <a:off x="2244" y="1298"/>
              <a:ext cx="136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74"/>
            <p:cNvSpPr>
              <a:spLocks/>
            </p:cNvSpPr>
            <p:nvPr/>
          </p:nvSpPr>
          <p:spPr bwMode="auto">
            <a:xfrm>
              <a:off x="2380" y="1298"/>
              <a:ext cx="136" cy="907"/>
            </a:xfrm>
            <a:custGeom>
              <a:avLst/>
              <a:gdLst>
                <a:gd name="T0" fmla="*/ 136 w 136"/>
                <a:gd name="T1" fmla="*/ 0 h 907"/>
                <a:gd name="T2" fmla="*/ 46 w 136"/>
                <a:gd name="T3" fmla="*/ 227 h 907"/>
                <a:gd name="T4" fmla="*/ 0 w 136"/>
                <a:gd name="T5" fmla="*/ 907 h 907"/>
                <a:gd name="T6" fmla="*/ 0 60000 65536"/>
                <a:gd name="T7" fmla="*/ 0 60000 65536"/>
                <a:gd name="T8" fmla="*/ 0 60000 65536"/>
                <a:gd name="T9" fmla="*/ 0 w 136"/>
                <a:gd name="T10" fmla="*/ 0 h 907"/>
                <a:gd name="T11" fmla="*/ 136 w 136"/>
                <a:gd name="T12" fmla="*/ 907 h 90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6" h="907">
                  <a:moveTo>
                    <a:pt x="136" y="0"/>
                  </a:moveTo>
                  <a:cubicBezTo>
                    <a:pt x="102" y="38"/>
                    <a:pt x="69" y="76"/>
                    <a:pt x="46" y="227"/>
                  </a:cubicBezTo>
                  <a:cubicBezTo>
                    <a:pt x="23" y="378"/>
                    <a:pt x="8" y="801"/>
                    <a:pt x="0" y="90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11" name="Group 8"/>
            <p:cNvGrpSpPr>
              <a:grpSpLocks/>
            </p:cNvGrpSpPr>
            <p:nvPr/>
          </p:nvGrpSpPr>
          <p:grpSpPr bwMode="auto">
            <a:xfrm>
              <a:off x="1020" y="1026"/>
              <a:ext cx="2835" cy="2812"/>
              <a:chOff x="839" y="1026"/>
              <a:chExt cx="2835" cy="2812"/>
            </a:xfrm>
          </p:grpSpPr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>
                <a:off x="839" y="1026"/>
                <a:ext cx="2835" cy="2812"/>
                <a:chOff x="884" y="981"/>
                <a:chExt cx="2835" cy="2812"/>
              </a:xfrm>
            </p:grpSpPr>
            <p:grpSp>
              <p:nvGrpSpPr>
                <p:cNvPr id="33" name="Group 10"/>
                <p:cNvGrpSpPr>
                  <a:grpSpLocks/>
                </p:cNvGrpSpPr>
                <p:nvPr/>
              </p:nvGrpSpPr>
              <p:grpSpPr bwMode="auto">
                <a:xfrm>
                  <a:off x="884" y="981"/>
                  <a:ext cx="2835" cy="2812"/>
                  <a:chOff x="930" y="1026"/>
                  <a:chExt cx="2835" cy="2812"/>
                </a:xfrm>
              </p:grpSpPr>
              <p:grpSp>
                <p:nvGrpSpPr>
                  <p:cNvPr id="36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930" y="1026"/>
                    <a:ext cx="2835" cy="2812"/>
                    <a:chOff x="884" y="981"/>
                    <a:chExt cx="2835" cy="2812"/>
                  </a:xfrm>
                </p:grpSpPr>
                <p:grpSp>
                  <p:nvGrpSpPr>
                    <p:cNvPr id="41" name="Group 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84" y="981"/>
                      <a:ext cx="2835" cy="2812"/>
                      <a:chOff x="930" y="1026"/>
                      <a:chExt cx="2835" cy="2812"/>
                    </a:xfrm>
                  </p:grpSpPr>
                  <p:grpSp>
                    <p:nvGrpSpPr>
                      <p:cNvPr id="44" name="Group 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930" y="1026"/>
                        <a:ext cx="2835" cy="2812"/>
                        <a:chOff x="1066" y="1298"/>
                        <a:chExt cx="2835" cy="2812"/>
                      </a:xfrm>
                    </p:grpSpPr>
                    <p:grpSp>
                      <p:nvGrpSpPr>
                        <p:cNvPr id="47" name="Group 1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066" y="1298"/>
                          <a:ext cx="2835" cy="2812"/>
                          <a:chOff x="975" y="981"/>
                          <a:chExt cx="2835" cy="2812"/>
                        </a:xfrm>
                      </p:grpSpPr>
                      <p:grpSp>
                        <p:nvGrpSpPr>
                          <p:cNvPr id="52" name="Group 15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975" y="997"/>
                            <a:ext cx="2835" cy="2796"/>
                            <a:chOff x="1202" y="1133"/>
                            <a:chExt cx="2835" cy="2796"/>
                          </a:xfrm>
                        </p:grpSpPr>
                        <p:grpSp>
                          <p:nvGrpSpPr>
                            <p:cNvPr id="55" name="Group 16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1202" y="1133"/>
                              <a:ext cx="2835" cy="2796"/>
                              <a:chOff x="1066" y="997"/>
                              <a:chExt cx="2835" cy="2796"/>
                            </a:xfrm>
                          </p:grpSpPr>
                          <p:grpSp>
                            <p:nvGrpSpPr>
                              <p:cNvPr id="59" name="Group 17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066" y="997"/>
                                <a:ext cx="2835" cy="2796"/>
                                <a:chOff x="1020" y="1088"/>
                                <a:chExt cx="2835" cy="2796"/>
                              </a:xfrm>
                            </p:grpSpPr>
                            <p:grpSp>
                              <p:nvGrpSpPr>
                                <p:cNvPr id="62" name="Group 18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020" y="1088"/>
                                  <a:ext cx="2739" cy="2796"/>
                                  <a:chOff x="884" y="952"/>
                                  <a:chExt cx="2739" cy="2796"/>
                                </a:xfrm>
                              </p:grpSpPr>
                              <p:grpSp>
                                <p:nvGrpSpPr>
                                  <p:cNvPr id="66" name="Group 19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884" y="952"/>
                                    <a:ext cx="2145" cy="2796"/>
                                    <a:chOff x="690" y="725"/>
                                    <a:chExt cx="2145" cy="2796"/>
                                  </a:xfrm>
                                </p:grpSpPr>
                                <p:grpSp>
                                  <p:nvGrpSpPr>
                                    <p:cNvPr id="70" name="Group 20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975" y="1071"/>
                                      <a:ext cx="1860" cy="1542"/>
                                      <a:chOff x="975" y="1253"/>
                                      <a:chExt cx="1860" cy="1542"/>
                                    </a:xfrm>
                                  </p:grpSpPr>
                                  <p:sp>
                                    <p:nvSpPr>
                                      <p:cNvPr id="74" name="Line 21"/>
                                      <p:cNvSpPr>
                                        <a:spLocks noChangeShapeType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975" y="1253"/>
                                        <a:ext cx="1860" cy="0"/>
                                      </a:xfrm>
                                      <a:prstGeom prst="line">
                                        <a:avLst/>
                                      </a:prstGeom>
                                      <a:noFill/>
                                      <a:ln w="9525">
                                        <a:solidFill>
                                          <a:schemeClr val="tx1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ru-RU"/>
                                      </a:p>
                                    </p:txBody>
                                  </p:sp>
                                  <p:sp>
                                    <p:nvSpPr>
                                      <p:cNvPr id="75" name="Line 22"/>
                                      <p:cNvSpPr>
                                        <a:spLocks noChangeShapeType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975" y="1253"/>
                                        <a:ext cx="0" cy="1542"/>
                                      </a:xfrm>
                                      <a:prstGeom prst="line">
                                        <a:avLst/>
                                      </a:prstGeom>
                                      <a:noFill/>
                                      <a:ln w="9525">
                                        <a:solidFill>
                                          <a:schemeClr val="tx1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ru-RU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71" name="Line 23"/>
                                    <p:cNvSpPr>
                                      <a:spLocks noChangeShapeType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975" y="1071"/>
                                      <a:ext cx="0" cy="2450"/>
                                    </a:xfrm>
                                    <a:prstGeom prst="line">
                                      <a:avLst/>
                                    </a:prstGeom>
                                    <a:noFill/>
                                    <a:ln w="9525">
                                      <a:solidFill>
                                        <a:schemeClr val="tx1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ru-RU"/>
                                    </a:p>
                                  </p:txBody>
                                </p:sp>
                                <p:sp>
                                  <p:nvSpPr>
                                    <p:cNvPr id="72" name="Text Box 24"/>
                                    <p:cNvSpPr txBox="1"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930" y="725"/>
                                      <a:ext cx="196" cy="294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 w="9525">
                                      <a:noFill/>
                                      <a:miter lim="800000"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 wrap="none">
                                      <a:spAutoFit/>
                                    </a:bodyPr>
                                    <a:lstStyle/>
                                    <a:p>
                                      <a:r>
                                        <a:rPr lang="ru-RU" sz="2800" b="1">
                                          <a:solidFill>
                                            <a:srgbClr val="FF0000"/>
                                          </a:solidFill>
                                        </a:rPr>
                                        <a:t>Т</a:t>
                                      </a:r>
                                    </a:p>
                                  </p:txBody>
                                </p:sp>
                                <p:sp>
                                  <p:nvSpPr>
                                    <p:cNvPr id="73" name="Text Box 25"/>
                                    <p:cNvSpPr txBox="1"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690" y="3186"/>
                                      <a:ext cx="215" cy="29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 w="9525">
                                      <a:noFill/>
                                      <a:miter lim="800000"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 wrap="none">
                                      <a:spAutoFit/>
                                    </a:bodyPr>
                                    <a:lstStyle/>
                                    <a:p>
                                      <a:r>
                                        <a:rPr lang="ru-RU" sz="2800" b="1">
                                          <a:solidFill>
                                            <a:srgbClr val="FF0000"/>
                                          </a:solidFill>
                                        </a:rPr>
                                        <a:t>Н</a:t>
                                      </a:r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67" name="Line 26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156" y="1298"/>
                                    <a:ext cx="1905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ru-RU"/>
                                  </a:p>
                                </p:txBody>
                              </p:sp>
                              <p:sp>
                                <p:nvSpPr>
                                  <p:cNvPr id="68" name="Line 27"/>
                                  <p:cNvSpPr>
                                    <a:spLocks noChangeShapeType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1156" y="1298"/>
                                    <a:ext cx="2268" cy="0"/>
                                  </a:xfrm>
                                  <a:prstGeom prst="line">
                                    <a:avLst/>
                                  </a:prstGeom>
                                  <a:noFill/>
                                  <a:ln w="9525">
                                    <a:solidFill>
                                      <a:schemeClr val="tx1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/>
                                  <a:lstStyle/>
                                  <a:p>
                                    <a:endParaRPr lang="ru-RU"/>
                                  </a:p>
                                </p:txBody>
                              </p:sp>
                              <p:sp>
                                <p:nvSpPr>
                                  <p:cNvPr id="69" name="Text Box 28"/>
                                  <p:cNvSpPr txBox="1"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379" y="952"/>
                                    <a:ext cx="244" cy="294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9525">
                                    <a:noFill/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>
                                    <a:spAutoFit/>
                                  </a:bodyPr>
                                  <a:lstStyle/>
                                  <a:p>
                                    <a:r>
                                      <a:rPr lang="ru-RU" sz="2800" b="1">
                                        <a:solidFill>
                                          <a:srgbClr val="FF0000"/>
                                        </a:solidFill>
                                      </a:rPr>
                                      <a:t>Т</a:t>
                                    </a:r>
                                    <a:r>
                                      <a:rPr lang="ru-RU" sz="1400" b="1">
                                        <a:solidFill>
                                          <a:srgbClr val="FF0000"/>
                                        </a:solidFill>
                                      </a:rPr>
                                      <a:t>1</a:t>
                                    </a:r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63" name="Line 29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3560" y="1434"/>
                                  <a:ext cx="0" cy="245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ru-RU"/>
                                </a:p>
                              </p:txBody>
                            </p:sp>
                            <p:sp>
                              <p:nvSpPr>
                                <p:cNvPr id="64" name="Line 30"/>
                                <p:cNvSpPr>
                                  <a:spLocks noChangeShapeType="1"/>
                                </p:cNvSpPr>
                                <p:nvPr/>
                              </p:nvSpPr>
                              <p:spPr bwMode="auto">
                                <a:xfrm>
                                  <a:off x="1292" y="3884"/>
                                  <a:ext cx="2268" cy="0"/>
                                </a:xfrm>
                                <a:prstGeom prst="line">
                                  <a:avLst/>
                                </a:prstGeom>
                                <a:noFill/>
                                <a:ln w="9525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/>
                                <a:lstStyle/>
                                <a:p>
                                  <a:endParaRPr lang="ru-RU"/>
                                </a:p>
                              </p:txBody>
                            </p:sp>
                            <p:sp>
                              <p:nvSpPr>
                                <p:cNvPr id="65" name="Text Box 31"/>
                                <p:cNvSpPr txBox="1"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592" y="3549"/>
                                  <a:ext cx="263" cy="295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>
                                  <a:noFill/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>
                                  <a:spAutoFit/>
                                </a:bodyPr>
                                <a:lstStyle/>
                                <a:p>
                                  <a:r>
                                    <a:rPr lang="ru-RU" sz="2800" b="1">
                                      <a:solidFill>
                                        <a:srgbClr val="FF0000"/>
                                      </a:solidFill>
                                    </a:rPr>
                                    <a:t>Н</a:t>
                                  </a:r>
                                  <a:r>
                                    <a:rPr lang="ru-RU" sz="1400" b="1">
                                      <a:solidFill>
                                        <a:srgbClr val="FF0000"/>
                                      </a:solidFill>
                                    </a:rPr>
                                    <a:t>1</a:t>
                                  </a:r>
                                </a:p>
                              </p:txBody>
                            </p:sp>
                          </p:grpSp>
                          <p:sp>
                            <p:nvSpPr>
                              <p:cNvPr id="60" name="Text Box 32"/>
                              <p:cNvSpPr txBox="1"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066" y="2040"/>
                                <a:ext cx="215" cy="294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r>
                                  <a:rPr lang="ru-RU" sz="2800" b="1">
                                    <a:solidFill>
                                      <a:srgbClr val="FF0000"/>
                                    </a:solidFill>
                                  </a:rPr>
                                  <a:t>Б</a:t>
                                </a:r>
                              </a:p>
                            </p:txBody>
                          </p:sp>
                          <p:sp>
                            <p:nvSpPr>
                              <p:cNvPr id="61" name="Text Box 33"/>
                              <p:cNvSpPr txBox="1"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1247" y="1933"/>
                                <a:ext cx="191" cy="432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endParaRPr lang="ru-RU" sz="4400"/>
                              </a:p>
                            </p:txBody>
                          </p:sp>
                        </p:grpSp>
                        <p:sp>
                          <p:nvSpPr>
                            <p:cNvPr id="56" name="Line 34"/>
                            <p:cNvSpPr>
                              <a:spLocks noChangeShapeType="1"/>
                            </p:cNvSpPr>
                            <p:nvPr/>
                          </p:nvSpPr>
                          <p:spPr bwMode="auto">
                            <a:xfrm>
                              <a:off x="1474" y="2432"/>
                              <a:ext cx="2268" cy="0"/>
                            </a:xfrm>
                            <a:prstGeom prst="line">
                              <a:avLst/>
                            </a:prstGeom>
                            <a:noFill/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ru-RU"/>
                            </a:p>
                          </p:txBody>
                        </p:sp>
                        <p:sp>
                          <p:nvSpPr>
                            <p:cNvPr id="57" name="Text Box 35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3651" y="2069"/>
                              <a:ext cx="214" cy="432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endParaRPr lang="ru-RU" sz="4400"/>
                            </a:p>
                          </p:txBody>
                        </p:sp>
                        <p:sp>
                          <p:nvSpPr>
                            <p:cNvPr id="58" name="Text Box 36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3742" y="2176"/>
                              <a:ext cx="262" cy="294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>
                              <a:spAutoFit/>
                            </a:bodyPr>
                            <a:lstStyle/>
                            <a:p>
                              <a:r>
                                <a:rPr lang="ru-RU" sz="2800" b="1">
                                  <a:solidFill>
                                    <a:srgbClr val="FF0000"/>
                                  </a:solidFill>
                                </a:rPr>
                                <a:t>Б</a:t>
                              </a:r>
                              <a:r>
                                <a:rPr lang="ru-RU" sz="1400" b="1">
                                  <a:solidFill>
                                    <a:srgbClr val="FF0000"/>
                                  </a:solidFill>
                                </a:rPr>
                                <a:t>1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53" name="Rectangle 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245" y="997"/>
                            <a:ext cx="244" cy="29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r>
                              <a:rPr lang="ru-RU" sz="2800" b="1" dirty="0">
                                <a:solidFill>
                                  <a:srgbClr val="FF0000"/>
                                </a:solidFill>
                              </a:rPr>
                              <a:t>Т</a:t>
                            </a:r>
                            <a:r>
                              <a:rPr lang="ru-RU" sz="1400" b="1" dirty="0">
                                <a:solidFill>
                                  <a:srgbClr val="FF0000"/>
                                </a:solidFill>
                              </a:rPr>
                              <a:t>2</a:t>
                            </a:r>
                          </a:p>
                        </p:txBody>
                      </p:sp>
                      <p:sp>
                        <p:nvSpPr>
                          <p:cNvPr id="54" name="Text Box 38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245" y="981"/>
                            <a:ext cx="90" cy="43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endParaRPr lang="ru-RU" sz="4400"/>
                          </a:p>
                        </p:txBody>
                      </p:sp>
                    </p:grpSp>
                    <p:grpSp>
                      <p:nvGrpSpPr>
                        <p:cNvPr id="48" name="Group 3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26" y="1661"/>
                          <a:ext cx="263" cy="2449"/>
                          <a:chOff x="2426" y="1661"/>
                          <a:chExt cx="263" cy="2449"/>
                        </a:xfrm>
                      </p:grpSpPr>
                      <p:sp>
                        <p:nvSpPr>
                          <p:cNvPr id="49" name="Line 4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2426" y="1661"/>
                            <a:ext cx="0" cy="2449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ru-RU"/>
                          </a:p>
                        </p:txBody>
                      </p:sp>
                      <p:sp>
                        <p:nvSpPr>
                          <p:cNvPr id="50" name="Text Box 41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26" y="2586"/>
                            <a:ext cx="262" cy="29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r>
                              <a:rPr lang="ru-RU" sz="2800" b="1" dirty="0">
                                <a:solidFill>
                                  <a:srgbClr val="FF0000"/>
                                </a:solidFill>
                              </a:rPr>
                              <a:t>Б</a:t>
                            </a:r>
                            <a:r>
                              <a:rPr lang="ru-RU" sz="1400" b="1" dirty="0">
                                <a:solidFill>
                                  <a:srgbClr val="FF0000"/>
                                </a:solidFill>
                              </a:rPr>
                              <a:t>2</a:t>
                            </a:r>
                          </a:p>
                        </p:txBody>
                      </p:sp>
                      <p:sp>
                        <p:nvSpPr>
                          <p:cNvPr id="51" name="Text Box 42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426" y="3810"/>
                            <a:ext cx="263" cy="29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r>
                              <a:rPr lang="ru-RU" sz="2800" b="1">
                                <a:solidFill>
                                  <a:srgbClr val="FF0000"/>
                                </a:solidFill>
                              </a:rPr>
                              <a:t>Н</a:t>
                            </a:r>
                            <a:r>
                              <a:rPr lang="ru-RU" sz="1400" b="1">
                                <a:solidFill>
                                  <a:srgbClr val="FF0000"/>
                                </a:solidFill>
                              </a:rPr>
                              <a:t>2</a:t>
                            </a:r>
                          </a:p>
                        </p:txBody>
                      </p:sp>
                    </p:grpSp>
                  </p:grpSp>
                  <p:sp>
                    <p:nvSpPr>
                      <p:cNvPr id="45" name="Text Box 4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519" y="2314"/>
                        <a:ext cx="263" cy="29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ru-RU" sz="2800" b="1">
                            <a:solidFill>
                              <a:srgbClr val="FF0000"/>
                            </a:solidFill>
                          </a:rPr>
                          <a:t>Б</a:t>
                        </a:r>
                        <a:r>
                          <a:rPr lang="ru-RU" sz="1400" b="1">
                            <a:solidFill>
                              <a:srgbClr val="FF0000"/>
                            </a:solidFill>
                          </a:rPr>
                          <a:t>3</a:t>
                        </a:r>
                      </a:p>
                    </p:txBody>
                  </p:sp>
                  <p:sp>
                    <p:nvSpPr>
                      <p:cNvPr id="46" name="Text Box 4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610" y="1979"/>
                        <a:ext cx="90" cy="43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endParaRPr lang="ru-RU" sz="4400"/>
                      </a:p>
                    </p:txBody>
                  </p:sp>
                </p:grpSp>
                <p:sp>
                  <p:nvSpPr>
                    <p:cNvPr id="42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5" y="1344"/>
                      <a:ext cx="0" cy="95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43" name="Text Box 4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19" y="1026"/>
                      <a:ext cx="286" cy="29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ru-RU" sz="2800" b="1">
                          <a:solidFill>
                            <a:srgbClr val="FF0000"/>
                          </a:solidFill>
                        </a:rPr>
                        <a:t>Т</a:t>
                      </a:r>
                      <a:r>
                        <a:rPr lang="ru-RU" sz="1400" b="1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p:txBody>
                </p:sp>
              </p:grpSp>
              <p:sp>
                <p:nvSpPr>
                  <p:cNvPr id="37" name="Text 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45" y="2312"/>
                    <a:ext cx="263" cy="29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sz="2800" b="1" dirty="0">
                        <a:solidFill>
                          <a:srgbClr val="FF0000"/>
                        </a:solidFill>
                      </a:rPr>
                      <a:t>Б</a:t>
                    </a:r>
                    <a:r>
                      <a:rPr lang="ru-RU" sz="1400" b="1" dirty="0">
                        <a:solidFill>
                          <a:srgbClr val="FF0000"/>
                        </a:solidFill>
                      </a:rPr>
                      <a:t>4</a:t>
                    </a:r>
                  </a:p>
                </p:txBody>
              </p:sp>
              <p:sp>
                <p:nvSpPr>
                  <p:cNvPr id="38" name="Text Box 4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90" y="1978"/>
                    <a:ext cx="90" cy="4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endParaRPr lang="ru-RU" sz="4400"/>
                  </a:p>
                </p:txBody>
              </p:sp>
              <p:sp>
                <p:nvSpPr>
                  <p:cNvPr id="39" name="Line 4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81" y="1389"/>
                    <a:ext cx="0" cy="95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40" name="Text Box 5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45" y="1042"/>
                    <a:ext cx="244" cy="29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sz="2800" b="1">
                        <a:solidFill>
                          <a:srgbClr val="FF0000"/>
                        </a:solidFill>
                      </a:rPr>
                      <a:t>Т</a:t>
                    </a:r>
                    <a:r>
                      <a:rPr lang="ru-RU" sz="1400" b="1">
                        <a:solidFill>
                          <a:srgbClr val="FF0000"/>
                        </a:solidFill>
                      </a:rPr>
                      <a:t>4</a:t>
                    </a:r>
                  </a:p>
                </p:txBody>
              </p:sp>
            </p:grpSp>
            <p:sp>
              <p:nvSpPr>
                <p:cNvPr id="34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1655" y="1905"/>
                  <a:ext cx="187" cy="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ru-RU" sz="2800" b="1">
                      <a:solidFill>
                        <a:srgbClr val="FF0000"/>
                      </a:solidFill>
                    </a:rPr>
                    <a:t>2</a:t>
                  </a:r>
                </a:p>
              </p:txBody>
            </p:sp>
            <p:sp>
              <p:nvSpPr>
                <p:cNvPr id="35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1565" y="1706"/>
                  <a:ext cx="165" cy="4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ru-RU" sz="4400"/>
                    <a:t>.</a:t>
                  </a:r>
                </a:p>
              </p:txBody>
            </p:sp>
          </p:grpSp>
          <p:sp>
            <p:nvSpPr>
              <p:cNvPr id="31" name="Text Box 53"/>
              <p:cNvSpPr txBox="1">
                <a:spLocks noChangeArrowheads="1"/>
              </p:cNvSpPr>
              <p:nvPr/>
            </p:nvSpPr>
            <p:spPr bwMode="auto">
              <a:xfrm>
                <a:off x="2790" y="1842"/>
                <a:ext cx="223" cy="2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2800" b="1">
                    <a:solidFill>
                      <a:srgbClr val="FF0000"/>
                    </a:solidFill>
                  </a:rPr>
                  <a:t>4</a:t>
                </a:r>
              </a:p>
            </p:txBody>
          </p:sp>
          <p:sp>
            <p:nvSpPr>
              <p:cNvPr id="32" name="Text Box 54"/>
              <p:cNvSpPr txBox="1">
                <a:spLocks noChangeArrowheads="1"/>
              </p:cNvSpPr>
              <p:nvPr/>
            </p:nvSpPr>
            <p:spPr bwMode="auto">
              <a:xfrm>
                <a:off x="2699" y="1570"/>
                <a:ext cx="227" cy="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sz="4400"/>
                  <a:t>.</a:t>
                </a:r>
              </a:p>
            </p:txBody>
          </p:sp>
        </p:grpSp>
        <p:grpSp>
          <p:nvGrpSpPr>
            <p:cNvPr id="12" name="Group 55"/>
            <p:cNvGrpSpPr>
              <a:grpSpLocks/>
            </p:cNvGrpSpPr>
            <p:nvPr/>
          </p:nvGrpSpPr>
          <p:grpSpPr bwMode="auto">
            <a:xfrm>
              <a:off x="2290" y="1842"/>
              <a:ext cx="277" cy="492"/>
              <a:chOff x="2200" y="2160"/>
              <a:chExt cx="277" cy="492"/>
            </a:xfrm>
          </p:grpSpPr>
          <p:sp>
            <p:nvSpPr>
              <p:cNvPr id="28" name="Text Box 56"/>
              <p:cNvSpPr txBox="1">
                <a:spLocks noChangeArrowheads="1"/>
              </p:cNvSpPr>
              <p:nvPr/>
            </p:nvSpPr>
            <p:spPr bwMode="auto">
              <a:xfrm>
                <a:off x="2291" y="2359"/>
                <a:ext cx="186" cy="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2800" b="1">
                    <a:solidFill>
                      <a:srgbClr val="FF0000"/>
                    </a:solidFill>
                  </a:rPr>
                  <a:t>1</a:t>
                </a:r>
              </a:p>
            </p:txBody>
          </p:sp>
          <p:sp>
            <p:nvSpPr>
              <p:cNvPr id="29" name="Text Box 57"/>
              <p:cNvSpPr txBox="1">
                <a:spLocks noChangeArrowheads="1"/>
              </p:cNvSpPr>
              <p:nvPr/>
            </p:nvSpPr>
            <p:spPr bwMode="auto">
              <a:xfrm>
                <a:off x="2200" y="2160"/>
                <a:ext cx="166" cy="4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4400"/>
                  <a:t>.</a:t>
                </a:r>
              </a:p>
            </p:txBody>
          </p:sp>
        </p:grpSp>
        <p:sp>
          <p:nvSpPr>
            <p:cNvPr id="13" name="Line 58"/>
            <p:cNvSpPr>
              <a:spLocks noChangeShapeType="1"/>
            </p:cNvSpPr>
            <p:nvPr/>
          </p:nvSpPr>
          <p:spPr bwMode="auto">
            <a:xfrm flipH="1">
              <a:off x="2244" y="1388"/>
              <a:ext cx="13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Line 59"/>
            <p:cNvSpPr>
              <a:spLocks noChangeShapeType="1"/>
            </p:cNvSpPr>
            <p:nvPr/>
          </p:nvSpPr>
          <p:spPr bwMode="auto">
            <a:xfrm>
              <a:off x="2380" y="1388"/>
              <a:ext cx="13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Line 60"/>
            <p:cNvSpPr>
              <a:spLocks noChangeShapeType="1"/>
            </p:cNvSpPr>
            <p:nvPr/>
          </p:nvSpPr>
          <p:spPr bwMode="auto">
            <a:xfrm flipH="1">
              <a:off x="1700" y="1389"/>
              <a:ext cx="91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Line 61"/>
            <p:cNvSpPr>
              <a:spLocks noChangeShapeType="1"/>
            </p:cNvSpPr>
            <p:nvPr/>
          </p:nvSpPr>
          <p:spPr bwMode="auto">
            <a:xfrm>
              <a:off x="1791" y="1389"/>
              <a:ext cx="9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62"/>
            <p:cNvSpPr>
              <a:spLocks noChangeShapeType="1"/>
            </p:cNvSpPr>
            <p:nvPr/>
          </p:nvSpPr>
          <p:spPr bwMode="auto">
            <a:xfrm flipH="1">
              <a:off x="2879" y="1388"/>
              <a:ext cx="91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63"/>
            <p:cNvSpPr>
              <a:spLocks noChangeShapeType="1"/>
            </p:cNvSpPr>
            <p:nvPr/>
          </p:nvSpPr>
          <p:spPr bwMode="auto">
            <a:xfrm>
              <a:off x="2970" y="1388"/>
              <a:ext cx="91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64"/>
            <p:cNvSpPr>
              <a:spLocks noChangeShapeType="1"/>
            </p:cNvSpPr>
            <p:nvPr/>
          </p:nvSpPr>
          <p:spPr bwMode="auto">
            <a:xfrm>
              <a:off x="1700" y="1389"/>
              <a:ext cx="91" cy="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Line 65"/>
            <p:cNvSpPr>
              <a:spLocks noChangeShapeType="1"/>
            </p:cNvSpPr>
            <p:nvPr/>
          </p:nvSpPr>
          <p:spPr bwMode="auto">
            <a:xfrm flipH="1">
              <a:off x="1791" y="1389"/>
              <a:ext cx="90" cy="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Line 66"/>
            <p:cNvSpPr>
              <a:spLocks noChangeShapeType="1"/>
            </p:cNvSpPr>
            <p:nvPr/>
          </p:nvSpPr>
          <p:spPr bwMode="auto">
            <a:xfrm flipH="1">
              <a:off x="2970" y="1389"/>
              <a:ext cx="91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67"/>
            <p:cNvSpPr>
              <a:spLocks noChangeShapeType="1"/>
            </p:cNvSpPr>
            <p:nvPr/>
          </p:nvSpPr>
          <p:spPr bwMode="auto">
            <a:xfrm>
              <a:off x="2879" y="1389"/>
              <a:ext cx="91" cy="5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Line 68"/>
            <p:cNvSpPr>
              <a:spLocks noChangeShapeType="1"/>
            </p:cNvSpPr>
            <p:nvPr/>
          </p:nvSpPr>
          <p:spPr bwMode="auto">
            <a:xfrm flipV="1">
              <a:off x="2380" y="1298"/>
              <a:ext cx="136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Line 70"/>
            <p:cNvSpPr>
              <a:spLocks noChangeShapeType="1"/>
            </p:cNvSpPr>
            <p:nvPr/>
          </p:nvSpPr>
          <p:spPr bwMode="auto">
            <a:xfrm flipH="1">
              <a:off x="1881" y="1298"/>
              <a:ext cx="36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71"/>
            <p:cNvSpPr>
              <a:spLocks noChangeShapeType="1"/>
            </p:cNvSpPr>
            <p:nvPr/>
          </p:nvSpPr>
          <p:spPr bwMode="auto">
            <a:xfrm>
              <a:off x="2516" y="1298"/>
              <a:ext cx="363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Text Box 72"/>
            <p:cNvSpPr txBox="1">
              <a:spLocks noChangeArrowheads="1"/>
            </p:cNvSpPr>
            <p:nvPr/>
          </p:nvSpPr>
          <p:spPr bwMode="auto">
            <a:xfrm>
              <a:off x="2017" y="1057"/>
              <a:ext cx="261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>
                  <a:solidFill>
                    <a:srgbClr val="FF0000"/>
                  </a:solidFill>
                </a:rPr>
                <a:t>1,5</a:t>
              </a:r>
            </a:p>
          </p:txBody>
        </p:sp>
        <p:sp>
          <p:nvSpPr>
            <p:cNvPr id="27" name="Text Box 73"/>
            <p:cNvSpPr txBox="1">
              <a:spLocks noChangeArrowheads="1"/>
            </p:cNvSpPr>
            <p:nvPr/>
          </p:nvSpPr>
          <p:spPr bwMode="auto">
            <a:xfrm>
              <a:off x="2504" y="1068"/>
              <a:ext cx="261" cy="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000" b="1">
                  <a:solidFill>
                    <a:srgbClr val="FF0000"/>
                  </a:solidFill>
                </a:rPr>
                <a:t>1,5</a:t>
              </a:r>
            </a:p>
          </p:txBody>
        </p:sp>
      </p:grpSp>
      <p:pic>
        <p:nvPicPr>
          <p:cNvPr id="8194" name="Picture 2" descr="https://avatars.mds.yandex.net/i?id=6fb769537c4b9c0672e38feba187217cca30fd28-7554427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876"/>
            <a:ext cx="2419350" cy="3048001"/>
          </a:xfrm>
          <a:prstGeom prst="rect">
            <a:avLst/>
          </a:prstGeom>
          <a:noFill/>
        </p:spPr>
      </p:pic>
      <p:pic>
        <p:nvPicPr>
          <p:cNvPr id="8196" name="Picture 4" descr="https://avatars.mds.yandex.net/i?id=0c493c9653192a01a91ef6029f6eed0f-4551157-images-thumbs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214290"/>
            <a:ext cx="2152650" cy="3048001"/>
          </a:xfrm>
          <a:prstGeom prst="rect">
            <a:avLst/>
          </a:prstGeom>
          <a:noFill/>
        </p:spPr>
      </p:pic>
      <p:pic>
        <p:nvPicPr>
          <p:cNvPr id="8198" name="Picture 6" descr="https://sendwear.ru/wp-content/uploads/6/d/0/6d0fc173a8e3102172448a6744c3c598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1357298"/>
            <a:ext cx="1924602" cy="21875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274</TotalTime>
  <Words>252</Words>
  <Application>Microsoft Office PowerPoint</Application>
  <PresentationFormat>Экран (4:3)</PresentationFormat>
  <Paragraphs>65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Эркер</vt:lpstr>
      <vt:lpstr>Развитие математической грамотности на уроках технологии  </vt:lpstr>
      <vt:lpstr>Определение математической грамотности</vt:lpstr>
      <vt:lpstr>Слайд 3</vt:lpstr>
      <vt:lpstr>Перевод единиц измерения и использование масштабов</vt:lpstr>
      <vt:lpstr>Использование формул  в 5-м классе</vt:lpstr>
      <vt:lpstr>Слайд 6</vt:lpstr>
      <vt:lpstr>Использование формул в 6-м классе</vt:lpstr>
      <vt:lpstr>Слайд 8</vt:lpstr>
      <vt:lpstr>Использование формул в 7-м классе</vt:lpstr>
      <vt:lpstr>Обработка поясного изделия</vt:lpstr>
      <vt:lpstr>Пропорции</vt:lpstr>
      <vt:lpstr>Слайд 12</vt:lpstr>
      <vt:lpstr>Задания по развитию математической грамотности на уроках кулинарии</vt:lpstr>
      <vt:lpstr>Слайд 14</vt:lpstr>
      <vt:lpstr>Слайд 15</vt:lpstr>
      <vt:lpstr>Слайд 16</vt:lpstr>
      <vt:lpstr>Слайд 17</vt:lpstr>
      <vt:lpstr>Ссылки и ресурсы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Учитель</cp:lastModifiedBy>
  <cp:revision>32</cp:revision>
  <dcterms:created xsi:type="dcterms:W3CDTF">2023-04-11T10:06:24Z</dcterms:created>
  <dcterms:modified xsi:type="dcterms:W3CDTF">2023-04-12T09:01:48Z</dcterms:modified>
</cp:coreProperties>
</file>