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84" r:id="rId2"/>
    <p:sldId id="263" r:id="rId3"/>
    <p:sldId id="257" r:id="rId4"/>
    <p:sldId id="258" r:id="rId5"/>
    <p:sldId id="259" r:id="rId6"/>
    <p:sldId id="264" r:id="rId7"/>
    <p:sldId id="261" r:id="rId8"/>
    <p:sldId id="265" r:id="rId9"/>
    <p:sldId id="276" r:id="rId10"/>
    <p:sldId id="277" r:id="rId11"/>
    <p:sldId id="283" r:id="rId12"/>
    <p:sldId id="266" r:id="rId13"/>
    <p:sldId id="270" r:id="rId14"/>
    <p:sldId id="267" r:id="rId15"/>
    <p:sldId id="268" r:id="rId16"/>
    <p:sldId id="271" r:id="rId17"/>
    <p:sldId id="274" r:id="rId18"/>
    <p:sldId id="275" r:id="rId19"/>
    <p:sldId id="272" r:id="rId20"/>
    <p:sldId id="278" r:id="rId21"/>
    <p:sldId id="279" r:id="rId22"/>
    <p:sldId id="280" r:id="rId23"/>
    <p:sldId id="281" r:id="rId24"/>
    <p:sldId id="282" r:id="rId25"/>
    <p:sldId id="273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BA643-85EF-44CD-A89A-9793D57D741E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DED08-B45D-493A-9CB1-E3EEFF4D957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BA643-85EF-44CD-A89A-9793D57D741E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DED08-B45D-493A-9CB1-E3EEFF4D95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BA643-85EF-44CD-A89A-9793D57D741E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DED08-B45D-493A-9CB1-E3EEFF4D95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BA643-85EF-44CD-A89A-9793D57D741E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DED08-B45D-493A-9CB1-E3EEFF4D95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BA643-85EF-44CD-A89A-9793D57D741E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1ADED08-B45D-493A-9CB1-E3EEFF4D95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BA643-85EF-44CD-A89A-9793D57D741E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DED08-B45D-493A-9CB1-E3EEFF4D95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BA643-85EF-44CD-A89A-9793D57D741E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DED08-B45D-493A-9CB1-E3EEFF4D95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BA643-85EF-44CD-A89A-9793D57D741E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DED08-B45D-493A-9CB1-E3EEFF4D95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BA643-85EF-44CD-A89A-9793D57D741E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DED08-B45D-493A-9CB1-E3EEFF4D95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BA643-85EF-44CD-A89A-9793D57D741E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DED08-B45D-493A-9CB1-E3EEFF4D95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BA643-85EF-44CD-A89A-9793D57D741E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DED08-B45D-493A-9CB1-E3EEFF4D95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F4BA643-85EF-44CD-A89A-9793D57D741E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1ADED08-B45D-493A-9CB1-E3EEFF4D957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ТРИ СКЛОНЕНИЯ 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ИМЁН СУШЕСТВИТЕЛЬНЫХ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4581128"/>
            <a:ext cx="7664896" cy="1752600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МБОУ «Средняя общеобразовательная школа № 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28 им. П.В. Рыженко»</a:t>
            </a:r>
          </a:p>
          <a:p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г. Калуги</a:t>
            </a:r>
          </a:p>
          <a:p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учитель  высшей квалификационной категории </a:t>
            </a:r>
          </a:p>
          <a:p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Кузнецова Ольга Викторовна</a:t>
            </a:r>
            <a:endParaRPr lang="ru-RU" sz="1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1846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82598" y="1036235"/>
            <a:ext cx="2151679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ru-RU" sz="3600" dirty="0" smtClean="0"/>
          </a:p>
          <a:p>
            <a:pPr algn="ctr"/>
            <a:r>
              <a:rPr lang="ru-RU" sz="3600" dirty="0" err="1" smtClean="0"/>
              <a:t>ж.р</a:t>
            </a:r>
            <a:r>
              <a:rPr lang="ru-RU" sz="3600" dirty="0" smtClean="0"/>
              <a:t>.  </a:t>
            </a:r>
            <a:r>
              <a:rPr lang="ru-RU" sz="3600" dirty="0" err="1" smtClean="0"/>
              <a:t>м.р</a:t>
            </a:r>
            <a:r>
              <a:rPr lang="ru-RU" sz="3600" dirty="0" smtClean="0"/>
              <a:t>.</a:t>
            </a:r>
          </a:p>
          <a:p>
            <a:pPr algn="ctr"/>
            <a:r>
              <a:rPr lang="ru-RU" sz="3600" dirty="0" smtClean="0"/>
              <a:t>а     я</a:t>
            </a:r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368682" y="2276872"/>
            <a:ext cx="624198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204429" y="2276872"/>
            <a:ext cx="624198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5180581" y="1048600"/>
            <a:ext cx="267252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3600" dirty="0" smtClean="0"/>
          </a:p>
          <a:p>
            <a:r>
              <a:rPr lang="ru-RU" sz="3600" dirty="0" err="1" smtClean="0"/>
              <a:t>м.р</a:t>
            </a:r>
            <a:r>
              <a:rPr lang="ru-RU" sz="3600" dirty="0" smtClean="0"/>
              <a:t>.   </a:t>
            </a:r>
          </a:p>
          <a:p>
            <a:r>
              <a:rPr lang="ru-RU" sz="3600" dirty="0"/>
              <a:t> </a:t>
            </a:r>
            <a:r>
              <a:rPr lang="ru-RU" sz="3600" dirty="0" smtClean="0"/>
              <a:t>ср. р.   о    е </a:t>
            </a:r>
            <a:endParaRPr lang="ru-RU" sz="3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516844" y="1660195"/>
            <a:ext cx="532123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522039" y="2263340"/>
            <a:ext cx="526928" cy="4854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7301367" y="2276871"/>
            <a:ext cx="532123" cy="48107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625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82598" y="1036235"/>
            <a:ext cx="2151679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ru-RU" sz="3600" dirty="0" smtClean="0"/>
          </a:p>
          <a:p>
            <a:pPr algn="ctr"/>
            <a:r>
              <a:rPr lang="ru-RU" sz="3600" dirty="0" err="1" smtClean="0"/>
              <a:t>ж.р</a:t>
            </a:r>
            <a:r>
              <a:rPr lang="ru-RU" sz="3600" dirty="0" smtClean="0"/>
              <a:t>.  </a:t>
            </a:r>
            <a:r>
              <a:rPr lang="ru-RU" sz="3600" dirty="0" err="1" smtClean="0"/>
              <a:t>м.р</a:t>
            </a:r>
            <a:r>
              <a:rPr lang="ru-RU" sz="3600" dirty="0" smtClean="0"/>
              <a:t>.</a:t>
            </a:r>
          </a:p>
          <a:p>
            <a:pPr algn="ctr"/>
            <a:r>
              <a:rPr lang="ru-RU" sz="3600" dirty="0" smtClean="0"/>
              <a:t>а     я</a:t>
            </a:r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368682" y="2276872"/>
            <a:ext cx="624198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204429" y="2276872"/>
            <a:ext cx="624198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5180581" y="1048600"/>
            <a:ext cx="267252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3600" dirty="0" smtClean="0"/>
          </a:p>
          <a:p>
            <a:r>
              <a:rPr lang="ru-RU" sz="3600" dirty="0" err="1" smtClean="0"/>
              <a:t>м.р</a:t>
            </a:r>
            <a:r>
              <a:rPr lang="ru-RU" sz="3600" dirty="0" smtClean="0"/>
              <a:t>.   </a:t>
            </a:r>
          </a:p>
          <a:p>
            <a:r>
              <a:rPr lang="ru-RU" sz="3600" dirty="0"/>
              <a:t> </a:t>
            </a:r>
            <a:r>
              <a:rPr lang="ru-RU" sz="3600" dirty="0" smtClean="0"/>
              <a:t>ср. р.   о    е </a:t>
            </a:r>
            <a:endParaRPr lang="ru-RU" sz="3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516844" y="1660195"/>
            <a:ext cx="532123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522039" y="2263340"/>
            <a:ext cx="526928" cy="4854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7301367" y="2276871"/>
            <a:ext cx="532123" cy="48107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3275856" y="3717032"/>
            <a:ext cx="131157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3600" dirty="0" smtClean="0"/>
          </a:p>
          <a:p>
            <a:r>
              <a:rPr lang="ru-RU" sz="3600" dirty="0" err="1" smtClean="0"/>
              <a:t>ж.р</a:t>
            </a:r>
            <a:r>
              <a:rPr lang="ru-RU" sz="3600" dirty="0" smtClean="0"/>
              <a:t>.   </a:t>
            </a:r>
            <a:endParaRPr lang="ru-RU" sz="36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788024" y="4356409"/>
            <a:ext cx="532123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14159" y="1036235"/>
            <a:ext cx="268855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C00000"/>
                </a:solidFill>
              </a:rPr>
              <a:t>1 склонение </a:t>
            </a:r>
          </a:p>
          <a:p>
            <a:pPr algn="ctr"/>
            <a:r>
              <a:rPr lang="ru-RU" sz="3600" dirty="0" err="1" smtClean="0"/>
              <a:t>ж.р</a:t>
            </a:r>
            <a:r>
              <a:rPr lang="ru-RU" sz="3600" dirty="0" smtClean="0"/>
              <a:t>.  </a:t>
            </a:r>
            <a:r>
              <a:rPr lang="ru-RU" sz="3600" dirty="0" err="1" smtClean="0"/>
              <a:t>м.р</a:t>
            </a:r>
            <a:r>
              <a:rPr lang="ru-RU" sz="3600" dirty="0" smtClean="0"/>
              <a:t>.</a:t>
            </a:r>
          </a:p>
          <a:p>
            <a:pPr algn="ctr"/>
            <a:r>
              <a:rPr lang="ru-RU" sz="3600" dirty="0" smtClean="0"/>
              <a:t>а     я</a:t>
            </a:r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368682" y="2276872"/>
            <a:ext cx="624198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204429" y="2276872"/>
            <a:ext cx="624198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5180581" y="1048600"/>
            <a:ext cx="267252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2 склонение</a:t>
            </a:r>
          </a:p>
          <a:p>
            <a:r>
              <a:rPr lang="ru-RU" sz="3600" dirty="0" smtClean="0"/>
              <a:t>  </a:t>
            </a:r>
            <a:r>
              <a:rPr lang="ru-RU" sz="3600" dirty="0" err="1" smtClean="0"/>
              <a:t>м.р</a:t>
            </a:r>
            <a:r>
              <a:rPr lang="ru-RU" sz="3600" dirty="0" smtClean="0"/>
              <a:t>.   </a:t>
            </a:r>
          </a:p>
          <a:p>
            <a:r>
              <a:rPr lang="ru-RU" sz="3600" dirty="0"/>
              <a:t> </a:t>
            </a:r>
            <a:r>
              <a:rPr lang="ru-RU" sz="3600" dirty="0" smtClean="0"/>
              <a:t>ср. р.   о    е </a:t>
            </a:r>
            <a:endParaRPr lang="ru-RU" sz="3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516844" y="1660195"/>
            <a:ext cx="532123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522039" y="2263340"/>
            <a:ext cx="526928" cy="4854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7301367" y="2276871"/>
            <a:ext cx="532123" cy="48107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3275856" y="3717032"/>
            <a:ext cx="257314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3 склонение</a:t>
            </a:r>
          </a:p>
          <a:p>
            <a:r>
              <a:rPr lang="ru-RU" sz="3600" dirty="0" smtClean="0"/>
              <a:t>   </a:t>
            </a:r>
            <a:r>
              <a:rPr lang="ru-RU" sz="3600" dirty="0" err="1" smtClean="0"/>
              <a:t>ж.р</a:t>
            </a:r>
            <a:r>
              <a:rPr lang="ru-RU" sz="3600" dirty="0" smtClean="0"/>
              <a:t>.   </a:t>
            </a:r>
            <a:endParaRPr lang="ru-RU" sz="36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788024" y="4356409"/>
            <a:ext cx="532123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070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1772816"/>
            <a:ext cx="799288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      Девочка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</a:rPr>
              <a:t>, море, 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утка, тетрадь, дочь, 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</a:rPr>
              <a:t>забор, мать, вещь, 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боль, солнце, 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</a:rPr>
              <a:t>дерево, дядя, 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мальчик, речка, 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</a:rPr>
              <a:t>дедушка.</a:t>
            </a:r>
          </a:p>
        </p:txBody>
      </p:sp>
    </p:spTree>
    <p:extLst>
      <p:ext uri="{BB962C8B-B14F-4D97-AF65-F5344CB8AC3E}">
        <p14:creationId xmlns:p14="http://schemas.microsoft.com/office/powerpoint/2010/main" val="429206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1772816"/>
            <a:ext cx="799288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      Девочка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</a:rPr>
              <a:t>, море, 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утка, тетрадь, дочь,  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</a:rPr>
              <a:t>забор, мать, вещь, 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боль, солнце, 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</a:rPr>
              <a:t>дерево, дядя, 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мальчик, речка, 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</a:rPr>
              <a:t>дедушка.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476672"/>
            <a:ext cx="82089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Разбить существительные на три группы по склонению.  </a:t>
            </a:r>
            <a:endParaRPr lang="ru-RU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4424259"/>
            <a:ext cx="85459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</a:rPr>
              <a:t>      1 </a:t>
            </a:r>
            <a:r>
              <a:rPr lang="ru-RU" sz="2800" dirty="0" err="1" smtClean="0">
                <a:solidFill>
                  <a:srgbClr val="0070C0"/>
                </a:solidFill>
              </a:rPr>
              <a:t>скл</a:t>
            </a:r>
            <a:r>
              <a:rPr lang="ru-RU" sz="2800" dirty="0" smtClean="0">
                <a:solidFill>
                  <a:srgbClr val="0070C0"/>
                </a:solidFill>
              </a:rPr>
              <a:t>.                            2 </a:t>
            </a:r>
            <a:r>
              <a:rPr lang="ru-RU" sz="2800" dirty="0" err="1" smtClean="0">
                <a:solidFill>
                  <a:srgbClr val="0070C0"/>
                </a:solidFill>
              </a:rPr>
              <a:t>скл</a:t>
            </a:r>
            <a:r>
              <a:rPr lang="ru-RU" sz="2800" dirty="0" smtClean="0">
                <a:solidFill>
                  <a:srgbClr val="0070C0"/>
                </a:solidFill>
              </a:rPr>
              <a:t>.                            3 </a:t>
            </a:r>
            <a:r>
              <a:rPr lang="ru-RU" sz="2800" dirty="0" err="1" smtClean="0">
                <a:solidFill>
                  <a:srgbClr val="0070C0"/>
                </a:solidFill>
              </a:rPr>
              <a:t>скл</a:t>
            </a:r>
            <a:r>
              <a:rPr lang="ru-RU" sz="2800" dirty="0" smtClean="0">
                <a:solidFill>
                  <a:srgbClr val="0070C0"/>
                </a:solidFill>
              </a:rPr>
              <a:t>.</a:t>
            </a:r>
            <a:endParaRPr lang="ru-RU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15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50776" y="2780928"/>
            <a:ext cx="79208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           Путь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</a:rPr>
              <a:t>, хозяйка, ель,  лошадь,  площадка,   кость,  железо, конь, лошадка, площадь, пень, хозяйство,  железка, елка,  тень.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491964"/>
            <a:ext cx="74888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Выписать   </a:t>
            </a: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</a:rPr>
              <a:t>I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вариант - 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   сущ.  </a:t>
            </a: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1 </a:t>
            </a:r>
            <a:r>
              <a:rPr lang="ru-RU" sz="3200" b="1" dirty="0" err="1" smtClean="0">
                <a:solidFill>
                  <a:schemeClr val="accent2">
                    <a:lumMod val="50000"/>
                  </a:schemeClr>
                </a:solidFill>
              </a:rPr>
              <a:t>скл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.;</a:t>
            </a:r>
            <a:endParaRPr lang="ru-RU" sz="32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                  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    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  <a:t>II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вариант 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–   сущ.  </a:t>
            </a: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2 </a:t>
            </a:r>
            <a:r>
              <a:rPr lang="ru-RU" sz="3200" b="1" dirty="0" err="1" smtClean="0">
                <a:solidFill>
                  <a:schemeClr val="accent2">
                    <a:lumMod val="50000"/>
                  </a:schemeClr>
                </a:solidFill>
              </a:rPr>
              <a:t>скл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.;</a:t>
            </a:r>
            <a:endParaRPr lang="ru-RU" sz="32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                   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   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  <a:t>III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вариант 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–   сущ.  </a:t>
            </a: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3 </a:t>
            </a:r>
            <a:r>
              <a:rPr lang="ru-RU" sz="3200" b="1" dirty="0" err="1" smtClean="0">
                <a:solidFill>
                  <a:schemeClr val="accent2">
                    <a:lumMod val="50000"/>
                  </a:schemeClr>
                </a:solidFill>
              </a:rPr>
              <a:t>скл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ru-RU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90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11560" y="764704"/>
            <a:ext cx="7991675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chemeClr val="accent2">
                    <a:lumMod val="50000"/>
                  </a:schemeClr>
                </a:solidFill>
              </a:rPr>
              <a:t>I</a:t>
            </a: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вариант</a:t>
            </a:r>
          </a:p>
          <a:p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Хозяйка, площадка, лошадка, железка, ёлка.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43865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11560" y="764704"/>
            <a:ext cx="7991675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chemeClr val="accent2">
                    <a:lumMod val="50000"/>
                  </a:schemeClr>
                </a:solidFill>
              </a:rPr>
              <a:t>I</a:t>
            </a: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вариант</a:t>
            </a:r>
          </a:p>
          <a:p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Хозяйка, площадка, лошадка, железка, ёлка. </a:t>
            </a:r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193866" y="2564904"/>
            <a:ext cx="6827062" cy="13542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</a:rPr>
              <a:t>II</a:t>
            </a: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вариант</a:t>
            </a:r>
          </a:p>
          <a:p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Путь, железо, конь,  пень, хозяйство.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712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11560" y="764704"/>
            <a:ext cx="7991675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chemeClr val="accent2">
                    <a:lumMod val="50000"/>
                  </a:schemeClr>
                </a:solidFill>
              </a:rPr>
              <a:t>I</a:t>
            </a: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вариант</a:t>
            </a:r>
          </a:p>
          <a:p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Хозяйка, площадка, лошадка, железка, ёлка. </a:t>
            </a:r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193866" y="2564904"/>
            <a:ext cx="6827062" cy="13542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</a:rPr>
              <a:t>II</a:t>
            </a: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вариант</a:t>
            </a:r>
          </a:p>
          <a:p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Путь, железо, конь,  пень, хозяйство. </a:t>
            </a:r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907703" y="4293096"/>
            <a:ext cx="6497869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</a:rPr>
              <a:t>III</a:t>
            </a: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вариант</a:t>
            </a:r>
          </a:p>
          <a:p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Ель,  лошадь, кость, площадь, тень. </a:t>
            </a:r>
          </a:p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88712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1124744"/>
            <a:ext cx="756084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  </a:t>
            </a: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</a:rPr>
              <a:t>«Найди  лишнее  слово». </a:t>
            </a:r>
            <a:endParaRPr lang="ru-RU" sz="3600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sz="3600" dirty="0"/>
          </a:p>
          <a:p>
            <a:pPr lvl="0"/>
            <a:r>
              <a:rPr lang="ru-RU" sz="3600" dirty="0">
                <a:solidFill>
                  <a:schemeClr val="accent2">
                    <a:lumMod val="50000"/>
                  </a:schemeClr>
                </a:solidFill>
              </a:rPr>
              <a:t>Улыбка, юноша, болезнь, природа.</a:t>
            </a:r>
          </a:p>
          <a:p>
            <a:pPr lvl="0"/>
            <a:r>
              <a:rPr lang="ru-RU" sz="3600" dirty="0">
                <a:solidFill>
                  <a:schemeClr val="accent2">
                    <a:lumMod val="50000"/>
                  </a:schemeClr>
                </a:solidFill>
              </a:rPr>
              <a:t>Награда, крыло, боец, упрямство.</a:t>
            </a:r>
          </a:p>
          <a:p>
            <a:pPr lvl="0"/>
            <a:r>
              <a:rPr lang="ru-RU" sz="3600" dirty="0">
                <a:solidFill>
                  <a:schemeClr val="accent2">
                    <a:lumMod val="50000"/>
                  </a:schemeClr>
                </a:solidFill>
              </a:rPr>
              <a:t>Радость, болото, дедушка, описание.</a:t>
            </a:r>
          </a:p>
          <a:p>
            <a:pPr lvl="0"/>
            <a:r>
              <a:rPr lang="ru-RU" sz="3600" dirty="0">
                <a:solidFill>
                  <a:schemeClr val="accent2">
                    <a:lumMod val="50000"/>
                  </a:schemeClr>
                </a:solidFill>
              </a:rPr>
              <a:t>Степь, зелень, посёлок, горсть.</a:t>
            </a:r>
          </a:p>
          <a:p>
            <a:pPr lvl="0"/>
            <a:r>
              <a:rPr lang="ru-RU" sz="3600" dirty="0">
                <a:solidFill>
                  <a:schemeClr val="accent2">
                    <a:lumMod val="50000"/>
                  </a:schemeClr>
                </a:solidFill>
              </a:rPr>
              <a:t>Ладонь, ладошка, площадь, пыль.</a:t>
            </a:r>
          </a:p>
        </p:txBody>
      </p:sp>
    </p:spTree>
    <p:extLst>
      <p:ext uri="{BB962C8B-B14F-4D97-AF65-F5344CB8AC3E}">
        <p14:creationId xmlns:p14="http://schemas.microsoft.com/office/powerpoint/2010/main" val="1096831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85720" y="214290"/>
            <a:ext cx="8555547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 талантливые дети! Когда-нибудь вы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сами поразитесь,</a:t>
            </a:r>
            <a:r>
              <a:rPr kumimoji="0" lang="ru-RU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какие вы умные, как много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хорошего вы умеете, если будете постоянно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работать над собой, ставить новые цели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стремиться к их достижению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…»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43372" y="3571876"/>
            <a:ext cx="468852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/>
              <a:t>Жан Жак Руссо</a:t>
            </a:r>
          </a:p>
          <a:p>
            <a:r>
              <a:rPr lang="ru-RU" dirty="0"/>
              <a:t>ф</a:t>
            </a:r>
            <a:r>
              <a:rPr lang="ru-RU" dirty="0" smtClean="0"/>
              <a:t>ранцузский </a:t>
            </a:r>
            <a:r>
              <a:rPr lang="ru-RU" dirty="0"/>
              <a:t> философ, писатель, мыслитель.</a:t>
            </a:r>
          </a:p>
        </p:txBody>
      </p:sp>
      <p:pic>
        <p:nvPicPr>
          <p:cNvPr id="2052" name="Picture 4" descr="Jean-Jacques Rousseau (painted portrait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3230402"/>
            <a:ext cx="2428892" cy="3376162"/>
          </a:xfrm>
          <a:prstGeom prst="rect">
            <a:avLst/>
          </a:prstGeom>
          <a:noFill/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345683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1124744"/>
            <a:ext cx="756084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  </a:t>
            </a: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</a:rPr>
              <a:t>«Найди  лишнее  слово». </a:t>
            </a:r>
            <a:endParaRPr lang="ru-RU" sz="3600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sz="3600" dirty="0"/>
          </a:p>
          <a:p>
            <a:pPr lvl="0"/>
            <a:r>
              <a:rPr lang="ru-RU" sz="3600" dirty="0">
                <a:solidFill>
                  <a:schemeClr val="accent2">
                    <a:lumMod val="50000"/>
                  </a:schemeClr>
                </a:solidFill>
              </a:rPr>
              <a:t>Улыбка, юноша, </a:t>
            </a:r>
            <a:r>
              <a:rPr lang="ru-RU" sz="3600" dirty="0">
                <a:solidFill>
                  <a:srgbClr val="C00000"/>
                </a:solidFill>
              </a:rPr>
              <a:t>болезнь,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</a:rPr>
              <a:t> природа.</a:t>
            </a:r>
          </a:p>
          <a:p>
            <a:pPr lvl="0"/>
            <a:r>
              <a:rPr lang="ru-RU" sz="3600" dirty="0">
                <a:solidFill>
                  <a:schemeClr val="accent2">
                    <a:lumMod val="50000"/>
                  </a:schemeClr>
                </a:solidFill>
              </a:rPr>
              <a:t>Награда, крыло, боец, упрямство.</a:t>
            </a:r>
          </a:p>
          <a:p>
            <a:pPr lvl="0"/>
            <a:r>
              <a:rPr lang="ru-RU" sz="3600" dirty="0">
                <a:solidFill>
                  <a:schemeClr val="accent2">
                    <a:lumMod val="50000"/>
                  </a:schemeClr>
                </a:solidFill>
              </a:rPr>
              <a:t>Радость, болото, дедушка, описание.</a:t>
            </a:r>
          </a:p>
          <a:p>
            <a:pPr lvl="0"/>
            <a:r>
              <a:rPr lang="ru-RU" sz="3600" dirty="0">
                <a:solidFill>
                  <a:schemeClr val="accent2">
                    <a:lumMod val="50000"/>
                  </a:schemeClr>
                </a:solidFill>
              </a:rPr>
              <a:t>Степь, зелень, посёлок, горсть.</a:t>
            </a:r>
          </a:p>
          <a:p>
            <a:pPr lvl="0"/>
            <a:r>
              <a:rPr lang="ru-RU" sz="3600" dirty="0">
                <a:solidFill>
                  <a:schemeClr val="accent2">
                    <a:lumMod val="50000"/>
                  </a:schemeClr>
                </a:solidFill>
              </a:rPr>
              <a:t>Ладонь, ладошка, площадь, пыль.</a:t>
            </a:r>
          </a:p>
        </p:txBody>
      </p:sp>
    </p:spTree>
    <p:extLst>
      <p:ext uri="{BB962C8B-B14F-4D97-AF65-F5344CB8AC3E}">
        <p14:creationId xmlns:p14="http://schemas.microsoft.com/office/powerpoint/2010/main" val="108901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1124744"/>
            <a:ext cx="756084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  </a:t>
            </a: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</a:rPr>
              <a:t>«Найди  лишнее  слово». </a:t>
            </a:r>
            <a:endParaRPr lang="ru-RU" sz="3600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sz="3600" dirty="0"/>
          </a:p>
          <a:p>
            <a:pPr lvl="0"/>
            <a:r>
              <a:rPr lang="ru-RU" sz="3600" dirty="0">
                <a:solidFill>
                  <a:schemeClr val="accent2">
                    <a:lumMod val="50000"/>
                  </a:schemeClr>
                </a:solidFill>
              </a:rPr>
              <a:t>Улыбка, юноша, </a:t>
            </a:r>
            <a:r>
              <a:rPr lang="ru-RU" sz="3600" dirty="0">
                <a:solidFill>
                  <a:srgbClr val="C00000"/>
                </a:solidFill>
              </a:rPr>
              <a:t>болезнь,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</a:rPr>
              <a:t> природа.</a:t>
            </a:r>
          </a:p>
          <a:p>
            <a:pPr lvl="0"/>
            <a:r>
              <a:rPr lang="ru-RU" sz="3600" dirty="0">
                <a:solidFill>
                  <a:srgbClr val="C00000"/>
                </a:solidFill>
              </a:rPr>
              <a:t>Награда,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</a:rPr>
              <a:t> крыло, боец, упрямство.</a:t>
            </a:r>
          </a:p>
          <a:p>
            <a:pPr lvl="0"/>
            <a:r>
              <a:rPr lang="ru-RU" sz="3600" dirty="0">
                <a:solidFill>
                  <a:schemeClr val="accent2">
                    <a:lumMod val="50000"/>
                  </a:schemeClr>
                </a:solidFill>
              </a:rPr>
              <a:t>Радость, болото, дедушка, описание.</a:t>
            </a:r>
          </a:p>
          <a:p>
            <a:pPr lvl="0"/>
            <a:r>
              <a:rPr lang="ru-RU" sz="3600" dirty="0">
                <a:solidFill>
                  <a:schemeClr val="accent2">
                    <a:lumMod val="50000"/>
                  </a:schemeClr>
                </a:solidFill>
              </a:rPr>
              <a:t>Степь, зелень, посёлок, горсть.</a:t>
            </a:r>
          </a:p>
          <a:p>
            <a:pPr lvl="0"/>
            <a:r>
              <a:rPr lang="ru-RU" sz="3600" dirty="0">
                <a:solidFill>
                  <a:schemeClr val="accent2">
                    <a:lumMod val="50000"/>
                  </a:schemeClr>
                </a:solidFill>
              </a:rPr>
              <a:t>Ладонь, ладошка, площадь, пыль.</a:t>
            </a:r>
          </a:p>
        </p:txBody>
      </p:sp>
    </p:spTree>
    <p:extLst>
      <p:ext uri="{BB962C8B-B14F-4D97-AF65-F5344CB8AC3E}">
        <p14:creationId xmlns:p14="http://schemas.microsoft.com/office/powerpoint/2010/main" val="108901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1124744"/>
            <a:ext cx="756084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  </a:t>
            </a: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</a:rPr>
              <a:t>«Найди  лишнее  слово». </a:t>
            </a:r>
            <a:endParaRPr lang="ru-RU" sz="3600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sz="3600" dirty="0"/>
          </a:p>
          <a:p>
            <a:pPr lvl="0"/>
            <a:r>
              <a:rPr lang="ru-RU" sz="3600" dirty="0">
                <a:solidFill>
                  <a:schemeClr val="accent2">
                    <a:lumMod val="50000"/>
                  </a:schemeClr>
                </a:solidFill>
              </a:rPr>
              <a:t>Улыбка, юноша, </a:t>
            </a:r>
            <a:r>
              <a:rPr lang="ru-RU" sz="3600" dirty="0">
                <a:solidFill>
                  <a:srgbClr val="C00000"/>
                </a:solidFill>
              </a:rPr>
              <a:t>болезнь,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</a:rPr>
              <a:t> природа.</a:t>
            </a:r>
          </a:p>
          <a:p>
            <a:pPr lvl="0"/>
            <a:r>
              <a:rPr lang="ru-RU" sz="3600" dirty="0">
                <a:solidFill>
                  <a:srgbClr val="C00000"/>
                </a:solidFill>
              </a:rPr>
              <a:t>Награда,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</a:rPr>
              <a:t> крыло, боец, упрямство.</a:t>
            </a:r>
          </a:p>
          <a:p>
            <a:pPr lvl="0"/>
            <a:r>
              <a:rPr lang="ru-RU" sz="3600" dirty="0">
                <a:solidFill>
                  <a:srgbClr val="C00000"/>
                </a:solidFill>
              </a:rPr>
              <a:t>Радость,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</a:rPr>
              <a:t> болото, дедушка, описание.</a:t>
            </a:r>
          </a:p>
          <a:p>
            <a:pPr lvl="0"/>
            <a:r>
              <a:rPr lang="ru-RU" sz="3600" dirty="0">
                <a:solidFill>
                  <a:schemeClr val="accent2">
                    <a:lumMod val="50000"/>
                  </a:schemeClr>
                </a:solidFill>
              </a:rPr>
              <a:t>Степь, зелень, посёлок, горсть.</a:t>
            </a:r>
          </a:p>
          <a:p>
            <a:pPr lvl="0"/>
            <a:r>
              <a:rPr lang="ru-RU" sz="3600" dirty="0">
                <a:solidFill>
                  <a:schemeClr val="accent2">
                    <a:lumMod val="50000"/>
                  </a:schemeClr>
                </a:solidFill>
              </a:rPr>
              <a:t>Ладонь, ладошка, площадь, пыль.</a:t>
            </a:r>
          </a:p>
        </p:txBody>
      </p:sp>
    </p:spTree>
    <p:extLst>
      <p:ext uri="{BB962C8B-B14F-4D97-AF65-F5344CB8AC3E}">
        <p14:creationId xmlns:p14="http://schemas.microsoft.com/office/powerpoint/2010/main" val="108901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1124744"/>
            <a:ext cx="756084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  </a:t>
            </a: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</a:rPr>
              <a:t>«Найди  лишнее  слово». </a:t>
            </a:r>
            <a:endParaRPr lang="ru-RU" sz="3600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sz="3600" dirty="0"/>
          </a:p>
          <a:p>
            <a:pPr lvl="0"/>
            <a:r>
              <a:rPr lang="ru-RU" sz="3600" dirty="0">
                <a:solidFill>
                  <a:schemeClr val="accent2">
                    <a:lumMod val="50000"/>
                  </a:schemeClr>
                </a:solidFill>
              </a:rPr>
              <a:t>Улыбка, юноша, </a:t>
            </a:r>
            <a:r>
              <a:rPr lang="ru-RU" sz="3600" dirty="0">
                <a:solidFill>
                  <a:srgbClr val="C00000"/>
                </a:solidFill>
              </a:rPr>
              <a:t>болезнь,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</a:rPr>
              <a:t> природа.</a:t>
            </a:r>
          </a:p>
          <a:p>
            <a:pPr lvl="0"/>
            <a:r>
              <a:rPr lang="ru-RU" sz="3600" dirty="0">
                <a:solidFill>
                  <a:srgbClr val="C00000"/>
                </a:solidFill>
              </a:rPr>
              <a:t>Награда,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</a:rPr>
              <a:t> крыло, боец, упрямство.</a:t>
            </a:r>
          </a:p>
          <a:p>
            <a:pPr lvl="0"/>
            <a:r>
              <a:rPr lang="ru-RU" sz="3600" dirty="0">
                <a:solidFill>
                  <a:srgbClr val="C00000"/>
                </a:solidFill>
              </a:rPr>
              <a:t>Радость,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</a:rPr>
              <a:t> болото, дедушка, описание.</a:t>
            </a:r>
          </a:p>
          <a:p>
            <a:pPr lvl="0"/>
            <a:r>
              <a:rPr lang="ru-RU" sz="3600" dirty="0">
                <a:solidFill>
                  <a:schemeClr val="accent2">
                    <a:lumMod val="50000"/>
                  </a:schemeClr>
                </a:solidFill>
              </a:rPr>
              <a:t>Степь, зелень, </a:t>
            </a:r>
            <a:r>
              <a:rPr lang="ru-RU" sz="3600" dirty="0">
                <a:solidFill>
                  <a:srgbClr val="C00000"/>
                </a:solidFill>
              </a:rPr>
              <a:t>посёлок,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</a:rPr>
              <a:t> горсть.</a:t>
            </a:r>
          </a:p>
          <a:p>
            <a:pPr lvl="0"/>
            <a:r>
              <a:rPr lang="ru-RU" sz="3600" dirty="0">
                <a:solidFill>
                  <a:schemeClr val="accent2">
                    <a:lumMod val="50000"/>
                  </a:schemeClr>
                </a:solidFill>
              </a:rPr>
              <a:t>Ладонь, ладошка, площадь, пыль.</a:t>
            </a:r>
          </a:p>
        </p:txBody>
      </p:sp>
    </p:spTree>
    <p:extLst>
      <p:ext uri="{BB962C8B-B14F-4D97-AF65-F5344CB8AC3E}">
        <p14:creationId xmlns:p14="http://schemas.microsoft.com/office/powerpoint/2010/main" val="108901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1124744"/>
            <a:ext cx="756084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  </a:t>
            </a: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</a:rPr>
              <a:t>«Найди  лишнее  слово». </a:t>
            </a:r>
            <a:endParaRPr lang="ru-RU" sz="3600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sz="3600" dirty="0"/>
          </a:p>
          <a:p>
            <a:pPr lvl="0"/>
            <a:r>
              <a:rPr lang="ru-RU" sz="3600" dirty="0">
                <a:solidFill>
                  <a:schemeClr val="accent2">
                    <a:lumMod val="50000"/>
                  </a:schemeClr>
                </a:solidFill>
              </a:rPr>
              <a:t>Улыбка, юноша, </a:t>
            </a:r>
            <a:r>
              <a:rPr lang="ru-RU" sz="3600" dirty="0">
                <a:solidFill>
                  <a:srgbClr val="C00000"/>
                </a:solidFill>
              </a:rPr>
              <a:t>болезнь,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</a:rPr>
              <a:t> природа.</a:t>
            </a:r>
          </a:p>
          <a:p>
            <a:pPr lvl="0"/>
            <a:r>
              <a:rPr lang="ru-RU" sz="3600" dirty="0">
                <a:solidFill>
                  <a:srgbClr val="C00000"/>
                </a:solidFill>
              </a:rPr>
              <a:t>Награда,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</a:rPr>
              <a:t> крыло, боец, упрямство.</a:t>
            </a:r>
          </a:p>
          <a:p>
            <a:pPr lvl="0"/>
            <a:r>
              <a:rPr lang="ru-RU" sz="3600" dirty="0">
                <a:solidFill>
                  <a:srgbClr val="C00000"/>
                </a:solidFill>
              </a:rPr>
              <a:t>Радость,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</a:rPr>
              <a:t> болото, дедушка, описание.</a:t>
            </a:r>
          </a:p>
          <a:p>
            <a:pPr lvl="0"/>
            <a:r>
              <a:rPr lang="ru-RU" sz="3600" dirty="0">
                <a:solidFill>
                  <a:schemeClr val="accent2">
                    <a:lumMod val="50000"/>
                  </a:schemeClr>
                </a:solidFill>
              </a:rPr>
              <a:t>Степь, зелень, </a:t>
            </a:r>
            <a:r>
              <a:rPr lang="ru-RU" sz="3600" dirty="0">
                <a:solidFill>
                  <a:srgbClr val="C00000"/>
                </a:solidFill>
              </a:rPr>
              <a:t>посёлок,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</a:rPr>
              <a:t> горсть.</a:t>
            </a:r>
          </a:p>
          <a:p>
            <a:pPr lvl="0"/>
            <a:r>
              <a:rPr lang="ru-RU" sz="3600" dirty="0">
                <a:solidFill>
                  <a:schemeClr val="accent2">
                    <a:lumMod val="50000"/>
                  </a:schemeClr>
                </a:solidFill>
              </a:rPr>
              <a:t>Ладонь, </a:t>
            </a:r>
            <a:r>
              <a:rPr lang="ru-RU" sz="3600" dirty="0">
                <a:solidFill>
                  <a:srgbClr val="C00000"/>
                </a:solidFill>
              </a:rPr>
              <a:t>ладошка,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</a:rPr>
              <a:t> площадь, пыль.</a:t>
            </a:r>
          </a:p>
        </p:txBody>
      </p:sp>
    </p:spTree>
    <p:extLst>
      <p:ext uri="{BB962C8B-B14F-4D97-AF65-F5344CB8AC3E}">
        <p14:creationId xmlns:p14="http://schemas.microsoft.com/office/powerpoint/2010/main" val="108901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75656" y="2564904"/>
            <a:ext cx="57839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  20 </a:t>
            </a:r>
            <a:r>
              <a:rPr lang="ru-RU" sz="3600" dirty="0">
                <a:solidFill>
                  <a:srgbClr val="C00000"/>
                </a:solidFill>
              </a:rPr>
              <a:t>или 21 балл  </a:t>
            </a:r>
            <a:r>
              <a:rPr lang="ru-RU" sz="3600" dirty="0" smtClean="0">
                <a:solidFill>
                  <a:srgbClr val="C00000"/>
                </a:solidFill>
              </a:rPr>
              <a:t>  -   «5» </a:t>
            </a:r>
          </a:p>
          <a:p>
            <a:r>
              <a:rPr lang="ru-RU" sz="3600" dirty="0" smtClean="0">
                <a:solidFill>
                  <a:srgbClr val="C00000"/>
                </a:solidFill>
              </a:rPr>
              <a:t> </a:t>
            </a:r>
            <a:r>
              <a:rPr lang="ru-RU" sz="3600" dirty="0">
                <a:solidFill>
                  <a:srgbClr val="C00000"/>
                </a:solidFill>
              </a:rPr>
              <a:t>17 до 19 баллов </a:t>
            </a:r>
            <a:r>
              <a:rPr lang="ru-RU" sz="3600" dirty="0" smtClean="0">
                <a:solidFill>
                  <a:srgbClr val="C00000"/>
                </a:solidFill>
              </a:rPr>
              <a:t>   -   «</a:t>
            </a:r>
            <a:r>
              <a:rPr lang="ru-RU" sz="3600" dirty="0">
                <a:solidFill>
                  <a:srgbClr val="C00000"/>
                </a:solidFill>
              </a:rPr>
              <a:t>4</a:t>
            </a:r>
            <a:r>
              <a:rPr lang="ru-RU" sz="3600" dirty="0" smtClean="0">
                <a:solidFill>
                  <a:srgbClr val="C00000"/>
                </a:solidFill>
              </a:rPr>
              <a:t>»</a:t>
            </a:r>
            <a:endParaRPr lang="ru-RU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27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15178" y="2348880"/>
            <a:ext cx="15231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рыж</a:t>
            </a:r>
            <a:endParaRPr lang="ru-RU" sz="48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11232" y="1061128"/>
            <a:ext cx="15856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err="1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еньк</a:t>
            </a:r>
            <a:endParaRPr lang="ru-RU" sz="48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09271" y="2974592"/>
            <a:ext cx="8867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err="1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ая</a:t>
            </a:r>
            <a:endParaRPr lang="ru-RU" sz="48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65802" y="1196752"/>
            <a:ext cx="12987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бел</a:t>
            </a:r>
            <a:endParaRPr lang="ru-RU" sz="48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95012" y="1196752"/>
            <a:ext cx="12112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err="1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очк</a:t>
            </a:r>
            <a:endParaRPr lang="ru-RU" sz="48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32198" y="3931419"/>
            <a:ext cx="527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а</a:t>
            </a:r>
            <a:endParaRPr lang="ru-RU" sz="48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18089" y="3840828"/>
            <a:ext cx="17155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прыг</a:t>
            </a:r>
            <a:endParaRPr lang="ru-RU" sz="48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67303" y="2253291"/>
            <a:ext cx="527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а</a:t>
            </a:r>
            <a:endParaRPr lang="ru-RU" sz="48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43118" y="3388178"/>
            <a:ext cx="5757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л</a:t>
            </a:r>
            <a:endParaRPr lang="ru-RU" sz="48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65802" y="3388177"/>
            <a:ext cx="527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а</a:t>
            </a:r>
            <a:endParaRPr lang="ru-RU" sz="48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33623" y="5229198"/>
            <a:ext cx="19318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err="1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зелён</a:t>
            </a:r>
            <a:endParaRPr lang="ru-RU" sz="48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67162" y="4423564"/>
            <a:ext cx="10887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err="1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ый</a:t>
            </a:r>
            <a:endParaRPr lang="ru-RU" sz="48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81217" y="5004859"/>
            <a:ext cx="11910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err="1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вет</a:t>
            </a:r>
            <a:endParaRPr lang="ru-RU" sz="48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490153" y="2348880"/>
            <a:ext cx="4924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к</a:t>
            </a:r>
            <a:endParaRPr lang="ru-RU" sz="48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047687" y="5288166"/>
            <a:ext cx="527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а</a:t>
            </a:r>
            <a:endParaRPr lang="ru-RU" sz="48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3495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06427" y="688814"/>
            <a:ext cx="26602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белочка</a:t>
            </a:r>
            <a:endParaRPr lang="ru-RU" sz="48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40191" y="1680082"/>
            <a:ext cx="27927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прыгала</a:t>
            </a:r>
            <a:endParaRPr lang="ru-RU" sz="48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36871" y="2725469"/>
            <a:ext cx="36181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рыженькая</a:t>
            </a:r>
            <a:endParaRPr lang="ru-RU" sz="48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40191" y="3789039"/>
            <a:ext cx="28359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зелёный</a:t>
            </a:r>
            <a:endParaRPr lang="ru-RU" sz="48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24999" y="4869160"/>
            <a:ext cx="18419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ветка</a:t>
            </a:r>
            <a:endParaRPr lang="ru-RU" sz="48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861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1829413"/>
            <a:ext cx="838684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Рыженькая белочка </a:t>
            </a:r>
          </a:p>
          <a:p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прыгала по зелёной ветке.</a:t>
            </a:r>
            <a:endParaRPr lang="ru-RU" sz="48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2102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1829413"/>
            <a:ext cx="838684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Рыженькая </a:t>
            </a:r>
            <a:r>
              <a:rPr lang="ru-RU" sz="4800" b="1" dirty="0" smtClean="0">
                <a:solidFill>
                  <a:srgbClr val="FF0000"/>
                </a:solidFill>
                <a:latin typeface="+mj-lt"/>
              </a:rPr>
              <a:t>белочка</a:t>
            </a:r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</a:t>
            </a:r>
          </a:p>
          <a:p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прыгала по зелёной </a:t>
            </a:r>
            <a:r>
              <a:rPr lang="ru-RU" sz="4800" b="1" dirty="0" smtClean="0">
                <a:solidFill>
                  <a:srgbClr val="FF0000"/>
                </a:solidFill>
                <a:latin typeface="+mj-lt"/>
              </a:rPr>
              <a:t>ветке</a:t>
            </a:r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.</a:t>
            </a:r>
            <a:endParaRPr lang="ru-RU" sz="48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1371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1240583"/>
              </p:ext>
            </p:extLst>
          </p:nvPr>
        </p:nvGraphicFramePr>
        <p:xfrm>
          <a:off x="251520" y="260648"/>
          <a:ext cx="8784976" cy="60278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00600"/>
                <a:gridCol w="3384376"/>
              </a:tblGrid>
              <a:tr h="10101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1. На какие вопросы отвечают имена существительные?</a:t>
                      </a:r>
                      <a:endParaRPr lang="ru-RU" sz="2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r>
                        <a:rPr kumimoji="0" lang="ru-RU" sz="32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кто? что?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32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934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2. В форме какого числа могут стоять имена существительные? </a:t>
                      </a:r>
                      <a:endParaRPr lang="ru-RU" sz="2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r>
                        <a:rPr kumimoji="0" lang="ru-RU" sz="3200" b="1" kern="1200" dirty="0" err="1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ед.ч</a:t>
                      </a:r>
                      <a:r>
                        <a:rPr kumimoji="0" lang="ru-RU" sz="32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., мн. ч.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32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10101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3. Какого рода могут быть имена существительные?</a:t>
                      </a:r>
                      <a:endParaRPr lang="ru-RU" sz="2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r>
                        <a:rPr kumimoji="0" lang="ru-RU" sz="3200" b="1" kern="1200" dirty="0" err="1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м.р</a:t>
                      </a:r>
                      <a:r>
                        <a:rPr kumimoji="0" lang="ru-RU" sz="32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., </a:t>
                      </a:r>
                      <a:r>
                        <a:rPr kumimoji="0" lang="ru-RU" sz="3200" b="1" kern="1200" dirty="0" err="1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ж.р</a:t>
                      </a:r>
                      <a:r>
                        <a:rPr kumimoji="0" lang="ru-RU" sz="32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., ср. р.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10101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4. Напишите  падежи имен существительных?</a:t>
                      </a:r>
                      <a:endParaRPr lang="ru-RU" sz="2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r>
                        <a:rPr kumimoji="0" lang="ru-RU" sz="32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Им. п., </a:t>
                      </a:r>
                      <a:r>
                        <a:rPr kumimoji="0" lang="ru-RU" sz="3200" b="1" kern="1200" dirty="0" err="1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Р.п</a:t>
                      </a:r>
                      <a:r>
                        <a:rPr kumimoji="0" lang="ru-RU" sz="32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., </a:t>
                      </a:r>
                      <a:r>
                        <a:rPr kumimoji="0" lang="ru-RU" sz="3200" b="1" kern="1200" dirty="0" err="1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Д.п</a:t>
                      </a:r>
                      <a:r>
                        <a:rPr kumimoji="0" lang="ru-RU" sz="32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., </a:t>
                      </a:r>
                      <a:r>
                        <a:rPr kumimoji="0" lang="ru-RU" sz="3200" b="1" kern="1200" dirty="0" err="1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В.п</a:t>
                      </a:r>
                      <a:r>
                        <a:rPr kumimoji="0" lang="ru-RU" sz="32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., Т.п., П. п.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10101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5. Что такое склонение имён существительных?</a:t>
                      </a:r>
                      <a:endParaRPr lang="ru-RU" sz="2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r>
                        <a:rPr kumimoji="0" lang="ru-RU" sz="32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изменение по падежам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10119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6. Знаете  ли вы, что в русском языке есть  разные типы склонения?</a:t>
                      </a:r>
                      <a:endParaRPr lang="ru-RU" sz="2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r>
                        <a:rPr kumimoji="0" lang="ru-RU" sz="32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  <a:endParaRPr lang="ru-RU" sz="32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712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3528" y="836712"/>
            <a:ext cx="867645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u="sng" dirty="0">
                <a:solidFill>
                  <a:srgbClr val="C00000"/>
                </a:solidFill>
              </a:rPr>
              <a:t>Работа в группах. </a:t>
            </a:r>
            <a:endParaRPr lang="ru-RU" sz="3200" dirty="0">
              <a:solidFill>
                <a:srgbClr val="C00000"/>
              </a:solidFill>
            </a:endParaRPr>
          </a:p>
          <a:p>
            <a:pPr algn="ctr"/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План.</a:t>
            </a:r>
            <a:endParaRPr lang="ru-RU" sz="3200" dirty="0">
              <a:solidFill>
                <a:schemeClr val="accent2">
                  <a:lumMod val="50000"/>
                </a:schemeClr>
              </a:solidFill>
            </a:endParaRPr>
          </a:p>
          <a:p>
            <a:pPr lvl="0"/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1. Определить 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>род и выделить окончание.</a:t>
            </a:r>
          </a:p>
          <a:p>
            <a:pPr lvl="0"/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2. Просклонять предложенные существительные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pPr lvl="0"/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3. Сравнить 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>окончания 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 существительных.</a:t>
            </a:r>
            <a:endParaRPr lang="ru-RU" sz="3200" dirty="0">
              <a:solidFill>
                <a:schemeClr val="accent2">
                  <a:lumMod val="50000"/>
                </a:schemeClr>
              </a:solidFill>
            </a:endParaRPr>
          </a:p>
          <a:p>
            <a:pPr lvl="0"/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4. Найти 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>лишнее слово.</a:t>
            </a:r>
          </a:p>
          <a:p>
            <a:pPr lvl="0"/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5 .Сделать 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>вывод.</a:t>
            </a:r>
          </a:p>
        </p:txBody>
      </p:sp>
    </p:spTree>
    <p:extLst>
      <p:ext uri="{BB962C8B-B14F-4D97-AF65-F5344CB8AC3E}">
        <p14:creationId xmlns:p14="http://schemas.microsoft.com/office/powerpoint/2010/main" val="302570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82598" y="1036235"/>
            <a:ext cx="2151679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ru-RU" sz="3600" dirty="0" smtClean="0"/>
          </a:p>
          <a:p>
            <a:pPr algn="ctr"/>
            <a:r>
              <a:rPr lang="ru-RU" sz="3600" dirty="0" err="1" smtClean="0"/>
              <a:t>ж.р</a:t>
            </a:r>
            <a:r>
              <a:rPr lang="ru-RU" sz="3600" dirty="0" smtClean="0"/>
              <a:t>.  </a:t>
            </a:r>
            <a:r>
              <a:rPr lang="ru-RU" sz="3600" dirty="0" err="1" smtClean="0"/>
              <a:t>м.р</a:t>
            </a:r>
            <a:r>
              <a:rPr lang="ru-RU" sz="3600" dirty="0" smtClean="0"/>
              <a:t>.</a:t>
            </a:r>
          </a:p>
          <a:p>
            <a:pPr algn="ctr"/>
            <a:r>
              <a:rPr lang="ru-RU" sz="3600" dirty="0" smtClean="0"/>
              <a:t>а     я</a:t>
            </a:r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368682" y="2276872"/>
            <a:ext cx="624198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204429" y="2276872"/>
            <a:ext cx="624198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625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254</TotalTime>
  <Words>767</Words>
  <Application>Microsoft Office PowerPoint</Application>
  <PresentationFormat>Экран (4:3)</PresentationFormat>
  <Paragraphs>146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Апекс</vt:lpstr>
      <vt:lpstr>ТРИ СКЛОНЕНИЯ  ИМЁН СУШЕСТВИТЕЛЬНЫХ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Три склонения имён существительных</dc:title>
  <dc:creator>КУЗНЕЦОВА</dc:creator>
  <cp:lastModifiedBy>28-3</cp:lastModifiedBy>
  <cp:revision>26</cp:revision>
  <dcterms:created xsi:type="dcterms:W3CDTF">2016-10-12T06:56:32Z</dcterms:created>
  <dcterms:modified xsi:type="dcterms:W3CDTF">2022-11-23T08:14:58Z</dcterms:modified>
</cp:coreProperties>
</file>