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402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651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49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9533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1847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58559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7319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717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41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617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837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402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88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828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612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515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96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19F0-3FDE-4EFD-A903-7B5368ADD38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1DB11A-09B0-43AF-B042-84FF1D702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970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Реализация комплексного подхода к использованию нетрадиционных технологий в процессе индивидуальной и групповой логопедической работы с детьми с ФНР и ОНР 5 – 7 лет в ДОО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</a:t>
            </a:r>
          </a:p>
          <a:p>
            <a:r>
              <a:rPr lang="ru-RU" dirty="0" err="1" smtClean="0"/>
              <a:t>Пушина</a:t>
            </a:r>
            <a:r>
              <a:rPr lang="ru-RU" dirty="0" smtClean="0"/>
              <a:t> </a:t>
            </a:r>
            <a:r>
              <a:rPr lang="ru-RU" dirty="0" smtClean="0"/>
              <a:t>Наталья Васильевна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35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</a:t>
            </a:r>
            <a:r>
              <a:rPr lang="ru-RU" b="1" dirty="0" smtClean="0"/>
              <a:t>оя </a:t>
            </a:r>
            <a:r>
              <a:rPr lang="ru-RU" b="1" dirty="0"/>
              <a:t>педагогическая находка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64974"/>
            <a:ext cx="8915400" cy="45462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/>
              <a:t>«Реализация комплексного подхода к использованию нетрадиционных технологий в процессе индивидуальной и групповой логопедической работы с детьми с ФНР и ОНР 5 – 7 лет в ДОО».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/>
              <a:t>Цель: </a:t>
            </a:r>
            <a:r>
              <a:rPr lang="ru-RU" sz="2400" dirty="0"/>
              <a:t>повышение качества коррекционной работы</a:t>
            </a:r>
            <a:r>
              <a:rPr lang="ru-RU" sz="2400" b="1" dirty="0"/>
              <a:t> с </a:t>
            </a:r>
            <a:r>
              <a:rPr lang="ru-RU" sz="2400" dirty="0"/>
              <a:t>дошкольниками 5 – 7 лет с ФНР и ОНР с помощью комплекса нетрадиционных приемов и методик, технологии арт - педагогики, нейропсихологических упражнений, нетрадиционной дыхательной гимнастики и создания развивающей речевой среды коррекционной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45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Планируемые </a:t>
            </a:r>
            <a:r>
              <a:rPr lang="ru-RU" b="1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8226"/>
            <a:ext cx="11022496" cy="479873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>
                <a:latin typeface="+mj-lt"/>
              </a:rPr>
              <a:t>- повышение качества коррекционной работы с детьми с ФНР и ОНР 5 – 7 лет с помощью использования комплекса нетрадиционных приемов и технологий коррекционной работы: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solidFill>
                  <a:srgbClr val="FF0000"/>
                </a:solidFill>
                <a:latin typeface="+mj-lt"/>
              </a:rPr>
              <a:t>                            для </a:t>
            </a:r>
            <a:r>
              <a:rPr lang="ru-RU" sz="6400" dirty="0">
                <a:solidFill>
                  <a:srgbClr val="FF0000"/>
                </a:solidFill>
                <a:latin typeface="+mj-lt"/>
              </a:rPr>
              <a:t>детей с ФНР: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+mj-lt"/>
              </a:rPr>
              <a:t>                   - </a:t>
            </a:r>
            <a:r>
              <a:rPr lang="ru-RU" sz="6400" dirty="0">
                <a:latin typeface="+mj-lt"/>
              </a:rPr>
              <a:t>правильно артикулировать все звуки речи в различных фонетических позициях и формах речи;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+mj-lt"/>
              </a:rPr>
              <a:t>                   - </a:t>
            </a:r>
            <a:r>
              <a:rPr lang="ru-RU" sz="6400" dirty="0">
                <a:latin typeface="+mj-lt"/>
              </a:rPr>
              <a:t>четко дифференцировать все изученные звуки;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+mj-lt"/>
              </a:rPr>
              <a:t>                           </a:t>
            </a:r>
            <a:r>
              <a:rPr lang="ru-RU" sz="6400" dirty="0" smtClean="0">
                <a:solidFill>
                  <a:srgbClr val="FF0000"/>
                </a:solidFill>
                <a:latin typeface="+mj-lt"/>
              </a:rPr>
              <a:t>для </a:t>
            </a:r>
            <a:r>
              <a:rPr lang="ru-RU" sz="6400" dirty="0">
                <a:solidFill>
                  <a:srgbClr val="FF0000"/>
                </a:solidFill>
                <a:latin typeface="+mj-lt"/>
              </a:rPr>
              <a:t>детей с ОНР: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+mj-lt"/>
              </a:rPr>
              <a:t>                    -  </a:t>
            </a:r>
            <a:r>
              <a:rPr lang="ru-RU" sz="6400" dirty="0">
                <a:latin typeface="+mj-lt"/>
              </a:rPr>
              <a:t>понимать обращенную речь в соответствии с параметрами возрастной нормы;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+mj-lt"/>
              </a:rPr>
              <a:t>                   - </a:t>
            </a:r>
            <a:r>
              <a:rPr lang="ru-RU" sz="6400" dirty="0">
                <a:latin typeface="+mj-lt"/>
              </a:rPr>
              <a:t>фонетически правильно оформлять звуковую сторону речи;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+mj-lt"/>
              </a:rPr>
              <a:t>                   - </a:t>
            </a:r>
            <a:r>
              <a:rPr lang="ru-RU" sz="6400" dirty="0">
                <a:latin typeface="+mj-lt"/>
              </a:rPr>
              <a:t>правильно передавать слоговую структуру слов, используемых в самостоятельной речи;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+mj-lt"/>
              </a:rPr>
              <a:t>                   - </a:t>
            </a:r>
            <a:r>
              <a:rPr lang="ru-RU" sz="6400" dirty="0">
                <a:latin typeface="+mj-lt"/>
              </a:rPr>
              <a:t>пользоваться в самостоятельной речи простыми распространенными я сложными предложениями,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+mj-lt"/>
              </a:rPr>
              <a:t>                   - </a:t>
            </a:r>
            <a:r>
              <a:rPr lang="ru-RU" sz="6400" dirty="0">
                <a:latin typeface="+mj-lt"/>
              </a:rPr>
              <a:t>владеть навыками диалогической речи;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effectLst/>
                <a:latin typeface="+mj-lt"/>
              </a:rPr>
              <a:t>- </a:t>
            </a:r>
            <a:r>
              <a:rPr lang="ru-RU" sz="6400" dirty="0">
                <a:latin typeface="+mj-lt"/>
              </a:rPr>
              <a:t>формирование устойчивой мотивации воспитанников к коррекционным занятиям,</a:t>
            </a:r>
            <a:endParaRPr lang="ru-RU" sz="6400" dirty="0" smtClean="0">
              <a:effectLst/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>
                <a:latin typeface="+mj-lt"/>
              </a:rPr>
              <a:t>- речевая активность   воспитанников с ФНР и ОНР в процессе коррекционных занятий, НОД, праздников и мероприятий, самостоятельной деятельности в ДОО; </a:t>
            </a:r>
            <a:endParaRPr lang="ru-RU" sz="6400" dirty="0" smtClean="0">
              <a:effectLst/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>
                <a:latin typeface="+mj-lt"/>
              </a:rPr>
              <a:t>- обеспечение педагогических и психологических условий игровой деятельности детей с использованием нетрадиционных приемов и технологий коррекционной работы, </a:t>
            </a:r>
            <a:endParaRPr lang="ru-RU" sz="6400" dirty="0" smtClean="0">
              <a:effectLst/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>
                <a:latin typeface="+mj-lt"/>
              </a:rPr>
              <a:t>-вовлечение в </a:t>
            </a:r>
            <a:r>
              <a:rPr lang="ru-RU" sz="6400" dirty="0" err="1">
                <a:latin typeface="+mj-lt"/>
              </a:rPr>
              <a:t>коррекционно</a:t>
            </a:r>
            <a:r>
              <a:rPr lang="ru-RU" sz="6400" dirty="0">
                <a:latin typeface="+mj-lt"/>
              </a:rPr>
              <a:t> – развивающий процесс с детьми с ФНР и ОНР воспитателей, инструктора по физической культуре, родителей (законных представителей) воспитанников. </a:t>
            </a:r>
            <a:endParaRPr lang="ru-RU" sz="6400" dirty="0" smtClean="0">
              <a:effectLst/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43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6123" y="624110"/>
            <a:ext cx="923849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Почему именно указанные выше   нетрадиционные технологии Вы выбрали?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-  формируют мотивацию и устойчивый интерес детей с ФНР и ОНР к коррекционным занятиям и обеспечивают их речевую активность, </a:t>
            </a:r>
          </a:p>
          <a:p>
            <a:pPr marL="0" indent="0">
              <a:buNone/>
            </a:pPr>
            <a:r>
              <a:rPr lang="ru-RU" dirty="0"/>
              <a:t>-  реализуются в форме игры, что соответствует основному виду деятельности в дошкольном возрасте, </a:t>
            </a:r>
          </a:p>
          <a:p>
            <a:pPr marL="0" indent="0">
              <a:buNone/>
            </a:pPr>
            <a:r>
              <a:rPr lang="ru-RU" dirty="0"/>
              <a:t>- позволяют разнообразить коррекционные занятия и обеспечить их комплексный подход к решению не только коррекционных, но и воспитательных, и развивающих задач, </a:t>
            </a:r>
          </a:p>
          <a:p>
            <a:pPr marL="0" indent="0">
              <a:buNone/>
            </a:pPr>
            <a:r>
              <a:rPr lang="ru-RU" dirty="0"/>
              <a:t>- обеспечивают развивающую речевую среду для данной категории детей и комплексный подход к решению коррекционных задач,</a:t>
            </a:r>
          </a:p>
          <a:p>
            <a:pPr marL="0" indent="0">
              <a:buNone/>
            </a:pPr>
            <a:r>
              <a:rPr lang="ru-RU" dirty="0"/>
              <a:t>- индивидуализируют   коррекционный процесс и обеспечивают двигательную активность   ребенка, </a:t>
            </a:r>
          </a:p>
          <a:p>
            <a:pPr marL="0" indent="0">
              <a:buNone/>
            </a:pPr>
            <a:r>
              <a:rPr lang="ru-RU" dirty="0"/>
              <a:t>- вовлекают в коррекционный и развивающий процесс всех сотрудников детского сада и родителей (законных представителей) воспитанников, делая его непрерывным без потери интереса и привыкания, </a:t>
            </a:r>
          </a:p>
          <a:p>
            <a:pPr marL="0" indent="0">
              <a:buNone/>
            </a:pPr>
            <a:r>
              <a:rPr lang="ru-RU" dirty="0"/>
              <a:t>- обеспечивают качество коррекционной работы с детьми ФНР и ОНР.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57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Какова </a:t>
            </a:r>
            <a:r>
              <a:rPr lang="ru-RU" b="1" dirty="0"/>
              <a:t>инновационная составляющая использования нетрадиционных приемов и технологий?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использование не одной –  двух технологий, а нескольких технологий в образовательном процессе, </a:t>
            </a:r>
          </a:p>
          <a:p>
            <a:pPr marL="0" indent="0">
              <a:buNone/>
            </a:pPr>
            <a:r>
              <a:rPr lang="ru-RU" dirty="0"/>
              <a:t>-  технологии представляют собой целый комплекс, часть их имеет непосредственное отношение к коррекции звукопроизношения (дыхательные упражнения, артикуляционная гимнастика, а другая часть – создает условия для успешной коррекционной работы и развития ребенка, а также обеспечивает   речевые пробы и тренировку, реализацию речевой деятельности, </a:t>
            </a:r>
          </a:p>
          <a:p>
            <a:pPr marL="0" indent="0">
              <a:buNone/>
            </a:pPr>
            <a:r>
              <a:rPr lang="ru-RU" dirty="0"/>
              <a:t>-  используемые нетрадиционные приемы и технологии органично встроены в коррекционную деятельность и воспитательную деятельность учителя – логопеда и педагогов детского сада.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27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А кто я, учитель – логопед, в этом пространстве </a:t>
            </a:r>
            <a:r>
              <a:rPr lang="ru-RU" b="1" dirty="0" err="1"/>
              <a:t>коррекционно</a:t>
            </a:r>
            <a:r>
              <a:rPr lang="ru-RU" b="1" dirty="0"/>
              <a:t> - развивающей работы?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-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исполнитель,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консультант.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89294" y="3398278"/>
            <a:ext cx="2174185" cy="28989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6279" y="3891922"/>
            <a:ext cx="3083339" cy="231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1842" y="3891922"/>
            <a:ext cx="3083338" cy="2312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4729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Целевые </a:t>
            </a:r>
            <a:r>
              <a:rPr lang="ru-RU" b="1" dirty="0"/>
              <a:t>ориентиры </a:t>
            </a:r>
            <a:r>
              <a:rPr lang="ru-RU" b="1" dirty="0" smtClean="0"/>
              <a:t>дошкольного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На этапе завершения дошкольного </a:t>
            </a:r>
            <a:r>
              <a:rPr lang="ru-RU" sz="2400" dirty="0" smtClean="0"/>
              <a:t>образования помимо прочих результатов </a:t>
            </a:r>
            <a:r>
              <a:rPr lang="ru-RU" sz="2400" dirty="0"/>
              <a:t>воспитанник </a:t>
            </a:r>
            <a:r>
              <a:rPr lang="ru-RU" sz="2400" dirty="0" smtClean="0"/>
              <a:t>должен: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хорошо понимать устную </a:t>
            </a:r>
            <a:r>
              <a:rPr lang="ru-RU" sz="2400" dirty="0" smtClean="0"/>
              <a:t>речь, </a:t>
            </a:r>
          </a:p>
          <a:p>
            <a:r>
              <a:rPr lang="ru-RU" sz="2400" dirty="0" smtClean="0"/>
              <a:t>выражать </a:t>
            </a:r>
            <a:r>
              <a:rPr lang="ru-RU" sz="2400" dirty="0"/>
              <a:t>свои мысли и желания, </a:t>
            </a:r>
            <a:endParaRPr lang="ru-RU" sz="2400" dirty="0" smtClean="0"/>
          </a:p>
          <a:p>
            <a:r>
              <a:rPr lang="ru-RU" sz="2400" dirty="0" smtClean="0"/>
              <a:t>использовать  речь </a:t>
            </a:r>
            <a:r>
              <a:rPr lang="ru-RU" sz="2400" dirty="0"/>
              <a:t>в качестве средства общения, познания, творчества.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9052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деятельности учителя – логопеда: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выявление, преодоление и своевременное предупреждение нарушений развития речи у воспитанников, определение их уровня и характера;  </a:t>
            </a:r>
          </a:p>
          <a:p>
            <a:pPr marL="0" indent="0">
              <a:buNone/>
            </a:pPr>
            <a:r>
              <a:rPr lang="ru-RU" dirty="0"/>
              <a:t>- формирование правильного произношения (воспитание артикуляционных навыков, звукопроизношения, слоговой структуры) и развитие фонематического слуха (способность осуществлять операции различения и узнавания фонем, составляющих звуковую оболочку слова);</a:t>
            </a:r>
          </a:p>
          <a:p>
            <a:pPr marL="0" indent="0">
              <a:buNone/>
            </a:pPr>
            <a:r>
              <a:rPr lang="ru-RU" dirty="0"/>
              <a:t>- формирование навыков звукового анализа (специальные умственные действия по дифференциации фонем и установлению звуковой структуры слова);  </a:t>
            </a:r>
          </a:p>
          <a:p>
            <a:pPr marL="0" indent="0">
              <a:buNone/>
            </a:pPr>
            <a:r>
              <a:rPr lang="ru-RU" dirty="0"/>
              <a:t>- развитие коммуникативно-познавательных процессов речевых способностей, успешности в общении.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53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деятельности учителя – логопеда: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6522" y="2133600"/>
            <a:ext cx="984809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создание условий для освоения детьми с ФНР и ОНР </a:t>
            </a:r>
            <a:r>
              <a:rPr lang="ru-RU" sz="3600" dirty="0" smtClean="0"/>
              <a:t>речевой </a:t>
            </a:r>
            <a:r>
              <a:rPr lang="ru-RU" sz="3600" dirty="0"/>
              <a:t>культуры</a:t>
            </a:r>
            <a:r>
              <a:rPr lang="ru-RU" sz="3600" dirty="0" smtClean="0"/>
              <a:t>.</a:t>
            </a:r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549416" y="3651248"/>
            <a:ext cx="450574" cy="1073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56522" y="4888669"/>
            <a:ext cx="10098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необходимость поиска новых приемов, методов и технологий коррекционной работы</a:t>
            </a:r>
          </a:p>
        </p:txBody>
      </p:sp>
    </p:spTree>
    <p:extLst>
      <p:ext uri="{BB962C8B-B14F-4D97-AF65-F5344CB8AC3E}">
        <p14:creationId xmlns:p14="http://schemas.microsoft.com/office/powerpoint/2010/main" xmlns="" val="16957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Методический </a:t>
            </a:r>
            <a:r>
              <a:rPr lang="ru-RU" b="1" dirty="0"/>
              <a:t>проект «Изучение эффективных методик коррекции звукопроизношения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апробированы в логопедической практике нетрадиционные   технологии логопедической коррекционной работы: нетрадиционная артикуляционная гимнастика, технологии арт - педагогики (</a:t>
            </a:r>
            <a:r>
              <a:rPr lang="ru-RU" sz="2400" dirty="0" err="1"/>
              <a:t>сказкотерапия</a:t>
            </a:r>
            <a:r>
              <a:rPr lang="ru-RU" sz="2400" dirty="0"/>
              <a:t>, </a:t>
            </a:r>
            <a:r>
              <a:rPr lang="ru-RU" sz="2400" dirty="0" err="1"/>
              <a:t>драматерапия</a:t>
            </a:r>
            <a:r>
              <a:rPr lang="ru-RU" sz="2400" dirty="0"/>
              <a:t>, </a:t>
            </a:r>
            <a:r>
              <a:rPr lang="ru-RU" sz="2400" dirty="0" err="1"/>
              <a:t>изотерапия</a:t>
            </a:r>
            <a:r>
              <a:rPr lang="ru-RU" sz="2400" dirty="0"/>
              <a:t>, </a:t>
            </a:r>
            <a:r>
              <a:rPr lang="ru-RU" sz="2400" dirty="0" err="1"/>
              <a:t>библиотерапия</a:t>
            </a:r>
            <a:r>
              <a:rPr lang="ru-RU" sz="2400" dirty="0"/>
              <a:t>, </a:t>
            </a:r>
            <a:r>
              <a:rPr lang="ru-RU" sz="2400" i="1" dirty="0" err="1"/>
              <a:t>кинезитерапия</a:t>
            </a:r>
            <a:r>
              <a:rPr lang="ru-RU" sz="2400" dirty="0"/>
              <a:t>), нейропсихологические упражнения, нетрадиционная дыхательная гимнастика). </a:t>
            </a:r>
          </a:p>
        </p:txBody>
      </p:sp>
    </p:spTree>
    <p:extLst>
      <p:ext uri="{BB962C8B-B14F-4D97-AF65-F5344CB8AC3E}">
        <p14:creationId xmlns:p14="http://schemas.microsoft.com/office/powerpoint/2010/main" xmlns="" val="18793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Методический проект «Изучение эффективных методик коррекции звукопроизношения»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3600" dirty="0" smtClean="0"/>
              <a:t>Важно не овладение </a:t>
            </a:r>
            <a:r>
              <a:rPr lang="ru-RU" sz="3600" dirty="0"/>
              <a:t>данными технологиями в процессе коррекционной работы, а их сочетание с традиционными упражнениями по логопедической коррекции, определение комплекса упражнений и формы их подачи на коррекционных занятиях. </a:t>
            </a:r>
            <a:endParaRPr lang="ru-RU" sz="36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601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b="1" dirty="0" smtClean="0"/>
              <a:t>Передо мной встали следующие вопросы: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 какие из указанных технологий использовать на конкретном занятии с конкретным ребенком? Какие из них дадут нужный результат в работе с конкретным ребенком?</a:t>
            </a:r>
          </a:p>
          <a:p>
            <a:pPr marL="0" indent="0">
              <a:buNone/>
            </a:pPr>
            <a:r>
              <a:rPr lang="ru-RU" dirty="0" smtClean="0"/>
              <a:t>- сколько упражнений использовать каждой из выбранных нетрадиционных технологий на занятии?</a:t>
            </a:r>
          </a:p>
          <a:p>
            <a:pPr marL="0" indent="0">
              <a:buNone/>
            </a:pPr>
            <a:r>
              <a:rPr lang="ru-RU" dirty="0" smtClean="0"/>
              <a:t>- какие именно упражнения использовать каждой из выбранных нетрадиционных технологий для коррекционной работы с конкретным ребенком?</a:t>
            </a:r>
          </a:p>
          <a:p>
            <a:pPr marL="0" indent="0">
              <a:buNone/>
            </a:pPr>
            <a:r>
              <a:rPr lang="ru-RU" dirty="0" smtClean="0"/>
              <a:t>- как органично встроить упражнения нетрадиционных технологий в коррекционное занятие? </a:t>
            </a:r>
          </a:p>
          <a:p>
            <a:pPr marL="0" indent="0">
              <a:buNone/>
            </a:pPr>
            <a:r>
              <a:rPr lang="ru-RU" dirty="0" smtClean="0"/>
              <a:t>- как обеспечить результативность данной комплексной методики коррекционной работы с детьми с ФНР и ОНР?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09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 В результате реализации методического проекта появились: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- рабочая </a:t>
            </a:r>
            <a:r>
              <a:rPr lang="ru-RU" sz="2400" dirty="0"/>
              <a:t>программа учителя – логопеда, в которой на каждом занятии указаны нетрадиционные технологии коррекционной работы с детьми, их возможные </a:t>
            </a:r>
            <a:r>
              <a:rPr lang="ru-RU" sz="2400" dirty="0" smtClean="0"/>
              <a:t>варианты</a:t>
            </a:r>
            <a:r>
              <a:rPr lang="ru-RU" sz="2400" dirty="0"/>
              <a:t>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- записи</a:t>
            </a:r>
            <a:r>
              <a:rPr lang="ru-RU" sz="2400" dirty="0"/>
              <a:t> в планировании индивидуальной </a:t>
            </a:r>
            <a:r>
              <a:rPr lang="ru-RU" sz="2400" dirty="0" smtClean="0"/>
              <a:t>работы, </a:t>
            </a:r>
            <a:r>
              <a:rPr lang="ru-RU" sz="2400" dirty="0"/>
              <a:t>касающиеся нетрадиционных технологий (их комплекса, сочетания, дозировки упражнений и формы использования в процессе коррекционной работы с каждым ребенком).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44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7368"/>
          </a:xfrm>
        </p:spPr>
        <p:txBody>
          <a:bodyPr/>
          <a:lstStyle/>
          <a:p>
            <a:pPr algn="ctr"/>
            <a:r>
              <a:rPr lang="ru-RU" b="1" dirty="0" smtClean="0"/>
              <a:t>Развивающая речевая среда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97496"/>
            <a:ext cx="8915400" cy="4413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- консультации для воспитателей и инструктора по физической культуре по использованию в процессе непосредственной образовательной деятельности, самостоятельной деятельности детей, во время проведения праздников и воспитательных мероприятий специальных комплексов упражнений нетрадиционных технологий коррекционной работы (нетрадиционная дыхательная гимнастика, </a:t>
            </a:r>
            <a:r>
              <a:rPr lang="ru-RU" dirty="0" err="1"/>
              <a:t>кинезиологические</a:t>
            </a:r>
            <a:r>
              <a:rPr lang="ru-RU" dirty="0"/>
              <a:t> упражнения и т.д.); </a:t>
            </a:r>
          </a:p>
          <a:p>
            <a:pPr marL="0" indent="0">
              <a:buNone/>
            </a:pPr>
            <a:r>
              <a:rPr lang="ru-RU" dirty="0"/>
              <a:t>- консультационные материалы по просвещению   родителей по использованию комплекса нетрадиционных упражнений для выполнения их с детьми дома;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smtClean="0"/>
              <a:t>рабочая </a:t>
            </a:r>
            <a:r>
              <a:rPr lang="ru-RU" dirty="0"/>
              <a:t>программа   по патриотическому воспитанию    детей 5 – 7 лет с логопедическим компонентом (появилась идея реализации любого направления воспитания в ДОО   с использованием логопедического компонента! А это уже реализация развивающего потенциала использования комплекса нетрадиционных приемов и технологий в коррекционном процессе!)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66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987</Words>
  <Application>Microsoft Office PowerPoint</Application>
  <PresentationFormat>Произвольный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Реализация комплексного подхода к использованию нетрадиционных технологий в процессе индивидуальной и групповой логопедической работы с детьми с ФНР и ОНР 5 – 7 лет в ДОО</vt:lpstr>
      <vt:lpstr>Целевые ориентиры дошкольного образования</vt:lpstr>
      <vt:lpstr>Задачи деятельности учителя – логопеда:</vt:lpstr>
      <vt:lpstr>Задачи деятельности учителя – логопеда:</vt:lpstr>
      <vt:lpstr>Методический проект «Изучение эффективных методик коррекции звукопроизношения» </vt:lpstr>
      <vt:lpstr>Методический проект «Изучение эффективных методик коррекции звукопроизношения»</vt:lpstr>
      <vt:lpstr>Передо мной встали следующие вопросы: </vt:lpstr>
      <vt:lpstr> В результате реализации методического проекта появились:</vt:lpstr>
      <vt:lpstr>Развивающая речевая среда </vt:lpstr>
      <vt:lpstr>Моя педагогическая находка </vt:lpstr>
      <vt:lpstr>Планируемые результаты</vt:lpstr>
      <vt:lpstr>Почему именно указанные выше   нетрадиционные технологии Вы выбрали?</vt:lpstr>
      <vt:lpstr>Какова инновационная составляющая использования нетрадиционных приемов и технологий?</vt:lpstr>
      <vt:lpstr>А кто я, учитель – логопед, в этом пространстве коррекционно - развивающей работы?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нетрадиционных технологий в процессе логопедической работы</dc:title>
  <dc:creator>User</dc:creator>
  <cp:lastModifiedBy>xXx</cp:lastModifiedBy>
  <cp:revision>13</cp:revision>
  <dcterms:created xsi:type="dcterms:W3CDTF">2023-10-07T11:44:28Z</dcterms:created>
  <dcterms:modified xsi:type="dcterms:W3CDTF">2024-02-18T13:10:43Z</dcterms:modified>
</cp:coreProperties>
</file>