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6" r:id="rId18"/>
    <p:sldId id="277" r:id="rId19"/>
    <p:sldId id="278" r:id="rId20"/>
    <p:sldId id="279" r:id="rId21"/>
    <p:sldId id="269" r:id="rId22"/>
    <p:sldId id="270" r:id="rId23"/>
    <p:sldId id="285" r:id="rId24"/>
    <p:sldId id="286" r:id="rId25"/>
    <p:sldId id="280" r:id="rId26"/>
    <p:sldId id="281"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282" r:id="rId42"/>
    <p:sldId id="283" r:id="rId43"/>
    <p:sldId id="301" r:id="rId44"/>
    <p:sldId id="302" r:id="rId45"/>
    <p:sldId id="303" r:id="rId46"/>
    <p:sldId id="304" r:id="rId47"/>
    <p:sldId id="305" r:id="rId48"/>
    <p:sldId id="284" r:id="rId49"/>
    <p:sldId id="271" r:id="rId50"/>
    <p:sldId id="272" r:id="rId51"/>
    <p:sldId id="306" r:id="rId52"/>
    <p:sldId id="313" r:id="rId53"/>
    <p:sldId id="307" r:id="rId54"/>
    <p:sldId id="308" r:id="rId55"/>
    <p:sldId id="309" r:id="rId56"/>
    <p:sldId id="310" r:id="rId57"/>
    <p:sldId id="311" r:id="rId58"/>
    <p:sldId id="314" r:id="rId59"/>
    <p:sldId id="315" r:id="rId60"/>
    <p:sldId id="316" r:id="rId61"/>
    <p:sldId id="317" r:id="rId62"/>
    <p:sldId id="312" r:id="rId63"/>
    <p:sldId id="321"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48.jpeg" Type="http://schemas.openxmlformats.org/officeDocument/2006/relationships/image"/><Relationship Id="rId2" Target="../media/image47.jpeg" Type="http://schemas.openxmlformats.org/officeDocument/2006/relationships/image"/><Relationship Id="rId1" Target="../slideLayouts/slideLayout2.xml" Type="http://schemas.openxmlformats.org/officeDocument/2006/relationships/slideLayout"/><Relationship Id="rId5" Target="../media/image50.jpeg" Type="http://schemas.openxmlformats.org/officeDocument/2006/relationships/image"/><Relationship Id="rId4" Target="../media/image49.jpeg" Type="http://schemas.openxmlformats.org/officeDocument/2006/relationships/image"/></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3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3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3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3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 Id="rId4" Type="http://schemas.openxmlformats.org/officeDocument/2006/relationships/image" Target="../media/image1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4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4" Type="http://schemas.openxmlformats.org/officeDocument/2006/relationships/image" Target="../media/image127.jpeg"/></Relationships>
</file>

<file path=ppt/slides/_rels/slide4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4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47.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 Id="rId4" Type="http://schemas.openxmlformats.org/officeDocument/2006/relationships/image" Target="../media/image136.jpeg"/></Relationships>
</file>

<file path=ppt/slides/_rels/slide4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4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 Id="rId4" Type="http://schemas.openxmlformats.org/officeDocument/2006/relationships/image" Target="../media/image14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2.xml"/><Relationship Id="rId4" Type="http://schemas.openxmlformats.org/officeDocument/2006/relationships/image" Target="../media/image14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150.jpeg" Type="http://schemas.openxmlformats.org/officeDocument/2006/relationships/image"/><Relationship Id="rId2" Target="../media/image149.jpeg" Type="http://schemas.openxmlformats.org/officeDocument/2006/relationships/image"/><Relationship Id="rId1" Target="../slideLayouts/slideLayout2.xml" Type="http://schemas.openxmlformats.org/officeDocument/2006/relationships/slideLayout"/><Relationship Id="rId4" Target="../media/image151.jpeg" Type="http://schemas.openxmlformats.org/officeDocument/2006/relationships/image"/></Relationships>
</file>

<file path=ppt/slides/_rels/slide5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2.xml"/><Relationship Id="rId4" Type="http://schemas.openxmlformats.org/officeDocument/2006/relationships/image" Target="../media/image154.jpeg"/></Relationships>
</file>

<file path=ppt/slides/_rels/slide5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57.jpeg"/></Relationships>
</file>

<file path=ppt/slides/_rels/slide56.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xml"/><Relationship Id="rId4" Type="http://schemas.openxmlformats.org/officeDocument/2006/relationships/image" Target="../media/image160.jpeg"/></Relationships>
</file>

<file path=ppt/slides/_rels/slide57.xml.rels><?xml version="1.0" encoding="UTF-8" standalone="yes" ?><Relationships xmlns="http://schemas.openxmlformats.org/package/2006/relationships"><Relationship Id="rId3" Target="../media/image162.jpeg" Type="http://schemas.openxmlformats.org/officeDocument/2006/relationships/image"/><Relationship Id="rId2" Target="../media/image161.jpeg" Type="http://schemas.openxmlformats.org/officeDocument/2006/relationships/imag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2.xml"/><Relationship Id="rId4" Type="http://schemas.openxmlformats.org/officeDocument/2006/relationships/image" Target="../media/image165.jpeg"/></Relationships>
</file>

<file path=ppt/slides/_rels/slide59.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2.xml"/><Relationship Id="rId4" Type="http://schemas.openxmlformats.org/officeDocument/2006/relationships/image" Target="../media/image16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 Id="rId4" Type="http://schemas.openxmlformats.org/officeDocument/2006/relationships/image" Target="../media/image171.jpeg"/></Relationships>
</file>

<file path=ppt/slides/_rels/slide61.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185" y="332656"/>
            <a:ext cx="8856984" cy="5878532"/>
          </a:xfrm>
          <a:prstGeom prst="rect">
            <a:avLst/>
          </a:prstGeom>
          <a:noFill/>
        </p:spPr>
        <p:txBody>
          <a:bodyPr wrap="square" rtlCol="0">
            <a:spAutoFit/>
          </a:bodyPr>
          <a:lstStyle/>
          <a:p>
            <a:pPr algn="ctr"/>
            <a:r>
              <a:rPr lang="ru-RU" sz="2800" dirty="0" smtClean="0">
                <a:latin typeface="Segoe Script" panose="020B0504020000000003" pitchFamily="34" charset="0"/>
              </a:rPr>
              <a:t>Дидактический материал </a:t>
            </a:r>
          </a:p>
          <a:p>
            <a:pPr algn="ctr"/>
            <a:r>
              <a:rPr lang="ru-RU" sz="2800" dirty="0" smtClean="0">
                <a:latin typeface="Segoe Script" panose="020B0504020000000003" pitchFamily="34" charset="0"/>
              </a:rPr>
              <a:t>для реализации дополнительной общеобразовательной </a:t>
            </a:r>
          </a:p>
          <a:p>
            <a:pPr algn="ctr"/>
            <a:r>
              <a:rPr lang="ru-RU" sz="2800" dirty="0" smtClean="0">
                <a:latin typeface="Segoe Script" panose="020B0504020000000003" pitchFamily="34" charset="0"/>
              </a:rPr>
              <a:t>общеразвивающей программы </a:t>
            </a:r>
          </a:p>
          <a:p>
            <a:pPr algn="ctr"/>
            <a:r>
              <a:rPr lang="ru-RU" sz="3600" dirty="0" smtClean="0">
                <a:latin typeface="Segoe Script" panose="020B0504020000000003" pitchFamily="34" charset="0"/>
              </a:rPr>
              <a:t>«Палитра радуги»</a:t>
            </a:r>
          </a:p>
          <a:p>
            <a:pPr algn="ctr"/>
            <a:endParaRPr lang="ru-RU" sz="3600" dirty="0">
              <a:latin typeface="Segoe Script" panose="020B0504020000000003" pitchFamily="34" charset="0"/>
            </a:endParaRPr>
          </a:p>
          <a:p>
            <a:pPr algn="ctr"/>
            <a:endParaRPr lang="ru-RU" sz="3600" dirty="0" smtClean="0">
              <a:latin typeface="Segoe Script" panose="020B0504020000000003" pitchFamily="34" charset="0"/>
            </a:endParaRPr>
          </a:p>
          <a:p>
            <a:pPr algn="ctr"/>
            <a:endParaRPr lang="ru-RU" sz="3600" dirty="0" smtClean="0">
              <a:latin typeface="Segoe Script" panose="020B0504020000000003" pitchFamily="34" charset="0"/>
            </a:endParaRPr>
          </a:p>
          <a:p>
            <a:pPr algn="r"/>
            <a:endParaRPr lang="ru-RU" sz="2000" dirty="0" smtClean="0">
              <a:latin typeface="Segoe Script" panose="020B0504020000000003" pitchFamily="34" charset="0"/>
            </a:endParaRPr>
          </a:p>
          <a:p>
            <a:pPr algn="r"/>
            <a:r>
              <a:rPr lang="ru-RU" sz="2000" dirty="0" smtClean="0">
                <a:latin typeface="Segoe Script" panose="020B0504020000000003" pitchFamily="34" charset="0"/>
              </a:rPr>
              <a:t>Автор-составитель:</a:t>
            </a:r>
          </a:p>
          <a:p>
            <a:pPr algn="r"/>
            <a:r>
              <a:rPr lang="ru-RU" sz="2000" dirty="0" smtClean="0">
                <a:latin typeface="Segoe Script" panose="020B0504020000000003" pitchFamily="34" charset="0"/>
              </a:rPr>
              <a:t>Кравкова Софья Сергеевна,</a:t>
            </a:r>
          </a:p>
          <a:p>
            <a:pPr algn="r"/>
            <a:r>
              <a:rPr lang="ru-RU" sz="2000" dirty="0">
                <a:latin typeface="Segoe Script" panose="020B0504020000000003" pitchFamily="34" charset="0"/>
              </a:rPr>
              <a:t>м</a:t>
            </a:r>
            <a:r>
              <a:rPr lang="ru-RU" sz="2000" dirty="0" smtClean="0">
                <a:latin typeface="Segoe Script" panose="020B0504020000000003" pitchFamily="34" charset="0"/>
              </a:rPr>
              <a:t>етодист </a:t>
            </a:r>
          </a:p>
          <a:p>
            <a:pPr algn="r"/>
            <a:r>
              <a:rPr lang="ru-RU" sz="2000" dirty="0" smtClean="0">
                <a:latin typeface="Segoe Script" panose="020B0504020000000003" pitchFamily="34" charset="0"/>
              </a:rPr>
              <a:t>«Центра творчества» </a:t>
            </a:r>
          </a:p>
          <a:p>
            <a:pPr algn="r"/>
            <a:r>
              <a:rPr lang="ru-RU" sz="2000" dirty="0" smtClean="0">
                <a:latin typeface="Segoe Script" panose="020B0504020000000003" pitchFamily="34" charset="0"/>
              </a:rPr>
              <a:t>г. Сосенский</a:t>
            </a:r>
            <a:endParaRPr lang="ru-RU" dirty="0">
              <a:latin typeface="Segoe Script" panose="020B0504020000000003" pitchFamily="34" charset="0"/>
            </a:endParaRPr>
          </a:p>
        </p:txBody>
      </p:sp>
      <p:pic>
        <p:nvPicPr>
          <p:cNvPr id="1026" name="Picture 2" descr="https://rusmuseumvrm.ru/data/events/2019/11/izostudiya_v_muzee_institute_semi_rerihov/20166_circ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07" y="3068960"/>
            <a:ext cx="4719942" cy="3145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3888432" cy="1938992"/>
          </a:xfrm>
          <a:prstGeom prst="rect">
            <a:avLst/>
          </a:prstGeom>
        </p:spPr>
        <p:txBody>
          <a:bodyPr wrap="square">
            <a:spAutoFit/>
          </a:bodyPr>
          <a:lstStyle/>
          <a:p>
            <a:pPr lvl="0" algn="ctr"/>
            <a:r>
              <a:rPr lang="ru-RU" sz="2000" b="1" dirty="0" smtClean="0">
                <a:solidFill>
                  <a:prstClr val="black"/>
                </a:solidFill>
                <a:effectLst>
                  <a:outerShdw blurRad="38100" dist="38100" dir="2700000" algn="tl">
                    <a:srgbClr val="000000">
                      <a:alpha val="43137"/>
                    </a:srgbClr>
                  </a:outerShdw>
                </a:effectLst>
                <a:latin typeface="Segoe Script" panose="020B0504020000000003" pitchFamily="34" charset="0"/>
              </a:rPr>
              <a:t>Мифологический жанр </a:t>
            </a:r>
            <a:r>
              <a:rPr lang="ru-RU" sz="2000" dirty="0" smtClean="0">
                <a:solidFill>
                  <a:prstClr val="black"/>
                </a:solidFill>
                <a:latin typeface="Segoe Script" panose="020B0504020000000003" pitchFamily="34" charset="0"/>
              </a:rPr>
              <a:t>(передает </a:t>
            </a:r>
            <a:r>
              <a:rPr lang="ru-RU" sz="2000" dirty="0">
                <a:solidFill>
                  <a:prstClr val="black"/>
                </a:solidFill>
                <a:latin typeface="Segoe Script" panose="020B0504020000000003" pitchFamily="34" charset="0"/>
              </a:rPr>
              <a:t>в доступной художественной форме вымышленные события из древних преданий и </a:t>
            </a:r>
            <a:r>
              <a:rPr lang="ru-RU" sz="2000" dirty="0" smtClean="0">
                <a:solidFill>
                  <a:prstClr val="black"/>
                </a:solidFill>
                <a:latin typeface="Segoe Script" panose="020B0504020000000003" pitchFamily="34" charset="0"/>
              </a:rPr>
              <a:t>легенд</a:t>
            </a:r>
            <a:r>
              <a:rPr lang="ru-RU" sz="2000" dirty="0">
                <a:solidFill>
                  <a:prstClr val="black"/>
                </a:solidFill>
                <a:latin typeface="Segoe Script" panose="020B0504020000000003" pitchFamily="34" charset="0"/>
              </a:rPr>
              <a:t>)</a:t>
            </a:r>
          </a:p>
        </p:txBody>
      </p:sp>
      <p:pic>
        <p:nvPicPr>
          <p:cNvPr id="6146" name="Picture 2" descr="https://www.americaspace.com/wp-content/uploads/2020/06/Louvre_neptune_RF3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46" y="2348880"/>
            <a:ext cx="3967954" cy="4250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i.pinimg.com/originals/ea/a7/2e/eaa72ed04ec6bd819b8bb236524fb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528" y="357808"/>
            <a:ext cx="4552256" cy="6120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44008" y="260648"/>
            <a:ext cx="4293692" cy="1323439"/>
          </a:xfrm>
          <a:prstGeom prst="rect">
            <a:avLst/>
          </a:prstGeom>
        </p:spPr>
        <p:txBody>
          <a:bodyPr wrap="square">
            <a:spAutoFit/>
          </a:bodyPr>
          <a:lstStyle/>
          <a:p>
            <a:pPr lvl="0" algn="ctr"/>
            <a:r>
              <a:rPr lang="ru-RU" sz="2000" dirty="0" smtClean="0">
                <a:solidFill>
                  <a:prstClr val="black"/>
                </a:solidFill>
                <a:effectLst>
                  <a:outerShdw blurRad="38100" dist="38100" dir="2700000" algn="tl">
                    <a:srgbClr val="000000">
                      <a:alpha val="43137"/>
                    </a:srgbClr>
                  </a:outerShdw>
                </a:effectLst>
                <a:latin typeface="Segoe Script" panose="020B0504020000000003" pitchFamily="34" charset="0"/>
              </a:rPr>
              <a:t>Анималистический жанр</a:t>
            </a:r>
            <a:r>
              <a:rPr lang="ru-RU" sz="2000" dirty="0" smtClean="0">
                <a:solidFill>
                  <a:prstClr val="black"/>
                </a:solidFill>
                <a:latin typeface="Segoe Script" panose="020B0504020000000003" pitchFamily="34" charset="0"/>
              </a:rPr>
              <a:t> (использует </a:t>
            </a:r>
            <a:r>
              <a:rPr lang="ru-RU" sz="2000" dirty="0">
                <a:solidFill>
                  <a:prstClr val="black"/>
                </a:solidFill>
                <a:latin typeface="Segoe Script" panose="020B0504020000000003" pitchFamily="34" charset="0"/>
              </a:rPr>
              <a:t>разнообразных животных в качестве главных героев </a:t>
            </a:r>
            <a:r>
              <a:rPr lang="ru-RU" sz="2000" dirty="0" smtClean="0">
                <a:solidFill>
                  <a:prstClr val="black"/>
                </a:solidFill>
                <a:latin typeface="Segoe Script" panose="020B0504020000000003" pitchFamily="34" charset="0"/>
              </a:rPr>
              <a:t>произведения)</a:t>
            </a:r>
            <a:endParaRPr lang="ru-RU" sz="2000" dirty="0">
              <a:solidFill>
                <a:prstClr val="black"/>
              </a:solidFill>
              <a:latin typeface="Segoe Script" panose="020B0504020000000003" pitchFamily="34" charset="0"/>
            </a:endParaRPr>
          </a:p>
        </p:txBody>
      </p:sp>
      <p:pic>
        <p:nvPicPr>
          <p:cNvPr id="7170" name="Picture 2" descr="https://p.maximum74.ru/2019/12/24/75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99" y="187626"/>
            <a:ext cx="4371309" cy="2972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s://img0.liveinternet.ru/images/foto/b/3/apps/0/796/796450_rrrrsrrrrrer_0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14716"/>
            <a:ext cx="3815029" cy="5086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s://i.pinimg.com/originals/02/e8/fb/02e8fb8abac4b5a716bd5127f4f2d8f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99" y="3356991"/>
            <a:ext cx="4367337" cy="3375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0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16632"/>
            <a:ext cx="331236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Архитектура</a:t>
            </a:r>
            <a:endParaRPr lang="ru-RU" sz="2400" dirty="0">
              <a:solidFill>
                <a:prstClr val="black"/>
              </a:solidFill>
              <a:latin typeface="Segoe Script" panose="020B0504020000000003" pitchFamily="34" charset="0"/>
            </a:endParaRPr>
          </a:p>
        </p:txBody>
      </p:sp>
      <p:pic>
        <p:nvPicPr>
          <p:cNvPr id="2050" name="Picture 2" descr="https://grmonp.ru/uploads/images/311014/tichnosti-do-modernizma-8-osnovnyh-stilej-v-arh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63" y="880607"/>
            <a:ext cx="4762500" cy="2971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i.pinimg.com/originals/02/bf/dc/02bfdc3c6ae546c1357d7834892dc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863" y="948027"/>
            <a:ext cx="4180837" cy="5709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i.pinimg.com/originals/5b/56/4f/5b564fa4b80890dae8245ed0b026f9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880569"/>
            <a:ext cx="3674787" cy="2756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1284" y="188639"/>
            <a:ext cx="3870176" cy="830997"/>
          </a:xfrm>
          <a:prstGeom prst="rect">
            <a:avLst/>
          </a:prstGeom>
        </p:spPr>
        <p:txBody>
          <a:bodyPr wrap="square">
            <a:spAutoFit/>
          </a:bodyPr>
          <a:lstStyle/>
          <a:p>
            <a:pPr algn="ctr"/>
            <a:r>
              <a:rPr lang="ru-RU" sz="2400" b="1" dirty="0">
                <a:effectLst>
                  <a:outerShdw blurRad="38100" dist="38100" dir="2700000" algn="tl">
                    <a:srgbClr val="000000">
                      <a:alpha val="43137"/>
                    </a:srgbClr>
                  </a:outerShdw>
                </a:effectLst>
                <a:latin typeface="Segoe Script" panose="020B0504020000000003" pitchFamily="34" charset="0"/>
              </a:rPr>
              <a:t>Античный </a:t>
            </a:r>
            <a:endParaRPr lang="ru-RU" sz="2400" b="1" dirty="0" smtClean="0">
              <a:effectLst>
                <a:outerShdw blurRad="38100" dist="38100" dir="2700000" algn="tl">
                  <a:srgbClr val="000000">
                    <a:alpha val="43137"/>
                  </a:srgbClr>
                </a:outerShdw>
              </a:effectLst>
              <a:latin typeface="Segoe Script" panose="020B0504020000000003" pitchFamily="34" charset="0"/>
            </a:endParaRPr>
          </a:p>
          <a:p>
            <a:pPr algn="ctr"/>
            <a:r>
              <a:rPr lang="ru-RU" sz="2400" b="1" dirty="0" smtClean="0">
                <a:effectLst>
                  <a:outerShdw blurRad="38100" dist="38100" dir="2700000" algn="tl">
                    <a:srgbClr val="000000">
                      <a:alpha val="43137"/>
                    </a:srgbClr>
                  </a:outerShdw>
                </a:effectLst>
                <a:latin typeface="Segoe Script" panose="020B0504020000000003" pitchFamily="34" charset="0"/>
              </a:rPr>
              <a:t>стиль</a:t>
            </a:r>
            <a:endParaRPr lang="ru-RU" sz="2400" b="1" dirty="0">
              <a:effectLst>
                <a:outerShdw blurRad="38100" dist="38100" dir="2700000" algn="tl">
                  <a:srgbClr val="000000">
                    <a:alpha val="43137"/>
                  </a:srgbClr>
                </a:outerShdw>
              </a:effectLst>
              <a:latin typeface="Segoe Script" panose="020B0504020000000003" pitchFamily="34" charset="0"/>
            </a:endParaRPr>
          </a:p>
        </p:txBody>
      </p:sp>
      <p:pic>
        <p:nvPicPr>
          <p:cNvPr id="8194" name="Picture 2" descr="https://i.pinimg.com/originals/5e/29/96/5e29964ccd4455b0a3431fd79b7780d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771" y="3789040"/>
            <a:ext cx="4689643" cy="2931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discount-house.ru/img/data/img5bd47eeab5df5_154065277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1571" y="116632"/>
            <a:ext cx="4600843" cy="3456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2" name="Picture 10" descr="https://i.pinimg.com/originals/c8/82/09/c882092ae5f882bc82f77cf9eadb89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73" y="1088740"/>
            <a:ext cx="4030198" cy="540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5735506" y="194400"/>
            <a:ext cx="2141984" cy="461665"/>
          </a:xfrm>
          <a:prstGeom prst="rect">
            <a:avLst/>
          </a:prstGeom>
        </p:spPr>
        <p:txBody>
          <a:bodyPr wrap="square">
            <a:spAutoFit/>
          </a:bodyPr>
          <a:lstStyle/>
          <a:p>
            <a:pPr algn="ctr"/>
            <a:r>
              <a:rPr b="1" dirty="0" lang="ru-RU" smtClean="0" sz="2400">
                <a:effectLst>
                  <a:outerShdw algn="tl" blurRad="38100" dir="2700000" dist="38100">
                    <a:srgbClr val="000000">
                      <a:alpha val="43137"/>
                    </a:srgbClr>
                  </a:outerShdw>
                </a:effectLst>
                <a:latin charset="0" panose="020B0504020000000003" pitchFamily="34" typeface="Segoe Script"/>
              </a:rPr>
              <a:t>Готика</a:t>
            </a:r>
            <a:endParaRPr b="1" dirty="0" lang="ru-RU" sz="2400">
              <a:effectLst>
                <a:outerShdw algn="tl" blurRad="38100" dir="2700000" dist="38100">
                  <a:srgbClr val="000000">
                    <a:alpha val="43137"/>
                  </a:srgbClr>
                </a:outerShdw>
              </a:effectLst>
              <a:latin charset="0" panose="020B0504020000000003" pitchFamily="34" typeface="Segoe Script"/>
            </a:endParaRPr>
          </a:p>
        </p:txBody>
      </p:sp>
      <p:pic>
        <p:nvPicPr>
          <p:cNvPr descr="https://obschestvennaya-banya-72.ru/wp-content/uploads/f/e/f/fef89fbf09cac84fe054e91c897e28a6.jpeg" id="9218"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126" r="16"/>
          <a:stretch/>
        </p:blipFill>
        <p:spPr bwMode="auto">
          <a:xfrm>
            <a:off x="4644008" y="836712"/>
            <a:ext cx="4324981" cy="5904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avatars.mds.yandex.net/get-pdb/368827/60ba8643-3b2f-4870-87b0-097a932d698c/s1200" id="9220"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99" y="3645024"/>
            <a:ext cx="4449703" cy="299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vsegda-pomnim.com/uploads/posts/2022-01/1642838156_2-vsegda-pomnim-com-p-goticheskii-sobor-foto-2.jpg" id="9222"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408718" y="162384"/>
            <a:ext cx="3852863" cy="3410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179512" y="116632"/>
            <a:ext cx="4572000" cy="400110"/>
          </a:xfrm>
          <a:prstGeom prst="rect">
            <a:avLst/>
          </a:prstGeom>
        </p:spPr>
        <p:txBody>
          <a:bodyPr>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Барокко</a:t>
            </a:r>
            <a:endParaRPr b="1" dirty="0" lang="ru-RU" sz="2000">
              <a:effectLst>
                <a:outerShdw algn="tl" blurRad="38100" dir="2700000" dist="38100">
                  <a:srgbClr val="000000">
                    <a:alpha val="43137"/>
                  </a:srgbClr>
                </a:outerShdw>
              </a:effectLst>
              <a:latin charset="0" panose="020B0504020000000003" pitchFamily="34" typeface="Segoe Script"/>
            </a:endParaRPr>
          </a:p>
        </p:txBody>
      </p:sp>
      <p:pic>
        <p:nvPicPr>
          <p:cNvPr descr="https://orname.ru/images/wp-content/uploads/2016/10/70542225-min.jpg" id="10242"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5378" y="3356992"/>
            <a:ext cx="5112384" cy="3385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zolotoy-mayatnik.ru/wp-content/uploads/2019/06/Germaniya-Frauenkirhe-Drezden.jpg" id="10244"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r="7" t="69"/>
          <a:stretch/>
        </p:blipFill>
        <p:spPr bwMode="auto">
          <a:xfrm>
            <a:off x="131336" y="516742"/>
            <a:ext cx="3569490" cy="608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wallpapershome.ru/images/wallpapers/fontan-trevi-2560x1440-rim-italiya-turizm-puteshestvie-5073.jpg" id="10248" name="Picture 8"/>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4049896" y="260648"/>
            <a:ext cx="4987865" cy="2805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4427984" y="116632"/>
            <a:ext cx="4572000" cy="400110"/>
          </a:xfrm>
          <a:prstGeom prst="rect">
            <a:avLst/>
          </a:prstGeom>
        </p:spPr>
        <p:txBody>
          <a:bodyPr>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Классицизм</a:t>
            </a:r>
            <a:endParaRPr b="1" dirty="0" lang="ru-RU" sz="2000">
              <a:effectLst>
                <a:outerShdw algn="tl" blurRad="38100" dir="2700000" dist="38100">
                  <a:srgbClr val="000000">
                    <a:alpha val="43137"/>
                  </a:srgbClr>
                </a:outerShdw>
              </a:effectLst>
              <a:latin charset="0" panose="020B0504020000000003" pitchFamily="34" typeface="Segoe Script"/>
            </a:endParaRPr>
          </a:p>
        </p:txBody>
      </p:sp>
      <p:pic>
        <p:nvPicPr>
          <p:cNvPr descr="https://soart-m.ru/ssl/u/9e/d0e5fa2ba311e9b585ac892da27e92/-/%D0%BA%D0%BB%D0%B0%D1%81%D1%81%D0%B8%D1%86%D0%B8%D0%B7%D0%BC.jpg" id="1126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55536" y="3573016"/>
            <a:ext cx="4614553" cy="3096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mylitta.ru/uploads/posts/2012-03/1330592836_classicism-style-1.jpg" id="11268"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b="163" l="98" r="72" t="85"/>
          <a:stretch/>
        </p:blipFill>
        <p:spPr bwMode="auto">
          <a:xfrm>
            <a:off x="245967" y="288135"/>
            <a:ext cx="4433689" cy="2970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upload.wikimedia.org/wikipedia/commons/thumb/c/c7/Les_Invalides_in_Paris.jpg/720px-Les_Invalides_in_Paris.jpg" id="11270"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l="34" r="36" t="28"/>
          <a:stretch/>
        </p:blipFill>
        <p:spPr bwMode="auto">
          <a:xfrm>
            <a:off x="5026944" y="684158"/>
            <a:ext cx="3960440" cy="5995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93816" y="252727"/>
            <a:ext cx="4104456" cy="400110"/>
          </a:xfrm>
          <a:prstGeom prst="rect">
            <a:avLst/>
          </a:prstGeom>
        </p:spPr>
        <p:txBody>
          <a:bodyPr wrap="square">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Рококо</a:t>
            </a:r>
            <a:endParaRPr b="1" dirty="0" lang="ru-RU" sz="2000">
              <a:effectLst>
                <a:outerShdw algn="tl" blurRad="38100" dir="2700000" dist="38100">
                  <a:srgbClr val="000000">
                    <a:alpha val="43137"/>
                  </a:srgbClr>
                </a:outerShdw>
              </a:effectLst>
              <a:latin charset="0" panose="020B0504020000000003" pitchFamily="34" typeface="Segoe Script"/>
            </a:endParaRPr>
          </a:p>
        </p:txBody>
      </p:sp>
      <p:pic>
        <p:nvPicPr>
          <p:cNvPr descr="https://svastour.ru/upload/medialibrary/f98/f98ff5ad926c8b0533b654d8a0392aac.jpg" id="12290"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0722" y="74384"/>
            <a:ext cx="4705120" cy="313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soart-m.ru/ssl/u/a2/da23962ba311e9a7a4876ac27390e3/-/%D1%80%D0%BE%D0%BA%D0%BA%D0%BE.jpg" id="12292"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365" y="3232392"/>
            <a:ext cx="4657477"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ro-dachnikov.com/uploads/posts/2021-12/1638533035_18-pro-dachnikov-com-p-stil-rokoko-v-arkhitekture-foto-18.jpg" id="12294" name="Picture 6"/>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l="53"/>
          <a:stretch/>
        </p:blipFill>
        <p:spPr bwMode="auto">
          <a:xfrm>
            <a:off x="236925" y="1124744"/>
            <a:ext cx="3845613" cy="5222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6156176" y="188640"/>
            <a:ext cx="2286000" cy="400110"/>
          </a:xfrm>
          <a:prstGeom prst="rect">
            <a:avLst/>
          </a:prstGeom>
        </p:spPr>
        <p:txBody>
          <a:bodyPr wrap="square">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Ампир</a:t>
            </a:r>
            <a:endParaRPr b="1" dirty="0" lang="ru-RU" sz="2000">
              <a:effectLst>
                <a:outerShdw algn="tl" blurRad="38100" dir="2700000" dist="38100">
                  <a:srgbClr val="000000">
                    <a:alpha val="43137"/>
                  </a:srgbClr>
                </a:outerShdw>
              </a:effectLst>
              <a:latin charset="0" panose="020B0504020000000003" pitchFamily="34" typeface="Segoe Script"/>
            </a:endParaRPr>
          </a:p>
        </p:txBody>
      </p:sp>
      <p:pic>
        <p:nvPicPr>
          <p:cNvPr descr="https://frenchparis.ru/wp-content/uploads/frenchparis/2015/02/%D0%A2%D1%80%D0%B8%D1%83%D0%BC%D1%84%D0%B0%D0%BB%D1%8C%D0%BD%D0%B0%D1%8F-%D0%B0%D1%80%D0%BA%D0%B0.jpg" id="1331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5093296" cy="3395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samovarchiki.ru/wp-content/uploads/2022/03/Kazansky-Cathedral-Sobor.jpg" id="13316"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b="60" l="37" r="-104" t="-1094"/>
          <a:stretch/>
        </p:blipFill>
        <p:spPr bwMode="auto">
          <a:xfrm>
            <a:off x="323528" y="3546403"/>
            <a:ext cx="8568952" cy="3193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domosedi.ru/wp-content/uploads/2016/05/0505-23.jpg" id="13320" name="Picture 8"/>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5515252" y="764704"/>
            <a:ext cx="3480674" cy="2610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2666" y="188640"/>
            <a:ext cx="5166320" cy="400110"/>
          </a:xfrm>
          <a:prstGeom prst="rect">
            <a:avLst/>
          </a:prstGeom>
        </p:spPr>
        <p:txBody>
          <a:bodyPr wrap="square">
            <a:spAutoFit/>
          </a:bodyPr>
          <a:lstStyle/>
          <a:p>
            <a:pPr algn="ctr"/>
            <a:r>
              <a:rPr lang="ru-RU" sz="2000" b="1" dirty="0" smtClean="0">
                <a:effectLst>
                  <a:outerShdw blurRad="38100" dist="38100" dir="2700000" algn="tl">
                    <a:srgbClr val="000000">
                      <a:alpha val="43137"/>
                    </a:srgbClr>
                  </a:outerShdw>
                </a:effectLst>
                <a:latin typeface="Segoe Script" panose="020B0504020000000003" pitchFamily="34" charset="0"/>
              </a:rPr>
              <a:t>Модерн / Ар-</a:t>
            </a:r>
            <a:r>
              <a:rPr lang="ru-RU" sz="2000" b="1" dirty="0" err="1" smtClean="0">
                <a:effectLst>
                  <a:outerShdw blurRad="38100" dist="38100" dir="2700000" algn="tl">
                    <a:srgbClr val="000000">
                      <a:alpha val="43137"/>
                    </a:srgbClr>
                  </a:outerShdw>
                </a:effectLst>
                <a:latin typeface="Segoe Script" panose="020B0504020000000003" pitchFamily="34" charset="0"/>
              </a:rPr>
              <a:t>нуво</a:t>
            </a:r>
            <a:r>
              <a:rPr lang="ru-RU" sz="2000" b="1" dirty="0" smtClean="0">
                <a:effectLst>
                  <a:outerShdw blurRad="38100" dist="38100" dir="2700000" algn="tl">
                    <a:srgbClr val="000000">
                      <a:alpha val="43137"/>
                    </a:srgbClr>
                  </a:outerShdw>
                </a:effectLst>
                <a:latin typeface="Segoe Script" panose="020B0504020000000003" pitchFamily="34" charset="0"/>
              </a:rPr>
              <a:t> / Югендстиль</a:t>
            </a:r>
            <a:endParaRPr lang="ru-RU" sz="2000" b="1" dirty="0">
              <a:effectLst>
                <a:outerShdw blurRad="38100" dist="38100" dir="2700000" algn="tl">
                  <a:srgbClr val="000000">
                    <a:alpha val="43137"/>
                  </a:srgbClr>
                </a:outerShdw>
              </a:effectLst>
              <a:latin typeface="Segoe Script" panose="020B0504020000000003" pitchFamily="34" charset="0"/>
            </a:endParaRPr>
          </a:p>
        </p:txBody>
      </p:sp>
      <p:pic>
        <p:nvPicPr>
          <p:cNvPr id="14338" name="Picture 2" descr="http://s4.fotokto.ru/photo/full/572/57247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3523630"/>
            <a:ext cx="4194307" cy="3145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https://pro-dachnikov.com/uploads/posts/2021-11/1638291271_15-pro-dachnikov-com-p-modern-v-arkhitekture-foto-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88750"/>
            <a:ext cx="4194306" cy="2768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https://fasadin.ru/wp-content/uploads/a/9/3/a93d9e0d53ba2b374ad9fd8075a59c2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645288"/>
            <a:ext cx="4297288" cy="5932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136904" cy="2862322"/>
          </a:xfrm>
          <a:prstGeom prst="rect">
            <a:avLst/>
          </a:prstGeom>
          <a:noFill/>
        </p:spPr>
        <p:txBody>
          <a:bodyPr wrap="square" rtlCol="0">
            <a:spAutoFit/>
          </a:bodyPr>
          <a:lstStyle/>
          <a:p>
            <a:pPr algn="ctr"/>
            <a:r>
              <a:rPr lang="ru-RU" sz="6000" dirty="0" smtClean="0">
                <a:latin typeface="Segoe Script" panose="020B0504020000000003" pitchFamily="34" charset="0"/>
              </a:rPr>
              <a:t>Виды и жанры изобразительного искусства</a:t>
            </a:r>
            <a:endParaRPr lang="ru-RU" sz="6000" dirty="0">
              <a:latin typeface="Segoe Script" panose="020B0504020000000003" pitchFamily="34" charset="0"/>
            </a:endParaRPr>
          </a:p>
        </p:txBody>
      </p:sp>
      <p:pic>
        <p:nvPicPr>
          <p:cNvPr id="2050" name="Picture 2" descr="https://cdn.culture.ru/images/cb2f2801-b93e-503a-8887-d89aa955a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5112568" cy="3859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78574"/>
      </p:ext>
    </p:extLst>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179512" y="116632"/>
            <a:ext cx="4392488" cy="400110"/>
          </a:xfrm>
          <a:prstGeom prst="rect">
            <a:avLst/>
          </a:prstGeom>
        </p:spPr>
        <p:txBody>
          <a:bodyPr wrap="square">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Модернизм</a:t>
            </a:r>
            <a:endParaRPr b="1" dirty="0" lang="ru-RU" sz="2000">
              <a:effectLst>
                <a:outerShdw algn="tl" blurRad="38100" dir="2700000" dist="38100">
                  <a:srgbClr val="000000">
                    <a:alpha val="43137"/>
                  </a:srgbClr>
                </a:outerShdw>
              </a:effectLst>
              <a:latin charset="0" panose="020B0504020000000003" pitchFamily="34" typeface="Segoe Script"/>
            </a:endParaRPr>
          </a:p>
        </p:txBody>
      </p:sp>
      <p:sp>
        <p:nvSpPr>
          <p:cNvPr descr="https://ucare.timepad.ru/c79ca8fa-63d2-4616-8507-ffcd3e6f4798/poster_event_1960373.jpg" id="3" name="AutoShape 2"/>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i.pinimg.com/originals/ed/c3/bc/edc3bc3fbbd3f39eb5da03a2955921e8.jpg" id="15364" name="Picture 4"/>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98377" y="3633661"/>
            <a:ext cx="4517639" cy="3015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archello.s3.eu-central-1.amazonaws.com/images/2020/04/06/2St--1-.1586192651.0076.jpg" id="15366" name="Picture 6"/>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79372" y="516742"/>
            <a:ext cx="4365656" cy="2912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Фото:Shutterstock" id="15368" name="Picture 8"/>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21" l="61" r="50" t="10"/>
          <a:stretch/>
        </p:blipFill>
        <p:spPr bwMode="auto">
          <a:xfrm>
            <a:off x="4860032" y="160338"/>
            <a:ext cx="4073714" cy="2786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otvet.imgsmail.ru/download/u_15ea60f73de6583c29bc395fc451174c_800.png" id="15370" name="Picture 10"/>
          <p:cNvPicPr>
            <a:picLocks noChangeArrowheads="1" noChangeAspect="1"/>
          </p:cNvPicPr>
          <p:nvPr/>
        </p:nvPicPr>
        <p:blipFill rotWithShape="1">
          <a:blip r:embed="rId5">
            <a:extLst>
              <a:ext uri="{28A0092B-C50C-407E-A947-70E740481C1C}">
                <a14:useLocalDpi xmlns:a14="http://schemas.microsoft.com/office/drawing/2010/main" val="0"/>
              </a:ext>
            </a:extLst>
          </a:blip>
          <a:srcRect l="28" r="124" t="50"/>
          <a:stretch/>
        </p:blipFill>
        <p:spPr bwMode="auto">
          <a:xfrm>
            <a:off x="5321176" y="3058077"/>
            <a:ext cx="3355280" cy="3734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07858"/>
      </p:ext>
    </p:extLst>
  </p:cSld>
  <p:clrMapOvr>
    <a:masterClrMapping/>
  </p:clrMapOvr>
  <p:timing>
    <p:tnLst>
      <p:par>
        <p:cTn dur="indefinite" id="1" nodeType="tmRoot" restart="never"/>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116632"/>
            <a:ext cx="228600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Графика</a:t>
            </a:r>
            <a:endParaRPr lang="ru-RU" sz="2400" dirty="0">
              <a:solidFill>
                <a:prstClr val="black"/>
              </a:solidFill>
              <a:latin typeface="Segoe Script" panose="020B0504020000000003" pitchFamily="34" charset="0"/>
            </a:endParaRPr>
          </a:p>
        </p:txBody>
      </p:sp>
      <p:sp>
        <p:nvSpPr>
          <p:cNvPr id="3" name="TextBox 2"/>
          <p:cNvSpPr txBox="1"/>
          <p:nvPr/>
        </p:nvSpPr>
        <p:spPr>
          <a:xfrm>
            <a:off x="179512" y="692696"/>
            <a:ext cx="8856984" cy="646331"/>
          </a:xfrm>
          <a:prstGeom prst="rect">
            <a:avLst/>
          </a:prstGeom>
          <a:noFill/>
        </p:spPr>
        <p:txBody>
          <a:bodyPr wrap="square" rtlCol="0">
            <a:spAutoFit/>
          </a:bodyPr>
          <a:lstStyle/>
          <a:p>
            <a:pPr algn="ctr"/>
            <a:r>
              <a:rPr lang="ru-RU" dirty="0" smtClean="0">
                <a:latin typeface="Segoe Script" panose="020B0504020000000003" pitchFamily="34" charset="0"/>
              </a:rPr>
              <a:t>(от </a:t>
            </a:r>
            <a:r>
              <a:rPr lang="ru-RU" dirty="0">
                <a:latin typeface="Segoe Script" panose="020B0504020000000003" pitchFamily="34" charset="0"/>
              </a:rPr>
              <a:t>древнегреческого слова «графо», что в переводе означает «писать, чертить, царапать</a:t>
            </a:r>
            <a:r>
              <a:rPr lang="ru-RU" dirty="0" smtClean="0">
                <a:latin typeface="Segoe Script" panose="020B0504020000000003" pitchFamily="34" charset="0"/>
              </a:rPr>
              <a:t>») </a:t>
            </a:r>
            <a:endParaRPr lang="ru-RU" dirty="0">
              <a:latin typeface="Segoe Script" panose="020B0504020000000003" pitchFamily="34" charset="0"/>
            </a:endParaRPr>
          </a:p>
        </p:txBody>
      </p:sp>
      <p:pic>
        <p:nvPicPr>
          <p:cNvPr id="3074" name="Picture 2" descr="Графика. Леонардо да Винчи. «Битва при Ангиар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62340"/>
            <a:ext cx="3470536" cy="2522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Графика. Рембрандт. «Три дерев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05064"/>
            <a:ext cx="3488343"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Графика. Микеланджело. «Идеальная голов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368458"/>
            <a:ext cx="4464496" cy="5273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76112"/>
            <a:ext cx="4176464" cy="1631216"/>
          </a:xfrm>
          <a:prstGeom prst="rect">
            <a:avLst/>
          </a:prstGeom>
          <a:noFill/>
        </p:spPr>
        <p:txBody>
          <a:bodyPr wrap="square" rtlCol="0">
            <a:spAutoFit/>
          </a:bodyPr>
          <a:lstStyle/>
          <a:p>
            <a:pPr algn="ctr"/>
            <a:r>
              <a:rPr lang="ru-RU" sz="2000" b="1" dirty="0">
                <a:effectLst>
                  <a:outerShdw blurRad="38100" dist="38100" dir="2700000" algn="tl">
                    <a:srgbClr val="000000">
                      <a:alpha val="43137"/>
                    </a:srgbClr>
                  </a:outerShdw>
                </a:effectLst>
                <a:latin typeface="Segoe Script" panose="020B0504020000000003" pitchFamily="34" charset="0"/>
              </a:rPr>
              <a:t>Рисовальная </a:t>
            </a:r>
            <a:r>
              <a:rPr lang="ru-RU" sz="2000" b="1" dirty="0" smtClean="0">
                <a:effectLst>
                  <a:outerShdw blurRad="38100" dist="38100" dir="2700000" algn="tl">
                    <a:srgbClr val="000000">
                      <a:alpha val="43137"/>
                    </a:srgbClr>
                  </a:outerShdw>
                </a:effectLst>
                <a:latin typeface="Segoe Script" panose="020B0504020000000003" pitchFamily="34" charset="0"/>
              </a:rPr>
              <a:t>графика </a:t>
            </a:r>
          </a:p>
          <a:p>
            <a:pPr algn="ctr"/>
            <a:r>
              <a:rPr lang="ru-RU" sz="2000" dirty="0" smtClean="0">
                <a:latin typeface="Segoe Script" panose="020B0504020000000003" pitchFamily="34" charset="0"/>
              </a:rPr>
              <a:t>(также </a:t>
            </a:r>
            <a:r>
              <a:rPr lang="ru-RU" sz="2000" dirty="0">
                <a:latin typeface="Segoe Script" panose="020B0504020000000003" pitchFamily="34" charset="0"/>
              </a:rPr>
              <a:t>называют </a:t>
            </a:r>
            <a:r>
              <a:rPr lang="ru-RU" sz="2000" dirty="0" smtClean="0">
                <a:latin typeface="Segoe Script" panose="020B0504020000000003" pitchFamily="34" charset="0"/>
              </a:rPr>
              <a:t>уникальной) </a:t>
            </a:r>
            <a:r>
              <a:rPr lang="ru-RU" sz="2000" dirty="0">
                <a:latin typeface="Segoe Script" panose="020B0504020000000003" pitchFamily="34" charset="0"/>
              </a:rPr>
              <a:t>поскольку произведение создаётся в единственном </a:t>
            </a:r>
            <a:r>
              <a:rPr lang="ru-RU" sz="2000" dirty="0" smtClean="0">
                <a:latin typeface="Segoe Script" panose="020B0504020000000003" pitchFamily="34" charset="0"/>
              </a:rPr>
              <a:t>экземпляре </a:t>
            </a:r>
          </a:p>
        </p:txBody>
      </p:sp>
      <p:pic>
        <p:nvPicPr>
          <p:cNvPr id="16386" name="Picture 2" descr="https://cf2.ppt-online.org/files2/slide/j/JoKSVQAeMPxNUXTyrgb5kZhRaz74imDd1O8pl20W3/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246" y="165801"/>
            <a:ext cx="4452741" cy="3335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8" name="Picture 4" descr="https://rmvoz.ru/gallery/media/fotos/original/252/vdo2hy5sxp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72" y="1802744"/>
            <a:ext cx="3617727" cy="4968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https://cs5.livemaster.ru/storage/67/9e/ee1adf3948d098896c1c1c6b941h--kartiny-panno-grafika-ne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573016"/>
            <a:ext cx="4356979" cy="3062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3707904" y="188640"/>
            <a:ext cx="5256584" cy="1631216"/>
          </a:xfrm>
          <a:prstGeom prst="rect">
            <a:avLst/>
          </a:prstGeom>
          <a:noFill/>
        </p:spPr>
        <p:txBody>
          <a:bodyPr rtlCol="0" wrap="square">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Печатная графика</a:t>
            </a:r>
            <a:endParaRPr dirty="0" lang="ru-RU" sz="2000">
              <a:latin charset="0" panose="020B0504020000000003" pitchFamily="34" typeface="Segoe Script"/>
            </a:endParaRPr>
          </a:p>
          <a:p>
            <a:pPr algn="ctr"/>
            <a:r>
              <a:rPr dirty="0" lang="ru-RU" smtClean="0" sz="2000">
                <a:latin charset="0" panose="020B0504020000000003" pitchFamily="34" typeface="Segoe Script"/>
              </a:rPr>
              <a:t> (позволяет </a:t>
            </a:r>
            <a:r>
              <a:rPr dirty="0" lang="ru-RU" sz="2000">
                <a:latin charset="0" panose="020B0504020000000003" pitchFamily="34" typeface="Segoe Script"/>
              </a:rPr>
              <a:t>на основе созданной художником печатной формы создавать любое количество </a:t>
            </a:r>
            <a:r>
              <a:rPr dirty="0" lang="ru-RU" smtClean="0" sz="2000">
                <a:latin charset="0" panose="020B0504020000000003" pitchFamily="34" typeface="Segoe Script"/>
              </a:rPr>
              <a:t>изображений)</a:t>
            </a:r>
          </a:p>
        </p:txBody>
      </p:sp>
      <p:sp>
        <p:nvSpPr>
          <p:cNvPr descr="https://theslide.ru/img/thumbs/c4fd5791ddb5bb35de9a27eba7543398-800x.jpg" id="3" name="AutoShape 2"/>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nozdr.ru/_media/design/kudrov7.jpg" id="17412" name="Picture 4"/>
          <p:cNvPicPr>
            <a:picLocks noChangeArrowheads="1" noChangeAspect="1"/>
          </p:cNvPicPr>
          <p:nvPr/>
        </p:nvPicPr>
        <p:blipFill rotWithShape="1">
          <a:blip r:embed="rId2">
            <a:extLst>
              <a:ext uri="{28A0092B-C50C-407E-A947-70E740481C1C}">
                <a14:useLocalDpi xmlns:a14="http://schemas.microsoft.com/office/drawing/2010/main" val="0"/>
              </a:ext>
            </a:extLst>
          </a:blip>
          <a:srcRect b="156" l="28" r="60" t="118"/>
          <a:stretch/>
        </p:blipFill>
        <p:spPr bwMode="auto">
          <a:xfrm>
            <a:off x="307974" y="2132856"/>
            <a:ext cx="8718357" cy="4504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static.tildacdn.com/tild6637-6563-4566-b439-626161386334/______4.jpg" id="17414" name="Picture 6"/>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20" l="30" r="53" t="171"/>
          <a:stretch/>
        </p:blipFill>
        <p:spPr bwMode="auto">
          <a:xfrm>
            <a:off x="1043608" y="160338"/>
            <a:ext cx="2247802" cy="1830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23579"/>
      </p:ext>
    </p:extLst>
  </p:cSld>
  <p:clrMapOvr>
    <a:masterClrMapping/>
  </p:clrMapOvr>
  <p:timing>
    <p:tnLst>
      <p:par>
        <p:cTn dur="indefinite" id="1" nodeType="tmRoot" restart="never"/>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4932040" y="4581128"/>
            <a:ext cx="4032448" cy="1938992"/>
          </a:xfrm>
          <a:prstGeom prst="rect">
            <a:avLst/>
          </a:prstGeom>
          <a:noFill/>
        </p:spPr>
        <p:txBody>
          <a:bodyPr rtlCol="0" wrap="square">
            <a:spAutoFit/>
          </a:bodyPr>
          <a:lstStyle/>
          <a:p>
            <a:pPr algn="ctr"/>
            <a:r>
              <a:rPr b="1" dirty="0" lang="ru-RU" smtClean="0" sz="2000">
                <a:effectLst>
                  <a:outerShdw algn="tl" blurRad="38100" dir="2700000" dist="38100">
                    <a:srgbClr val="000000">
                      <a:alpha val="43137"/>
                    </a:srgbClr>
                  </a:outerShdw>
                </a:effectLst>
                <a:latin charset="0" panose="020B0504020000000003" pitchFamily="34" typeface="Segoe Script"/>
              </a:rPr>
              <a:t>Компьютерная графика </a:t>
            </a:r>
          </a:p>
          <a:p>
            <a:pPr algn="ctr"/>
            <a:r>
              <a:rPr dirty="0" lang="ru-RU" smtClean="0" sz="2000">
                <a:latin charset="0" panose="020B0504020000000003" pitchFamily="34" typeface="Segoe Script"/>
              </a:rPr>
              <a:t>(не требует </a:t>
            </a:r>
            <a:r>
              <a:rPr dirty="0" lang="ru-RU" sz="2000">
                <a:latin charset="0" panose="020B0504020000000003" pitchFamily="34" typeface="Segoe Script"/>
              </a:rPr>
              <a:t>переноса на печатный носитель и практически не </a:t>
            </a:r>
            <a:r>
              <a:rPr dirty="0" lang="ru-RU" smtClean="0" sz="2000">
                <a:latin charset="0" panose="020B0504020000000003" pitchFamily="34" typeface="Segoe Script"/>
              </a:rPr>
              <a:t>имеет </a:t>
            </a:r>
            <a:r>
              <a:rPr dirty="0" lang="ru-RU" sz="2000">
                <a:latin charset="0" panose="020B0504020000000003" pitchFamily="34" typeface="Segoe Script"/>
              </a:rPr>
              <a:t>физических ограничений по </a:t>
            </a:r>
            <a:r>
              <a:rPr dirty="0" lang="ru-RU" smtClean="0" sz="2000">
                <a:latin charset="0" panose="020B0504020000000003" pitchFamily="34" typeface="Segoe Script"/>
              </a:rPr>
              <a:t>копированию)</a:t>
            </a:r>
            <a:endParaRPr dirty="0" lang="ru-RU" sz="2000">
              <a:latin charset="0" panose="020B0504020000000003" pitchFamily="34" typeface="Segoe Script"/>
            </a:endParaRPr>
          </a:p>
        </p:txBody>
      </p:sp>
      <p:pic>
        <p:nvPicPr>
          <p:cNvPr descr="https://www.neizvestniy-geniy.ru/images/works/photo/2011/08/419442_1.jpg" id="1843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30978"/>
            <a:ext cx="4488499" cy="3366374"/>
          </a:xfrm>
          <a:prstGeom prst="rect">
            <a:avLst/>
          </a:prstGeom>
          <a:noFill/>
          <a:extLst>
            <a:ext uri="{909E8E84-426E-40DD-AFC4-6F175D3DCCD1}">
              <a14:hiddenFill xmlns:a14="http://schemas.microsoft.com/office/drawing/2010/main">
                <a:solidFill>
                  <a:srgbClr val="FFFFFF"/>
                </a:solidFill>
              </a14:hiddenFill>
            </a:ext>
          </a:extLst>
        </p:spPr>
      </p:pic>
      <p:pic>
        <p:nvPicPr>
          <p:cNvPr descr="https://www.penccil.com/files/U_60_65425752513_531608431.jpg" id="18436"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l="101" r="20"/>
          <a:stretch/>
        </p:blipFill>
        <p:spPr bwMode="auto">
          <a:xfrm>
            <a:off x="5109821" y="188640"/>
            <a:ext cx="3840915"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images.myshared.ru/10/969343/slide_4.jpg" id="18438"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b="182" l="112" r="63" t="45"/>
          <a:stretch/>
        </p:blipFill>
        <p:spPr bwMode="auto">
          <a:xfrm>
            <a:off x="939511" y="116632"/>
            <a:ext cx="3176438" cy="2855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23579"/>
      </p:ext>
    </p:extLst>
  </p:cSld>
  <p:clrMapOvr>
    <a:masterClrMapping/>
  </p:clrMapOvr>
  <p:timing>
    <p:tnLst>
      <p:par>
        <p:cTn dur="indefinite" id="1" nodeType="tmRoot" restart="never"/>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lvl="0"/>
            <a:r>
              <a:rPr b="1" dirty="0" lang="ru-RU" sz="2800">
                <a:solidFill>
                  <a:prstClr val="black"/>
                </a:solidFill>
                <a:effectLst>
                  <a:outerShdw algn="tl" blurRad="38100" dir="2700000" dist="38100">
                    <a:srgbClr val="000000">
                      <a:alpha val="43137"/>
                    </a:srgbClr>
                  </a:outerShdw>
                </a:effectLst>
                <a:latin charset="0" panose="020B0504020000000003" pitchFamily="34" typeface="Segoe Script"/>
              </a:rPr>
              <a:t>Декоративно-прикладное искусство </a:t>
            </a:r>
          </a:p>
        </p:txBody>
      </p:sp>
      <p:sp>
        <p:nvSpPr>
          <p:cNvPr id="3" name="TextBox 2"/>
          <p:cNvSpPr txBox="1"/>
          <p:nvPr/>
        </p:nvSpPr>
        <p:spPr>
          <a:xfrm>
            <a:off x="179512" y="764704"/>
            <a:ext cx="8784976" cy="1200329"/>
          </a:xfrm>
          <a:prstGeom prst="rect">
            <a:avLst/>
          </a:prstGeom>
          <a:noFill/>
        </p:spPr>
        <p:txBody>
          <a:bodyPr rtlCol="0" wrap="square">
            <a:spAutoFit/>
          </a:bodyPr>
          <a:lstStyle/>
          <a:p>
            <a:pPr algn="ctr"/>
            <a:r>
              <a:rPr dirty="0" lang="ru-RU">
                <a:latin charset="0" panose="020B0504020000000003" pitchFamily="34" typeface="Segoe Script"/>
              </a:rPr>
              <a:t>разновидность художественного творчества, в котором результатом труда автора являются предметы, имеющие практическое назначение и/или предназначенные для украшения окружающего людей </a:t>
            </a:r>
            <a:r>
              <a:rPr dirty="0" lang="ru-RU" smtClean="0">
                <a:latin charset="0" panose="020B0504020000000003" pitchFamily="34" typeface="Segoe Script"/>
              </a:rPr>
              <a:t>пространства</a:t>
            </a:r>
            <a:endParaRPr dirty="0" lang="ru-RU">
              <a:latin charset="0" panose="020B0504020000000003" pitchFamily="34" typeface="Segoe Script"/>
            </a:endParaRPr>
          </a:p>
        </p:txBody>
      </p:sp>
      <p:pic>
        <p:nvPicPr>
          <p:cNvPr descr="Декоративно-прикладное искусство. Хохломская роспись, ХХ век" id="4098"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2660017" y="2099671"/>
            <a:ext cx="2808312" cy="1865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Декоративно-прикладное искусство. Ткачество. Азербайджанский ковер, XIX век" id="4100"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02539" y="2614614"/>
            <a:ext cx="4680950" cy="3381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Декоративно-прикладное искусство. Интарсия. Стол сербского принца Михаила Обрадовича, XIX век" id="4102"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2577238" y="4365104"/>
            <a:ext cx="2944446" cy="2064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Декоративно-прикладное искусство. Резьба по дереву. Фигура Мамбала из Нигерии, XVIII век" id="4104" name="Picture 8"/>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l="108" r="117" t="32"/>
          <a:stretch/>
        </p:blipFill>
        <p:spPr bwMode="auto">
          <a:xfrm>
            <a:off x="179510" y="2079035"/>
            <a:ext cx="2304257" cy="4350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84384"/>
      </p:ext>
    </p:extLst>
  </p:cSld>
  <p:clrMapOvr>
    <a:masterClrMapping/>
  </p:clrMapOvr>
  <p:timing>
    <p:tnLst>
      <p:par>
        <p:cTn dur="indefinite" id="1" nodeType="tmRoot" restart="never"/>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188640"/>
            <a:ext cx="4824536" cy="923330"/>
          </a:xfrm>
          <a:prstGeom prst="rect">
            <a:avLst/>
          </a:prstGeom>
          <a:noFill/>
        </p:spPr>
        <p:txBody>
          <a:bodyPr rtlCol="0" wrap="square">
            <a:spAutoFit/>
          </a:bodyPr>
          <a:lstStyle/>
          <a:p>
            <a:pPr algn="ctr"/>
            <a:r>
              <a:rPr b="1" dirty="0" lang="ru-RU">
                <a:effectLst>
                  <a:outerShdw algn="tl" blurRad="38100" dir="2700000" dist="38100">
                    <a:srgbClr val="000000">
                      <a:alpha val="43137"/>
                    </a:srgbClr>
                  </a:outerShdw>
                </a:effectLst>
                <a:latin charset="0" panose="020B0504020000000003" pitchFamily="34" typeface="Segoe Script"/>
              </a:rPr>
              <a:t>Искусная обработка металла </a:t>
            </a:r>
            <a:endParaRPr b="1" dirty="0" lang="ru-RU" smtClean="0">
              <a:effectLst>
                <a:outerShdw algn="tl" blurRad="38100" dir="2700000" dist="38100">
                  <a:srgbClr val="000000">
                    <a:alpha val="43137"/>
                  </a:srgbClr>
                </a:outerShdw>
              </a:effectLst>
              <a:latin charset="0" panose="020B0504020000000003" pitchFamily="34" typeface="Segoe Script"/>
            </a:endParaRPr>
          </a:p>
          <a:p>
            <a:pPr algn="ctr"/>
            <a:r>
              <a:rPr dirty="0" lang="ru-RU" smtClean="0">
                <a:latin charset="0" panose="020B0504020000000003" pitchFamily="34" typeface="Segoe Script"/>
              </a:rPr>
              <a:t>(</a:t>
            </a:r>
            <a:r>
              <a:rPr dirty="0" lang="ru-RU">
                <a:latin charset="0" panose="020B0504020000000003" pitchFamily="34" typeface="Segoe Script"/>
              </a:rPr>
              <a:t>чеканка, гравировка, литье, ковка, филигрань</a:t>
            </a:r>
            <a:r>
              <a:rPr dirty="0" lang="ru-RU" smtClean="0">
                <a:latin charset="0" panose="020B0504020000000003" pitchFamily="34" typeface="Segoe Script"/>
              </a:rPr>
              <a:t>)</a:t>
            </a:r>
          </a:p>
        </p:txBody>
      </p:sp>
      <p:pic>
        <p:nvPicPr>
          <p:cNvPr descr="https://avatars.mds.yandex.net/get-mpic/5221857/img_id6929109861723440711.jpeg/14hq" id="19458"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5085344" y="3510134"/>
            <a:ext cx="3937026" cy="3152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cs6.livemaster.ru/storage/14/f5/38ce11b1d376269ef1ecedff16jg.jpg" id="19460"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5076056" y="206084"/>
            <a:ext cx="3937026" cy="2952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ict.belvedor.com/2/d2/2d2f85a827b4970df603177fe464fbec.jpg" id="19462"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l="13" r="43"/>
          <a:stretch/>
        </p:blipFill>
        <p:spPr bwMode="auto">
          <a:xfrm>
            <a:off x="107504" y="1111970"/>
            <a:ext cx="4339670" cy="5600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84384"/>
      </p:ext>
    </p:extLst>
  </p:cSld>
  <p:clrMapOvr>
    <a:masterClrMapping/>
  </p:clrMapOvr>
  <p:timing>
    <p:tnLst>
      <p:par>
        <p:cTn dur="indefinite" id="1" nodeType="tmRoot" restart="never"/>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3275856" y="116632"/>
            <a:ext cx="5760640" cy="1200329"/>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Плетение </a:t>
            </a:r>
          </a:p>
          <a:p>
            <a:pPr algn="ctr"/>
            <a:r>
              <a:rPr dirty="0" lang="ru-RU" smtClean="0">
                <a:latin charset="0" panose="020B0504020000000003" pitchFamily="34" typeface="Segoe Script"/>
              </a:rPr>
              <a:t>(</a:t>
            </a:r>
            <a:r>
              <a:rPr dirty="0" lang="ru-RU">
                <a:latin charset="0" panose="020B0504020000000003" pitchFamily="34" typeface="Segoe Script"/>
              </a:rPr>
              <a:t>из ниток, стеблей, коры и волокон растений, бисера, бамбука, лозы, бересты, прутьев, а также вязание). </a:t>
            </a:r>
            <a:endParaRPr dirty="0" lang="ru-RU" smtClean="0">
              <a:latin charset="0" panose="020B0504020000000003" pitchFamily="34" typeface="Segoe Script"/>
            </a:endParaRPr>
          </a:p>
        </p:txBody>
      </p:sp>
      <p:pic>
        <p:nvPicPr>
          <p:cNvPr descr="https://img1.liveinternet.ru/images/attach/b/4/112/832/112832901_wianek_wielkanocny_wianek_z_papierowej_wikliny_ozdoby_wielkanocne_papierowa_wiklina_koszyk_wielkanocny_koszyk_pomaraEczowy.jpg" id="20482"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139" r="22"/>
          <a:stretch/>
        </p:blipFill>
        <p:spPr bwMode="auto">
          <a:xfrm>
            <a:off x="6153164" y="3861048"/>
            <a:ext cx="2841375" cy="2838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ruobr.ru/media/program_dod_images/5844145302634c9ba5587494271d2d8a.jpg" id="20484"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6039674" y="1396799"/>
            <a:ext cx="2926337" cy="2194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3.biser.info/files/images/biser.info_34908_kolokolchiki_1333615504.jpg" id="20486"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79512" y="3318506"/>
            <a:ext cx="5860162" cy="33805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witches-empire.com/upload/forum/b36/b366fb572237dddc62973ba67d8b4f33.jpg?width=500&amp;height=500" id="20488" name="Picture 8"/>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3275856" y="1340767"/>
            <a:ext cx="2338925" cy="1891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mg1.liveinternet.ru/images/attach/c/2/66/696/66696275_DSC_0212.jpg" id="20490" name="Picture 10"/>
          <p:cNvPicPr>
            <a:picLocks noChangeArrowheads="1" noChangeAspect="1"/>
          </p:cNvPicPr>
          <p:nvPr/>
        </p:nvPicPr>
        <p:blipFill rotWithShape="1">
          <a:blip r:embed="rId6">
            <a:extLst>
              <a:ext uri="{28A0092B-C50C-407E-A947-70E740481C1C}">
                <a14:useLocalDpi xmlns:a14="http://schemas.microsoft.com/office/drawing/2010/main" val="0"/>
              </a:ext>
            </a:extLst>
          </a:blip>
          <a:srcRect b="31"/>
          <a:stretch/>
        </p:blipFill>
        <p:spPr bwMode="auto">
          <a:xfrm>
            <a:off x="323528" y="101323"/>
            <a:ext cx="2664296" cy="3165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5004048" y="5085184"/>
            <a:ext cx="3960440" cy="1477328"/>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Ткачество</a:t>
            </a:r>
            <a:r>
              <a:rPr dirty="0" lang="ru-RU" smtClean="0">
                <a:latin charset="0" panose="020B0504020000000003" pitchFamily="34" typeface="Segoe Script"/>
              </a:rPr>
              <a:t> </a:t>
            </a:r>
          </a:p>
          <a:p>
            <a:pPr algn="ctr"/>
            <a:r>
              <a:rPr dirty="0" lang="ru-RU" smtClean="0">
                <a:latin charset="0" panose="020B0504020000000003" pitchFamily="34" typeface="Segoe Script"/>
              </a:rPr>
              <a:t>(</a:t>
            </a:r>
            <a:r>
              <a:rPr dirty="0" lang="ru-RU">
                <a:latin charset="0" panose="020B0504020000000003" pitchFamily="34" typeface="Segoe Script"/>
              </a:rPr>
              <a:t>изготовление на ткацких станках одежды, ковров, шпалер, одеял, поясов, скатертей</a:t>
            </a:r>
            <a:r>
              <a:rPr dirty="0" lang="ru-RU" smtClean="0">
                <a:latin charset="0" panose="020B0504020000000003" pitchFamily="34" typeface="Segoe Script"/>
              </a:rPr>
              <a:t>)</a:t>
            </a:r>
          </a:p>
        </p:txBody>
      </p:sp>
      <p:sp>
        <p:nvSpPr>
          <p:cNvPr descr="https://xn--80aa2aygi.xn--p1ai/wa-data/public/photos/06/05/506/506.970.jpg" id="3" name="AutoShape 2"/>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sp>
        <p:nvSpPr>
          <p:cNvPr descr="https://xn--80aa2aygi.xn--p1ai/wa-data/public/photos/06/05/506/506.970.jpg" id="4" name="AutoShape 4"/>
          <p:cNvSpPr>
            <a:spLocks noChangeArrowheads="1" noChangeAspect="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i.pinimg.com/originals/fd/c4/8a/fdc48a6e94f8e6018fa013d6a1d24eb0.jpg" id="21512" name="Picture 8"/>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91055" y="3341005"/>
            <a:ext cx="4702665" cy="3474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pinimg.com/originals/cc/1b/06/cc1b06b3c9cfe8eabd8bc53c853930ea.jpg" id="21514" name="Picture 10"/>
          <p:cNvPicPr>
            <a:picLocks noChangeArrowheads="1" noChangeAspect="1"/>
          </p:cNvPicPr>
          <p:nvPr/>
        </p:nvPicPr>
        <p:blipFill rotWithShape="1">
          <a:blip r:embed="rId3">
            <a:extLst>
              <a:ext uri="{28A0092B-C50C-407E-A947-70E740481C1C}">
                <a14:useLocalDpi xmlns:a14="http://schemas.microsoft.com/office/drawing/2010/main" val="0"/>
              </a:ext>
            </a:extLst>
          </a:blip>
          <a:srcRect r="92"/>
          <a:stretch/>
        </p:blipFill>
        <p:spPr bwMode="auto">
          <a:xfrm>
            <a:off x="5364088" y="260647"/>
            <a:ext cx="3600400" cy="4655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ecraftscollective.files.wordpress.com/2013/11/13_laima_oursample_small.jpg" id="21516" name="Picture 1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288566" y="151325"/>
            <a:ext cx="4499457" cy="2999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35496" y="5589240"/>
            <a:ext cx="3960440" cy="923330"/>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Шитье</a:t>
            </a:r>
            <a:r>
              <a:rPr dirty="0" lang="ru-RU" smtClean="0">
                <a:latin charset="0" panose="020B0504020000000003" pitchFamily="34" typeface="Segoe Script"/>
              </a:rPr>
              <a:t> </a:t>
            </a:r>
          </a:p>
          <a:p>
            <a:pPr algn="ctr"/>
            <a:r>
              <a:rPr dirty="0" lang="ru-RU" smtClean="0">
                <a:latin charset="0" panose="020B0504020000000003" pitchFamily="34" typeface="Segoe Script"/>
              </a:rPr>
              <a:t>(</a:t>
            </a:r>
            <a:r>
              <a:rPr dirty="0" err="1" lang="ru-RU">
                <a:latin charset="0" panose="020B0504020000000003" pitchFamily="34" typeface="Segoe Script"/>
              </a:rPr>
              <a:t>золотное</a:t>
            </a:r>
            <a:r>
              <a:rPr dirty="0" lang="ru-RU">
                <a:latin charset="0" panose="020B0504020000000003" pitchFamily="34" typeface="Segoe Script"/>
              </a:rPr>
              <a:t>, лоскутное, </a:t>
            </a:r>
            <a:r>
              <a:rPr dirty="0" err="1" lang="ru-RU">
                <a:latin charset="0" panose="020B0504020000000003" pitchFamily="34" typeface="Segoe Script"/>
              </a:rPr>
              <a:t>квилтинг</a:t>
            </a:r>
            <a:r>
              <a:rPr dirty="0" lang="ru-RU">
                <a:latin charset="0" panose="020B0504020000000003" pitchFamily="34" typeface="Segoe Script"/>
              </a:rPr>
              <a:t>, </a:t>
            </a:r>
            <a:r>
              <a:rPr dirty="0" err="1" lang="ru-RU">
                <a:latin charset="0" panose="020B0504020000000003" pitchFamily="34" typeface="Segoe Script"/>
              </a:rPr>
              <a:t>цветоделие</a:t>
            </a:r>
            <a:r>
              <a:rPr dirty="0" lang="ru-RU" smtClean="0">
                <a:latin charset="0" panose="020B0504020000000003" pitchFamily="34" typeface="Segoe Script"/>
              </a:rPr>
              <a:t>) </a:t>
            </a:r>
          </a:p>
        </p:txBody>
      </p:sp>
      <p:pic>
        <p:nvPicPr>
          <p:cNvPr descr="https://i.pinimg.com/736x/ac/2a/e5/ac2ae5d55e269ed2b9dc23614d1e7294--gold-embroidery-embroidery-stitches.jpg" id="22530"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178882"/>
            <a:ext cx="4800627" cy="3579243"/>
          </a:xfrm>
          <a:prstGeom prst="rect">
            <a:avLst/>
          </a:prstGeom>
          <a:noFill/>
          <a:extLst>
            <a:ext uri="{909E8E84-426E-40DD-AFC4-6F175D3DCCD1}">
              <a14:hiddenFill xmlns:a14="http://schemas.microsoft.com/office/drawing/2010/main">
                <a:solidFill>
                  <a:srgbClr val="FFFFFF"/>
                </a:solidFill>
              </a14:hiddenFill>
            </a:ext>
          </a:extLst>
        </p:spPr>
      </p:pic>
      <p:pic>
        <p:nvPicPr>
          <p:cNvPr descr="https://i.pinimg.com/originals/f3/d6/2f/f3d62ffce7f670e4553a7f4987584504.jpg" id="22532"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42"/>
          <a:stretch/>
        </p:blipFill>
        <p:spPr bwMode="auto">
          <a:xfrm>
            <a:off x="5608683" y="169231"/>
            <a:ext cx="3366144" cy="2790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mg1.liveinternet.ru/images/attach/d/1/136/16/136016939_SRRSRRRRRyoR_11.jpg" id="22534" name="Picture 6"/>
          <p:cNvPicPr>
            <a:picLocks noChangeArrowheads="1" noChangeAspect="1"/>
          </p:cNvPicPr>
          <p:nvPr/>
        </p:nvPicPr>
        <p:blipFill rotWithShape="1">
          <a:blip r:embed="rId4">
            <a:extLst>
              <a:ext uri="{28A0092B-C50C-407E-A947-70E740481C1C}">
                <a14:useLocalDpi xmlns:a14="http://schemas.microsoft.com/office/drawing/2010/main" val="0"/>
              </a:ext>
            </a:extLst>
          </a:blip>
          <a:srcRect b="199" t="223"/>
          <a:stretch/>
        </p:blipFill>
        <p:spPr bwMode="auto">
          <a:xfrm>
            <a:off x="155575" y="230919"/>
            <a:ext cx="5136505" cy="2667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giokids.ru/wp-content/uploads/5/b/4/5b45d360bb4cae18057dbec2ca64dfb5.jpeg" id="3" name="AutoShape 8"/>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heaclub.ru/tim/b0722414437aee0c99598c720b66bf41.jpg" id="22540" name="Picture 1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491263" y="2959612"/>
            <a:ext cx="3299520" cy="247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1323439"/>
          </a:xfrm>
          <a:prstGeom prst="rect">
            <a:avLst/>
          </a:prstGeom>
          <a:noFill/>
        </p:spPr>
        <p:txBody>
          <a:bodyPr wrap="square" rtlCol="0">
            <a:spAutoFit/>
          </a:bodyPr>
          <a:lstStyle/>
          <a:p>
            <a:pPr algn="ctr"/>
            <a:r>
              <a:rPr lang="ru-RU" sz="3200" dirty="0">
                <a:effectLst>
                  <a:outerShdw blurRad="38100" dist="38100" dir="2700000" algn="tl">
                    <a:srgbClr val="000000">
                      <a:alpha val="43137"/>
                    </a:srgbClr>
                  </a:outerShdw>
                </a:effectLst>
                <a:latin typeface="Segoe Script" panose="020B0504020000000003" pitchFamily="34" charset="0"/>
              </a:rPr>
              <a:t>Искусство </a:t>
            </a:r>
            <a:endParaRPr lang="ru-RU" sz="3200" dirty="0" smtClean="0">
              <a:effectLst>
                <a:outerShdw blurRad="38100" dist="38100" dir="2700000" algn="tl">
                  <a:srgbClr val="000000">
                    <a:alpha val="43137"/>
                  </a:srgbClr>
                </a:outerShdw>
              </a:effectLst>
              <a:latin typeface="Segoe Script" panose="020B0504020000000003" pitchFamily="34" charset="0"/>
            </a:endParaRPr>
          </a:p>
          <a:p>
            <a:pPr algn="ctr"/>
            <a:r>
              <a:rPr lang="ru-RU" sz="2400" dirty="0" smtClean="0">
                <a:latin typeface="Segoe Script" panose="020B0504020000000003" pitchFamily="34" charset="0"/>
              </a:rPr>
              <a:t>(</a:t>
            </a:r>
            <a:r>
              <a:rPr lang="ru-RU" sz="2400" dirty="0">
                <a:latin typeface="Segoe Script" panose="020B0504020000000003" pitchFamily="34" charset="0"/>
              </a:rPr>
              <a:t>от старославянского слова </a:t>
            </a:r>
            <a:r>
              <a:rPr lang="ru-RU" sz="2400" i="1" dirty="0">
                <a:effectLst>
                  <a:outerShdw blurRad="38100" dist="38100" dir="2700000" algn="tl">
                    <a:srgbClr val="000000">
                      <a:alpha val="43137"/>
                    </a:srgbClr>
                  </a:outerShdw>
                </a:effectLst>
                <a:latin typeface="Segoe Script" panose="020B0504020000000003" pitchFamily="34" charset="0"/>
              </a:rPr>
              <a:t>искоусити</a:t>
            </a:r>
            <a:r>
              <a:rPr lang="ru-RU" sz="2400" dirty="0">
                <a:latin typeface="Segoe Script" panose="020B0504020000000003" pitchFamily="34" charset="0"/>
              </a:rPr>
              <a:t>) – это художественное творчество в целом. </a:t>
            </a:r>
          </a:p>
        </p:txBody>
      </p:sp>
      <p:pic>
        <p:nvPicPr>
          <p:cNvPr id="1026" name="Picture 2" descr="https://public.edu.asu.ru/pluginfile.php/194718/course/section/14792/s1200%20%28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57320"/>
            <a:ext cx="7488832" cy="5204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3960440" cy="1200329"/>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Вышивание </a:t>
            </a:r>
          </a:p>
          <a:p>
            <a:pPr algn="ctr"/>
            <a:r>
              <a:rPr lang="ru-RU" dirty="0" smtClean="0">
                <a:latin typeface="Segoe Script" panose="020B0504020000000003" pitchFamily="34" charset="0"/>
              </a:rPr>
              <a:t>(</a:t>
            </a:r>
            <a:r>
              <a:rPr lang="ru-RU" dirty="0">
                <a:latin typeface="Segoe Script" panose="020B0504020000000003" pitchFamily="34" charset="0"/>
              </a:rPr>
              <a:t>украшение предметов одежды и декора узорами из разноцветных нитей</a:t>
            </a:r>
            <a:r>
              <a:rPr lang="ru-RU" dirty="0" smtClean="0">
                <a:latin typeface="Segoe Script" panose="020B0504020000000003" pitchFamily="34" charset="0"/>
              </a:rPr>
              <a:t>)</a:t>
            </a:r>
          </a:p>
        </p:txBody>
      </p:sp>
      <p:sp>
        <p:nvSpPr>
          <p:cNvPr id="3" name="AutoShape 6" descr="https://shkolarukodelia.ru/wp-content/uploads/2021/05/idei-dlya-vyshivaniya-i-vyazaniya-5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60" name="Picture 8" descr="https://collectivegen.com/wp-content/uploads/2017/02/Tessa-Perlow-Upcycled-Embroidery-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52" y="1700808"/>
            <a:ext cx="3636125" cy="4848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62" name="Picture 10" descr="https://masiki.net/pics/2014/10/1413922063_dc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681" y="3429001"/>
            <a:ext cx="4805294" cy="326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64" name="Picture 12" descr="https://content-1.foto.my.mail.ru/community/dushevnaja_gruppa/_groupsphoto/h-74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530" y="188532"/>
            <a:ext cx="4501109" cy="3059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id="1" dur="indefinite" restart="never" nodeType="tmRoot"/>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5004048" y="116632"/>
            <a:ext cx="3960440" cy="1200329"/>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Аппликация</a:t>
            </a:r>
            <a:r>
              <a:rPr dirty="0" lang="ru-RU" smtClean="0">
                <a:latin charset="0" panose="020B0504020000000003" pitchFamily="34" typeface="Segoe Script"/>
              </a:rPr>
              <a:t> </a:t>
            </a:r>
          </a:p>
          <a:p>
            <a:pPr algn="ctr"/>
            <a:r>
              <a:rPr dirty="0" lang="ru-RU" smtClean="0">
                <a:latin charset="0" panose="020B0504020000000003" pitchFamily="34" typeface="Segoe Script"/>
              </a:rPr>
              <a:t>(</a:t>
            </a:r>
            <a:r>
              <a:rPr dirty="0" lang="ru-RU">
                <a:latin charset="0" panose="020B0504020000000003" pitchFamily="34" typeface="Segoe Script"/>
              </a:rPr>
              <a:t>наклеивание на основу кусочков различных </a:t>
            </a:r>
            <a:r>
              <a:rPr dirty="0" lang="ru-RU" smtClean="0">
                <a:latin charset="0" panose="020B0504020000000003" pitchFamily="34" typeface="Segoe Script"/>
              </a:rPr>
              <a:t>материалов)</a:t>
            </a:r>
          </a:p>
        </p:txBody>
      </p:sp>
      <p:sp>
        <p:nvSpPr>
          <p:cNvPr descr="https://podelunchik.ru/wp-content/uploads/2021/04/vidy-applikaczij-dlya-detej-po-tematike-materialu-i-tehnike-ispolneniya-s-foto-i-instrukcziej-po-sozdaniyu-7.jpg" id="3" name="AutoShape 2"/>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boxbat.ru/wp-content/uploads/b/7/7/b77d398a257f92282c3c009ba21f308c.jpeg" id="24580" name="Picture 4"/>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5" y="141792"/>
            <a:ext cx="4551345"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roprikol.ru/wp-content/uploads/2020/03/kartinki-applikaczii-15.jpg" id="24582" name="Picture 6"/>
          <p:cNvPicPr>
            <a:picLocks noChangeArrowheads="1" noChangeAspect="1"/>
          </p:cNvPicPr>
          <p:nvPr/>
        </p:nvPicPr>
        <p:blipFill rotWithShape="1">
          <a:blip r:embed="rId3">
            <a:extLst>
              <a:ext uri="{28A0092B-C50C-407E-A947-70E740481C1C}">
                <a14:useLocalDpi xmlns:a14="http://schemas.microsoft.com/office/drawing/2010/main" val="0"/>
              </a:ext>
            </a:extLst>
          </a:blip>
          <a:srcRect b="80" l="33" r="43" t="137"/>
          <a:stretch/>
        </p:blipFill>
        <p:spPr bwMode="auto">
          <a:xfrm>
            <a:off x="155575" y="3573016"/>
            <a:ext cx="3970081" cy="3099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isaloni.su/800/600/https/s.hdnux.com/photos/72/30/00/15302673/3/1200x0.jpg" id="4" name="AutoShape 8"/>
          <p:cNvSpPr>
            <a:spLocks noChangeArrowheads="1" noChangeAspect="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sp>
        <p:nvSpPr>
          <p:cNvPr descr="https://tytpodelki.ru/wp-content/uploads/2020/08/podelka-pticza-5-1536x1152.jpg" id="5" name="AutoShape 10"/>
          <p:cNvSpPr>
            <a:spLocks noChangeArrowheads="1" noChangeAspect="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sp>
        <p:nvSpPr>
          <p:cNvPr descr="https://smdtmasterskaya.ru/wp-content/uploads/kartiny-iz-pugovicz-2.jpg" id="6" name="AutoShape 12"/>
          <p:cNvSpPr>
            <a:spLocks noChangeArrowheads="1" noChangeAspect="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i.pinimg.com/originals/d0/a3/aa/d0a3aa147d0e72bdcbcd945b99c77c74.jpg" id="24590" name="Picture 1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416" y="1365132"/>
            <a:ext cx="4269072" cy="5330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5076056" y="5645470"/>
            <a:ext cx="3960440" cy="923330"/>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Инкрустация</a:t>
            </a:r>
            <a:r>
              <a:rPr dirty="0" lang="ru-RU" smtClean="0">
                <a:latin charset="0" panose="020B0504020000000003" pitchFamily="34" typeface="Segoe Script"/>
              </a:rPr>
              <a:t> </a:t>
            </a:r>
          </a:p>
          <a:p>
            <a:pPr algn="ctr"/>
            <a:r>
              <a:rPr dirty="0" lang="ru-RU" smtClean="0">
                <a:latin charset="0" panose="020B0504020000000003" pitchFamily="34" typeface="Segoe Script"/>
              </a:rPr>
              <a:t>(</a:t>
            </a:r>
            <a:r>
              <a:rPr dirty="0" lang="ru-RU">
                <a:latin charset="0" panose="020B0504020000000003" pitchFamily="34" typeface="Segoe Script"/>
              </a:rPr>
              <a:t>интарсия, маркетри и мозаика</a:t>
            </a:r>
            <a:r>
              <a:rPr dirty="0" lang="ru-RU" smtClean="0">
                <a:latin charset="0" panose="020B0504020000000003" pitchFamily="34" typeface="Segoe Script"/>
              </a:rPr>
              <a:t>)</a:t>
            </a:r>
          </a:p>
        </p:txBody>
      </p:sp>
      <p:pic>
        <p:nvPicPr>
          <p:cNvPr descr="https://cs1.livemaster.ru/storage/46/43/72e4a4b13e7d4e6cd5607147f7ly--ukrasheniya-inkrustatsiya-zakolka-dlya-volos-avtomat-kolibri-.jpg" id="25602" name="Picture 2"/>
          <p:cNvPicPr>
            <a:picLocks noChangeArrowheads="1" noChangeAspect="1"/>
          </p:cNvPicPr>
          <p:nvPr/>
        </p:nvPicPr>
        <p:blipFill rotWithShape="1">
          <a:blip cstate="print" r:embed="rId2">
            <a:extLst>
              <a:ext uri="{28A0092B-C50C-407E-A947-70E740481C1C}">
                <a14:useLocalDpi xmlns:a14="http://schemas.microsoft.com/office/drawing/2010/main" val="0"/>
              </a:ext>
            </a:extLst>
          </a:blip>
          <a:srcRect b="111" l="15" r="34" t="132"/>
          <a:stretch/>
        </p:blipFill>
        <p:spPr bwMode="auto">
          <a:xfrm>
            <a:off x="211041" y="3933056"/>
            <a:ext cx="4793007" cy="262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p.userapi.com/c627221/v627221815/3bc32/CISBYW1KuAs.jpg" id="25604"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17668" y="260648"/>
            <a:ext cx="4862439"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mycdn.me/i?r=AyH4iRPQ2q0otWIFepML2LxR-_g_4VsJ1NxtWQ9gLo_hgA" id="25606" name="Picture 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5309184" y="2097638"/>
            <a:ext cx="3528392"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cs2.livemaster.ru/storage/24/3f/82a50391c9250b8adee1f6ad95w2--posuda-tarelka-dekorativnaya-sinee-na-chernom-inkrustatsiya-b.jpg" id="25608" name="Picture 8"/>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b="199" t="186"/>
          <a:stretch/>
        </p:blipFill>
        <p:spPr bwMode="auto">
          <a:xfrm>
            <a:off x="5637611" y="107471"/>
            <a:ext cx="2871538" cy="1960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55575" y="5445224"/>
            <a:ext cx="4032448" cy="1200329"/>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Валяние</a:t>
            </a:r>
            <a:r>
              <a:rPr dirty="0" lang="ru-RU" smtClean="0">
                <a:latin charset="0" panose="020B0504020000000003" pitchFamily="34" typeface="Segoe Script"/>
              </a:rPr>
              <a:t> </a:t>
            </a:r>
          </a:p>
          <a:p>
            <a:pPr algn="ctr"/>
            <a:r>
              <a:rPr dirty="0" lang="ru-RU" smtClean="0">
                <a:latin charset="0" panose="020B0504020000000003" pitchFamily="34" typeface="Segoe Script"/>
              </a:rPr>
              <a:t>(</a:t>
            </a:r>
            <a:r>
              <a:rPr dirty="0" lang="ru-RU">
                <a:latin charset="0" panose="020B0504020000000003" pitchFamily="34" typeface="Segoe Script"/>
              </a:rPr>
              <a:t>изготовление предметов быта и декора из натуральной </a:t>
            </a:r>
            <a:r>
              <a:rPr dirty="0" lang="ru-RU" smtClean="0">
                <a:latin charset="0" panose="020B0504020000000003" pitchFamily="34" typeface="Segoe Script"/>
              </a:rPr>
              <a:t>шерсти)</a:t>
            </a:r>
          </a:p>
        </p:txBody>
      </p:sp>
      <p:pic>
        <p:nvPicPr>
          <p:cNvPr descr="https://akak7.ru/images/wp-content/uploads/2019/04/valyaniye-iz-shersty-dlya-nachinauschih-35.jpg" id="26626"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35602"/>
            <a:ext cx="4603191" cy="3181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v-obdu.ru/images/galery/2021/dpi_3-05.jpg" id="26628"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9989" y="116632"/>
            <a:ext cx="4416491"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leather-school.ru/wp-content/uploads/8/f/9/8f96111e597a62b0b1e71cc925a4a679.jpeg" id="3" name="AutoShape 6"/>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fantasystudy.ru/userfiles/tapochi/sumki/1.jpg" id="26632" name="Picture 8"/>
          <p:cNvPicPr>
            <a:picLocks noChangeArrowheads="1" noChangeAspect="1"/>
          </p:cNvPicPr>
          <p:nvPr/>
        </p:nvPicPr>
        <p:blipFill rotWithShape="1">
          <a:blip r:embed="rId4">
            <a:extLst>
              <a:ext uri="{28A0092B-C50C-407E-A947-70E740481C1C}">
                <a14:useLocalDpi xmlns:a14="http://schemas.microsoft.com/office/drawing/2010/main" val="0"/>
              </a:ext>
            </a:extLst>
          </a:blip>
          <a:srcRect l="152" r="5"/>
          <a:stretch/>
        </p:blipFill>
        <p:spPr bwMode="auto">
          <a:xfrm>
            <a:off x="155575" y="160338"/>
            <a:ext cx="4107052" cy="4966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21250"/>
      </p:ext>
    </p:extLst>
  </p:cSld>
  <p:clrMapOvr>
    <a:masterClrMapping/>
  </p:clrMapOvr>
  <p:timing>
    <p:tnLst>
      <p:par>
        <p:cTn dur="indefinite" id="1" nodeType="tmRoot" restart="never"/>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260648"/>
            <a:ext cx="4032448" cy="646331"/>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Выжигание</a:t>
            </a:r>
            <a:r>
              <a:rPr dirty="0" lang="ru-RU" smtClean="0">
                <a:latin charset="0" panose="020B0504020000000003" pitchFamily="34" typeface="Segoe Script"/>
              </a:rPr>
              <a:t> </a:t>
            </a:r>
          </a:p>
          <a:p>
            <a:pPr algn="ctr"/>
            <a:r>
              <a:rPr dirty="0" lang="ru-RU" smtClean="0">
                <a:latin charset="0" panose="020B0504020000000003" pitchFamily="34" typeface="Segoe Script"/>
              </a:rPr>
              <a:t>(по дереву или ткани)</a:t>
            </a:r>
          </a:p>
        </p:txBody>
      </p:sp>
      <p:pic>
        <p:nvPicPr>
          <p:cNvPr descr="https://pibig.info/uploads/posts/2021-06/thumbs/1623215115_29-pibig_info-p-vizhiganie-na-dereve-priroda-krasivo-foto-30.jpg" id="27650"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47" l="27" r="47" t="79"/>
          <a:stretch/>
        </p:blipFill>
        <p:spPr bwMode="auto">
          <a:xfrm>
            <a:off x="4114299" y="116632"/>
            <a:ext cx="4930325"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avatars.mds.yandex.net/get-pdb/2491915/312edbb1-d81a-41b0-9829-9f6b0a191c97/s1200" id="27652"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116282" y="3717032"/>
            <a:ext cx="4900942" cy="294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dopportal.amurobl.ru/images/events/cover/da7a4857e52002912f51b2533f891f78_big.jpg" id="1028" name="Picture 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9080"/>
            <a:ext cx="3774248" cy="2512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cdn.mycrafts.ru/i/1/2/67/kole-chR4-o.jpg" id="1030" name="Picture 6"/>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236735" y="1235675"/>
            <a:ext cx="3773985" cy="2481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5578970" y="260648"/>
            <a:ext cx="3096344" cy="923330"/>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Резьба</a:t>
            </a:r>
            <a:r>
              <a:rPr dirty="0" lang="ru-RU" smtClean="0">
                <a:latin charset="0" panose="020B0504020000000003" pitchFamily="34" typeface="Segoe Script"/>
              </a:rPr>
              <a:t> </a:t>
            </a:r>
          </a:p>
          <a:p>
            <a:pPr algn="ctr"/>
            <a:r>
              <a:rPr dirty="0" lang="ru-RU" smtClean="0">
                <a:latin charset="0" panose="020B0504020000000003" pitchFamily="34" typeface="Segoe Script"/>
              </a:rPr>
              <a:t>(по дереву, камню, кости)</a:t>
            </a:r>
          </a:p>
        </p:txBody>
      </p:sp>
      <p:pic>
        <p:nvPicPr>
          <p:cNvPr descr="https://ark-eng.ru/800/600/https/i.pinimg.com/originals/e3/c8/9c/e3c89c8282f7c5cd90f95b1931f2f586.jpg" id="205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230974" y="3284984"/>
            <a:ext cx="4507607"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mg-fotki.yandex.ru/get/6507/122263170.2f/0_9e99a_c5ff4e5d_XXXL.jpg" id="2054"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6886" y="3248980"/>
            <a:ext cx="4274561"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static.tildacdn.com/tild3962-6164-4832-a261-633265346538/1.jpg" id="2056" name="Picture 8"/>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t="162"/>
          <a:stretch/>
        </p:blipFill>
        <p:spPr bwMode="auto">
          <a:xfrm>
            <a:off x="5431419" y="1268760"/>
            <a:ext cx="3391447" cy="1980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filed12-21.my.mail.ru/pic?url=http%3A%2F%2Fimg-fotki.yandex.ru%2Fget%2F9830%2F122263170.1a6%2F0_28b355_6eb446d_XXXL.jpg&amp;mw=&amp;mh=&amp;sig=ef7d23c53019fa11f675056967882949" id="2058" name="Picture 10"/>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t="3"/>
          <a:stretch/>
        </p:blipFill>
        <p:spPr bwMode="auto">
          <a:xfrm>
            <a:off x="413814" y="237808"/>
            <a:ext cx="4146534" cy="2988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12104" y="116632"/>
            <a:ext cx="4104456" cy="1477328"/>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Красочная роспись </a:t>
            </a:r>
          </a:p>
          <a:p>
            <a:pPr algn="ctr"/>
            <a:r>
              <a:rPr dirty="0" lang="ru-RU" smtClean="0">
                <a:latin charset="0" panose="020B0504020000000003" pitchFamily="34" typeface="Segoe Script"/>
              </a:rPr>
              <a:t>(по керамическим, металлическим, деревянным, стеклянным, фарфоровым поверхностям)</a:t>
            </a:r>
          </a:p>
        </p:txBody>
      </p:sp>
      <p:pic>
        <p:nvPicPr>
          <p:cNvPr descr="https://i.mycdn.me/i?r=AzEPZsRbOZEKgBhR0XGMT1RkN0kukMbQ2Bf9dB02Mjw5OaaKTM5SRkZCeTgDn6uOyic" id="3074"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99" r="116"/>
          <a:stretch/>
        </p:blipFill>
        <p:spPr bwMode="auto">
          <a:xfrm>
            <a:off x="370356" y="3861048"/>
            <a:ext cx="3279276" cy="2899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pinimg.com/originals/70/59/a5/7059a536f35f119d028afeaa9872dcc5.jpg" id="3076"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110"/>
          <a:stretch/>
        </p:blipFill>
        <p:spPr bwMode="auto">
          <a:xfrm>
            <a:off x="539552" y="1536912"/>
            <a:ext cx="3091760" cy="2262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cs1.livemaster.ru/storage/75/16/a8511fc81d834921b762bc3d16z8--dlya-doma-i-interera-vaza-nachalo-oseni.jpg" id="3078" name="Picture 6"/>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698101"/>
            <a:ext cx="5108032" cy="3954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uzzleit.ru/files/puzzles/57/57028/_original.jpg" id="3080" name="Picture 8"/>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6102005" y="188640"/>
            <a:ext cx="2929955" cy="2346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designinterior.guru/wp-content/uploads/2020/03/11-6.jpg" id="3082" name="Picture 10"/>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4139952" y="656896"/>
            <a:ext cx="1914025" cy="1547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4109040" y="106332"/>
            <a:ext cx="4896544" cy="369332"/>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Авторская обработка кожи</a:t>
            </a:r>
            <a:endParaRPr dirty="0" lang="ru-RU" smtClean="0">
              <a:latin charset="0" panose="020B0504020000000003" pitchFamily="34" typeface="Segoe Script"/>
            </a:endParaRPr>
          </a:p>
        </p:txBody>
      </p:sp>
      <p:pic>
        <p:nvPicPr>
          <p:cNvPr descr="http://img1.liveinternet.ru/images/attach/c/10/108/768/108768123_large_39729362.jpg" id="4100" name="Picture 4"/>
          <p:cNvPicPr>
            <a:picLocks noChangeArrowheads="1" noChangeAspect="1"/>
          </p:cNvPicPr>
          <p:nvPr/>
        </p:nvPicPr>
        <p:blipFill rotWithShape="1">
          <a:blip r:embed="rId2">
            <a:extLst>
              <a:ext uri="{28A0092B-C50C-407E-A947-70E740481C1C}">
                <a14:useLocalDpi xmlns:a14="http://schemas.microsoft.com/office/drawing/2010/main" val="0"/>
              </a:ext>
            </a:extLst>
          </a:blip>
          <a:srcRect b="122" r="71"/>
          <a:stretch/>
        </p:blipFill>
        <p:spPr bwMode="auto">
          <a:xfrm>
            <a:off x="251520" y="445314"/>
            <a:ext cx="3899856" cy="58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boxbat.ru/wp-content/uploads/8/8/8/888531ece6f674404f32875665027700.jpeg" id="4102"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2302" y="3573016"/>
            <a:ext cx="4718186" cy="3161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yeti-spb.ru/wp-content/uploads/2020/10/10-3.jpg" id="4104" name="Picture 8"/>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4597171" y="651748"/>
            <a:ext cx="4048448" cy="2795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332656"/>
            <a:ext cx="4680520" cy="923330"/>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Лепка</a:t>
            </a:r>
            <a:r>
              <a:rPr dirty="0" lang="ru-RU" smtClean="0">
                <a:latin charset="0" panose="020B0504020000000003" pitchFamily="34" typeface="Segoe Script"/>
              </a:rPr>
              <a:t> </a:t>
            </a:r>
          </a:p>
          <a:p>
            <a:pPr algn="ctr"/>
            <a:r>
              <a:rPr dirty="0" lang="ru-RU" smtClean="0">
                <a:latin charset="0" panose="020B0504020000000003" pitchFamily="34" typeface="Segoe Script"/>
              </a:rPr>
              <a:t>(из глины, воска, гипса и других пластичных материалов)</a:t>
            </a:r>
          </a:p>
        </p:txBody>
      </p:sp>
      <p:pic>
        <p:nvPicPr>
          <p:cNvPr descr="https://mglb.ru/upload/iblock/5bb/risunok3.jpg" id="5122"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25" r="65" t="130"/>
          <a:stretch/>
        </p:blipFill>
        <p:spPr bwMode="auto">
          <a:xfrm>
            <a:off x="4932040" y="188640"/>
            <a:ext cx="3862192" cy="3367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ro-dachnikov.com/uploads/posts/2021-11/1637203468_36-pro-dachnikov-com-p-lepnina-iz-gipsa-na-stene-38.jpg" id="5124"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932040" y="3645024"/>
            <a:ext cx="4075559" cy="3056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www.cebelarstvo-luzar.si/static/img/fancybox/svece.jpg" id="3" name="AutoShape 6"/>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www.freeseller.ru/uploads/posts/2016-10/1477339762_figurki-iz-voska-1.jpg" id="5128" name="Picture 8"/>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628799"/>
            <a:ext cx="4151598" cy="4989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4502240" y="260648"/>
            <a:ext cx="4392488" cy="923330"/>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Оригами и киригами </a:t>
            </a:r>
          </a:p>
          <a:p>
            <a:pPr algn="ctr"/>
            <a:r>
              <a:rPr dirty="0" lang="ru-RU" smtClean="0">
                <a:latin charset="0" panose="020B0504020000000003" pitchFamily="34" typeface="Segoe Script"/>
              </a:rPr>
              <a:t>(искусство складывания и вырезания фигур из бумаги)</a:t>
            </a:r>
          </a:p>
        </p:txBody>
      </p:sp>
      <p:pic>
        <p:nvPicPr>
          <p:cNvPr descr="https://all-mongolia.ru/wp-content/uploads/a/4/c/a4cdf428fe4ef697470f28107dd03f92.jpeg" id="614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49" l="122" r="124" t="41"/>
          <a:stretch/>
        </p:blipFill>
        <p:spPr bwMode="auto">
          <a:xfrm>
            <a:off x="4211960" y="1561060"/>
            <a:ext cx="482434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bel.cultreg.ru/uploads/d95e3a2ce90536955c08d4359b74e494.jpeg" id="6148"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251520" y="184322"/>
            <a:ext cx="3960440" cy="2758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podarokmos.ru/wp-content/uploads/e/b/9/eb9bc9202c3c820442ab222545e2f9d3.jpeg" id="3" name="AutoShape 6"/>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i0.wp.com/1igolka.com/wp-content/uploads/2017/11/modulnoe_origami_pavlin_12_09103040.jpg" id="6152" name="Picture 8"/>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21" l="37" r="79" t="48"/>
          <a:stretch/>
        </p:blipFill>
        <p:spPr bwMode="auto">
          <a:xfrm>
            <a:off x="186471" y="3261000"/>
            <a:ext cx="4003459" cy="336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3871"/>
      </p:ext>
    </p:extLst>
  </p:cSld>
  <p:clrMapOvr>
    <a:masterClrMapping/>
  </p:clrMapOvr>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440" y="2420888"/>
            <a:ext cx="341075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ru-RU" sz="3600" dirty="0" smtClean="0">
                <a:latin typeface="Segoe Script" panose="020B0504020000000003" pitchFamily="34" charset="0"/>
              </a:rPr>
              <a:t>Виды </a:t>
            </a:r>
          </a:p>
          <a:p>
            <a:pPr lvl="0" algn="ctr"/>
            <a:r>
              <a:rPr lang="ru-RU" sz="3600" dirty="0" smtClean="0">
                <a:latin typeface="Segoe Script" panose="020B0504020000000003" pitchFamily="34" charset="0"/>
              </a:rPr>
              <a:t>искусства</a:t>
            </a:r>
          </a:p>
        </p:txBody>
      </p:sp>
      <p:sp>
        <p:nvSpPr>
          <p:cNvPr id="16" name="Прямоугольник 15"/>
          <p:cNvSpPr/>
          <p:nvPr/>
        </p:nvSpPr>
        <p:spPr>
          <a:xfrm>
            <a:off x="3131840" y="5157192"/>
            <a:ext cx="3528392"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ru-RU" sz="2800" b="1" dirty="0">
                <a:solidFill>
                  <a:prstClr val="black"/>
                </a:solidFill>
                <a:effectLst>
                  <a:outerShdw blurRad="38100" dist="38100" dir="2700000" algn="tl">
                    <a:srgbClr val="000000">
                      <a:alpha val="43137"/>
                    </a:srgbClr>
                  </a:outerShdw>
                </a:effectLst>
                <a:latin typeface="Segoe Script" panose="020B0504020000000003" pitchFamily="34" charset="0"/>
              </a:rPr>
              <a:t>Декоративно-прикладное искусство </a:t>
            </a:r>
          </a:p>
        </p:txBody>
      </p:sp>
      <p:sp>
        <p:nvSpPr>
          <p:cNvPr id="17" name="Прямоугольник 16"/>
          <p:cNvSpPr/>
          <p:nvPr/>
        </p:nvSpPr>
        <p:spPr>
          <a:xfrm>
            <a:off x="611560" y="765079"/>
            <a:ext cx="331236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Архитектура</a:t>
            </a:r>
            <a:endParaRPr lang="ru-RU" sz="2400" dirty="0">
              <a:solidFill>
                <a:prstClr val="black"/>
              </a:solidFill>
              <a:latin typeface="Segoe Script" panose="020B0504020000000003" pitchFamily="34" charset="0"/>
            </a:endParaRPr>
          </a:p>
        </p:txBody>
      </p:sp>
      <p:sp>
        <p:nvSpPr>
          <p:cNvPr id="18" name="Прямоугольник 17"/>
          <p:cNvSpPr/>
          <p:nvPr/>
        </p:nvSpPr>
        <p:spPr>
          <a:xfrm>
            <a:off x="5508104" y="509189"/>
            <a:ext cx="293407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Скульптура</a:t>
            </a:r>
            <a:endParaRPr lang="ru-RU" sz="2400" dirty="0">
              <a:solidFill>
                <a:prstClr val="black"/>
              </a:solidFill>
              <a:latin typeface="Segoe Script" panose="020B0504020000000003" pitchFamily="34" charset="0"/>
            </a:endParaRPr>
          </a:p>
        </p:txBody>
      </p:sp>
      <p:sp>
        <p:nvSpPr>
          <p:cNvPr id="19" name="Прямоугольник 18"/>
          <p:cNvSpPr/>
          <p:nvPr/>
        </p:nvSpPr>
        <p:spPr>
          <a:xfrm>
            <a:off x="6723048" y="3815462"/>
            <a:ext cx="228600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Графика</a:t>
            </a:r>
            <a:endParaRPr lang="ru-RU" sz="2400" dirty="0">
              <a:solidFill>
                <a:prstClr val="black"/>
              </a:solidFill>
              <a:latin typeface="Segoe Script" panose="020B0504020000000003" pitchFamily="34" charset="0"/>
            </a:endParaRPr>
          </a:p>
        </p:txBody>
      </p:sp>
      <p:sp>
        <p:nvSpPr>
          <p:cNvPr id="20" name="Прямоугольник 19"/>
          <p:cNvSpPr/>
          <p:nvPr/>
        </p:nvSpPr>
        <p:spPr>
          <a:xfrm>
            <a:off x="323528" y="3886251"/>
            <a:ext cx="228600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Живопись</a:t>
            </a:r>
            <a:endParaRPr lang="ru-RU" sz="2400" dirty="0">
              <a:solidFill>
                <a:prstClr val="black"/>
              </a:solidFill>
              <a:latin typeface="Segoe Script" panose="020B0504020000000003" pitchFamily="34" charset="0"/>
            </a:endParaRPr>
          </a:p>
        </p:txBody>
      </p:sp>
      <p:cxnSp>
        <p:nvCxnSpPr>
          <p:cNvPr id="22" name="Прямая со стрелкой 21"/>
          <p:cNvCxnSpPr/>
          <p:nvPr/>
        </p:nvCxnSpPr>
        <p:spPr>
          <a:xfrm flipV="1">
            <a:off x="6084168" y="1288299"/>
            <a:ext cx="648072" cy="8445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Прямая со стрелкой 23"/>
          <p:cNvCxnSpPr/>
          <p:nvPr/>
        </p:nvCxnSpPr>
        <p:spPr>
          <a:xfrm>
            <a:off x="6489086" y="3177118"/>
            <a:ext cx="891226" cy="3958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Прямая со стрелкой 25"/>
          <p:cNvCxnSpPr/>
          <p:nvPr/>
        </p:nvCxnSpPr>
        <p:spPr>
          <a:xfrm>
            <a:off x="4788024" y="4044922"/>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Прямая со стрелкой 27"/>
          <p:cNvCxnSpPr/>
          <p:nvPr/>
        </p:nvCxnSpPr>
        <p:spPr>
          <a:xfrm flipH="1">
            <a:off x="1331640" y="3321134"/>
            <a:ext cx="1080120" cy="3000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Прямая со стрелкой 29"/>
          <p:cNvCxnSpPr/>
          <p:nvPr/>
        </p:nvCxnSpPr>
        <p:spPr>
          <a:xfrm flipH="1" flipV="1">
            <a:off x="3347864" y="1556792"/>
            <a:ext cx="36004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260648"/>
            <a:ext cx="4104456" cy="1754326"/>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Скрапбукинг</a:t>
            </a:r>
            <a:r>
              <a:rPr dirty="0" lang="ru-RU" smtClean="0">
                <a:latin charset="0" panose="020B0504020000000003" pitchFamily="34" typeface="Segoe Script"/>
              </a:rPr>
              <a:t> </a:t>
            </a:r>
          </a:p>
          <a:p>
            <a:pPr algn="ctr"/>
            <a:r>
              <a:rPr dirty="0" lang="ru-RU" smtClean="0">
                <a:latin charset="0" panose="020B0504020000000003" pitchFamily="34" typeface="Segoe Script"/>
              </a:rPr>
              <a:t>(оформление альбомов путем наклеивания на страницы вырезок из газет или журналов, фотографий и рисунков)</a:t>
            </a:r>
          </a:p>
        </p:txBody>
      </p:sp>
      <p:pic>
        <p:nvPicPr>
          <p:cNvPr descr="https://stroy-podskazka.ru/images/article/orig/2021/02/fotoalbomy-v-tehnike-skrapbuking-10.jpg" id="7170"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4355976" y="160338"/>
            <a:ext cx="4639874" cy="3093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descr="https://risovanye.ru/sites/default/files/izo/skrapbuking-2.jpg" id="3" name="AutoShape 4"/>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postila.ru/data/72/59/43/da/725943da2d44cb7b58f644105126245b5620acd3d08b23d899a808a734e7b754.jpg" id="7174" name="Picture 6"/>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447976" y="3573016"/>
            <a:ext cx="4547873"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pinimg.com/originals/fe/11/ab/fe11ab89fd50d3ef790e8a5b9d397c6e.jpg" id="7176" name="Picture 8"/>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l="51" r="23"/>
          <a:stretch/>
        </p:blipFill>
        <p:spPr bwMode="auto">
          <a:xfrm>
            <a:off x="187607" y="2035542"/>
            <a:ext cx="4104410" cy="4617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480968"/>
      </p:ext>
    </p:extLst>
  </p:cSld>
  <p:clrMapOvr>
    <a:masterClrMapping/>
  </p:clrMapOvr>
  <p:timing>
    <p:tnLst>
      <p:par>
        <p:cTn dur="indefinite" id="1" nodeType="tmRoot" restart="never"/>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0728" y="188640"/>
            <a:ext cx="228600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Живопись</a:t>
            </a:r>
            <a:endParaRPr lang="ru-RU" sz="2400" dirty="0">
              <a:solidFill>
                <a:prstClr val="black"/>
              </a:solidFill>
              <a:latin typeface="Segoe Script" panose="020B0504020000000003" pitchFamily="34" charset="0"/>
            </a:endParaRPr>
          </a:p>
        </p:txBody>
      </p:sp>
      <p:pic>
        <p:nvPicPr>
          <p:cNvPr id="5122" name="Picture 2" descr="Живопись: ее виды, стили, жанры, история возникновения, развитие. Джанни Стрино. Художниц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12" y="908720"/>
            <a:ext cx="3760924" cy="2991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Живопись: ее виды, стили, жанры, история возникновения, развитие. Олег Давыдов. Декоративный натюрмор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08720"/>
            <a:ext cx="4695621" cy="5802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Живопись: ее виды, стили, жанры, история возникновения, развитие. Доменико Гирландайо. Рождение Богородицы (фрагмент фрески в капелле), 1486-14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012" y="4005064"/>
            <a:ext cx="388085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84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5077"/>
            <a:ext cx="8784976" cy="461665"/>
          </a:xfrm>
          <a:prstGeom prst="rect">
            <a:avLst/>
          </a:prstGeom>
        </p:spPr>
        <p:txBody>
          <a:bodyPr wrap="square">
            <a:spAutoFit/>
          </a:bodyPr>
          <a:lstStyle/>
          <a:p>
            <a:pPr algn="ctr"/>
            <a:r>
              <a:rPr lang="ru-RU" sz="2400" b="1" dirty="0">
                <a:effectLst>
                  <a:outerShdw blurRad="38100" dist="38100" dir="2700000" algn="tl">
                    <a:srgbClr val="000000">
                      <a:alpha val="43137"/>
                    </a:srgbClr>
                  </a:outerShdw>
                </a:effectLst>
                <a:latin typeface="Segoe Script" panose="020B0504020000000003" pitchFamily="34" charset="0"/>
              </a:rPr>
              <a:t>Виды живописи</a:t>
            </a:r>
          </a:p>
        </p:txBody>
      </p:sp>
      <p:sp>
        <p:nvSpPr>
          <p:cNvPr id="3" name="TextBox 2"/>
          <p:cNvSpPr txBox="1"/>
          <p:nvPr/>
        </p:nvSpPr>
        <p:spPr>
          <a:xfrm>
            <a:off x="107504" y="512907"/>
            <a:ext cx="2952328" cy="2739211"/>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latin typeface="Segoe Script" panose="020B0504020000000003" pitchFamily="34" charset="0"/>
              </a:rPr>
              <a:t>Станковая </a:t>
            </a:r>
            <a:r>
              <a:rPr lang="ru-RU" sz="1600" b="1" dirty="0" smtClean="0">
                <a:effectLst>
                  <a:outerShdw blurRad="38100" dist="38100" dir="2700000" algn="tl">
                    <a:srgbClr val="000000">
                      <a:alpha val="43137"/>
                    </a:srgbClr>
                  </a:outerShdw>
                </a:effectLst>
                <a:latin typeface="Segoe Script" panose="020B0504020000000003" pitchFamily="34" charset="0"/>
              </a:rPr>
              <a:t>живопись</a:t>
            </a:r>
          </a:p>
          <a:p>
            <a:pPr algn="ctr"/>
            <a:r>
              <a:rPr lang="ru-RU" sz="1200" dirty="0" smtClean="0">
                <a:latin typeface="Segoe Script" panose="020B0504020000000003" pitchFamily="34" charset="0"/>
              </a:rPr>
              <a:t>Название получила от слова «станок», под которым подразумевается мольберт. Установив холст на мольберт, мастер имеет возможность не только писать интересный ему сюжет без искажений (как это бывает, если рисовать, сидя за столом), но и время от времени отходить подальше от работы, чтобы оценить результат на расстоянии. </a:t>
            </a:r>
          </a:p>
        </p:txBody>
      </p:sp>
      <p:sp>
        <p:nvSpPr>
          <p:cNvPr id="4" name="Прямоугольник 3"/>
          <p:cNvSpPr/>
          <p:nvPr/>
        </p:nvSpPr>
        <p:spPr>
          <a:xfrm>
            <a:off x="3394720" y="764704"/>
            <a:ext cx="2654864" cy="2985433"/>
          </a:xfrm>
          <a:prstGeom prst="rect">
            <a:avLst/>
          </a:prstGeom>
        </p:spPr>
        <p:txBody>
          <a:bodyPr wrap="square">
            <a:spAutoFit/>
          </a:bodyPr>
          <a:lstStyle/>
          <a:p>
            <a:pPr lvl="0" algn="ctr"/>
            <a:r>
              <a:rPr lang="ru-RU" sz="1600" b="1" dirty="0">
                <a:solidFill>
                  <a:prstClr val="black"/>
                </a:solidFill>
                <a:effectLst>
                  <a:outerShdw blurRad="38100" dist="38100" dir="2700000" algn="tl">
                    <a:srgbClr val="000000">
                      <a:alpha val="43137"/>
                    </a:srgbClr>
                  </a:outerShdw>
                </a:effectLst>
                <a:latin typeface="Segoe Script" panose="020B0504020000000003" pitchFamily="34" charset="0"/>
              </a:rPr>
              <a:t>Монументальная живопись</a:t>
            </a:r>
          </a:p>
          <a:p>
            <a:pPr lvl="0" algn="ctr"/>
            <a:r>
              <a:rPr lang="ru-RU" sz="1200" dirty="0">
                <a:solidFill>
                  <a:prstClr val="black"/>
                </a:solidFill>
                <a:latin typeface="Segoe Script" panose="020B0504020000000003" pitchFamily="34" charset="0"/>
              </a:rPr>
              <a:t>Неразрывно связана с архитектурой. Другое ее название — «мураль», означающее «настенную живопись». Монументальной росписью украшаются потолки, стены зданий. Как правило, сюжет такого «полотна» подчеркивает предназначение сооружения, образует единую с ним </a:t>
            </a:r>
            <a:r>
              <a:rPr lang="ru-RU" sz="1200" dirty="0" smtClean="0">
                <a:solidFill>
                  <a:prstClr val="black"/>
                </a:solidFill>
                <a:latin typeface="Segoe Script" panose="020B0504020000000003" pitchFamily="34" charset="0"/>
              </a:rPr>
              <a:t>концепцию. </a:t>
            </a:r>
            <a:endParaRPr lang="ru-RU" sz="1200" dirty="0">
              <a:solidFill>
                <a:prstClr val="black"/>
              </a:solidFill>
              <a:latin typeface="Segoe Script" panose="020B0504020000000003" pitchFamily="34" charset="0"/>
            </a:endParaRPr>
          </a:p>
        </p:txBody>
      </p:sp>
      <p:sp>
        <p:nvSpPr>
          <p:cNvPr id="5" name="Прямоугольник 4"/>
          <p:cNvSpPr/>
          <p:nvPr/>
        </p:nvSpPr>
        <p:spPr>
          <a:xfrm>
            <a:off x="6621287" y="266685"/>
            <a:ext cx="2351923" cy="2985433"/>
          </a:xfrm>
          <a:prstGeom prst="rect">
            <a:avLst/>
          </a:prstGeom>
        </p:spPr>
        <p:txBody>
          <a:bodyPr wrap="square">
            <a:spAutoFit/>
          </a:bodyPr>
          <a:lstStyle/>
          <a:p>
            <a:pPr lvl="0" algn="ctr"/>
            <a:r>
              <a:rPr lang="ru-RU" sz="1600" b="1" dirty="0">
                <a:solidFill>
                  <a:prstClr val="black"/>
                </a:solidFill>
                <a:effectLst>
                  <a:outerShdw blurRad="38100" dist="38100" dir="2700000" algn="tl">
                    <a:srgbClr val="000000">
                      <a:alpha val="43137"/>
                    </a:srgbClr>
                  </a:outerShdw>
                </a:effectLst>
                <a:latin typeface="Segoe Script" panose="020B0504020000000003" pitchFamily="34" charset="0"/>
              </a:rPr>
              <a:t>Декоративная живопись</a:t>
            </a:r>
            <a:r>
              <a:rPr lang="ru-RU" sz="1600" dirty="0">
                <a:solidFill>
                  <a:prstClr val="black"/>
                </a:solidFill>
                <a:latin typeface="Segoe Script" panose="020B0504020000000003" pitchFamily="34" charset="0"/>
              </a:rPr>
              <a:t>, </a:t>
            </a:r>
            <a:endParaRPr lang="ru-RU" sz="1600" dirty="0" smtClean="0">
              <a:solidFill>
                <a:prstClr val="black"/>
              </a:solidFill>
              <a:latin typeface="Segoe Script" panose="020B0504020000000003" pitchFamily="34" charset="0"/>
            </a:endParaRPr>
          </a:p>
          <a:p>
            <a:pPr lvl="0" algn="ctr"/>
            <a:r>
              <a:rPr lang="ru-RU" sz="1200" dirty="0" smtClean="0">
                <a:solidFill>
                  <a:prstClr val="black"/>
                </a:solidFill>
                <a:latin typeface="Segoe Script" panose="020B0504020000000003" pitchFamily="34" charset="0"/>
              </a:rPr>
              <a:t>главное </a:t>
            </a:r>
            <a:r>
              <a:rPr lang="ru-RU" sz="1200" dirty="0">
                <a:solidFill>
                  <a:prstClr val="black"/>
                </a:solidFill>
                <a:latin typeface="Segoe Script" panose="020B0504020000000003" pitchFamily="34" charset="0"/>
              </a:rPr>
              <a:t>призвание которой — украшать. Отличается чистыми, сочными цветами, тщательно проработанными формами, логическим построением композиции. </a:t>
            </a:r>
            <a:r>
              <a:rPr lang="ru-RU" sz="1200" dirty="0" smtClean="0">
                <a:solidFill>
                  <a:prstClr val="black"/>
                </a:solidFill>
                <a:latin typeface="Segoe Script" panose="020B0504020000000003" pitchFamily="34" charset="0"/>
              </a:rPr>
              <a:t>Декоративная </a:t>
            </a:r>
            <a:r>
              <a:rPr lang="ru-RU" sz="1200" dirty="0">
                <a:solidFill>
                  <a:prstClr val="black"/>
                </a:solidFill>
                <a:latin typeface="Segoe Script" panose="020B0504020000000003" pitchFamily="34" charset="0"/>
              </a:rPr>
              <a:t>живопись может быть и станковой, и монументальной.</a:t>
            </a:r>
          </a:p>
        </p:txBody>
      </p:sp>
      <p:pic>
        <p:nvPicPr>
          <p:cNvPr id="8194" name="Picture 2" descr="https://artcontract.ru/yduploads/profile/37555/album/39a930fc3883146ce62537705246e0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20" y="3252118"/>
            <a:ext cx="2383478" cy="3345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i.pinimg.com/736x/b9/16/0f/b9160f202e89d900b9a39c011bd274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444" y="3782592"/>
            <a:ext cx="2401416" cy="3018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s://i.pinimg.com/736x/b4/25/55/b425550141893459fec85a4c750307cf--marjolein-bastin-art-ide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5427" y="3410986"/>
            <a:ext cx="2218859" cy="32559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 name="Прямая со стрелкой 6"/>
          <p:cNvCxnSpPr/>
          <p:nvPr/>
        </p:nvCxnSpPr>
        <p:spPr>
          <a:xfrm flipH="1">
            <a:off x="2389500" y="318835"/>
            <a:ext cx="670332" cy="1622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Прямая со стрелкой 8"/>
          <p:cNvCxnSpPr/>
          <p:nvPr/>
        </p:nvCxnSpPr>
        <p:spPr>
          <a:xfrm>
            <a:off x="6156176" y="372202"/>
            <a:ext cx="702788" cy="555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a:endCxn id="4" idx="0"/>
          </p:cNvCxnSpPr>
          <p:nvPr/>
        </p:nvCxnSpPr>
        <p:spPr>
          <a:xfrm>
            <a:off x="4722152" y="512907"/>
            <a:ext cx="0" cy="2517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7484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5901" y="2616082"/>
            <a:ext cx="2702406"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3200" b="1" dirty="0" smtClean="0">
                <a:effectLst>
                  <a:outerShdw blurRad="38100" dist="38100" dir="2700000" algn="tl">
                    <a:srgbClr val="000000">
                      <a:alpha val="43137"/>
                    </a:srgbClr>
                  </a:outerShdw>
                </a:effectLst>
                <a:latin typeface="Segoe Script" panose="020B0504020000000003" pitchFamily="34" charset="0"/>
              </a:rPr>
              <a:t>Стили </a:t>
            </a:r>
            <a:r>
              <a:rPr lang="ru-RU" sz="3200" b="1" dirty="0">
                <a:effectLst>
                  <a:outerShdw blurRad="38100" dist="38100" dir="2700000" algn="tl">
                    <a:srgbClr val="000000">
                      <a:alpha val="43137"/>
                    </a:srgbClr>
                  </a:outerShdw>
                </a:effectLst>
                <a:latin typeface="Segoe Script" panose="020B0504020000000003" pitchFamily="34" charset="0"/>
              </a:rPr>
              <a:t>живописи</a:t>
            </a:r>
          </a:p>
        </p:txBody>
      </p:sp>
      <p:sp>
        <p:nvSpPr>
          <p:cNvPr id="4" name="TextBox 3"/>
          <p:cNvSpPr txBox="1"/>
          <p:nvPr/>
        </p:nvSpPr>
        <p:spPr>
          <a:xfrm>
            <a:off x="827584" y="698833"/>
            <a:ext cx="2160240" cy="64633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Ренессанс (Возрождение)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5" name="Прямоугольник 4"/>
          <p:cNvSpPr/>
          <p:nvPr/>
        </p:nvSpPr>
        <p:spPr>
          <a:xfrm>
            <a:off x="3779912" y="251356"/>
            <a:ext cx="1763624" cy="369332"/>
          </a:xfrm>
          <a:prstGeom prst="rect">
            <a:avLst/>
          </a:prstGeom>
        </p:spPr>
        <p:txBody>
          <a:bodyPr wrap="none">
            <a:spAutoFit/>
          </a:bodyPr>
          <a:lstStyle/>
          <a:p>
            <a:pPr algn="ctr"/>
            <a:r>
              <a:rPr lang="ru-RU" b="1" dirty="0">
                <a:solidFill>
                  <a:prstClr val="black"/>
                </a:solidFill>
                <a:effectLst>
                  <a:outerShdw blurRad="38100" dist="38100" dir="2700000" algn="tl">
                    <a:srgbClr val="000000">
                      <a:alpha val="43137"/>
                    </a:srgbClr>
                  </a:outerShdw>
                </a:effectLst>
                <a:latin typeface="Segoe Script" panose="020B0504020000000003" pitchFamily="34" charset="0"/>
              </a:rPr>
              <a:t>М</a:t>
            </a: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аньеризм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6" name="Прямоугольник 5"/>
          <p:cNvSpPr/>
          <p:nvPr/>
        </p:nvSpPr>
        <p:spPr>
          <a:xfrm>
            <a:off x="6505195" y="837332"/>
            <a:ext cx="1335623"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Барокко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7" name="Прямоугольник 6"/>
          <p:cNvSpPr/>
          <p:nvPr/>
        </p:nvSpPr>
        <p:spPr>
          <a:xfrm>
            <a:off x="344831" y="2821578"/>
            <a:ext cx="1973617"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Классицизм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8" name="Прямоугольник 7"/>
          <p:cNvSpPr/>
          <p:nvPr/>
        </p:nvSpPr>
        <p:spPr>
          <a:xfrm>
            <a:off x="6861223" y="2821578"/>
            <a:ext cx="1959191"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Романтизм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9" name="Прямоугольник 8"/>
          <p:cNvSpPr/>
          <p:nvPr/>
        </p:nvSpPr>
        <p:spPr>
          <a:xfrm>
            <a:off x="109991" y="5029482"/>
            <a:ext cx="2443298"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Импрессионизм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10" name="Прямоугольник 9"/>
          <p:cNvSpPr/>
          <p:nvPr/>
        </p:nvSpPr>
        <p:spPr>
          <a:xfrm>
            <a:off x="3600123" y="6093296"/>
            <a:ext cx="2411238"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Экспрессионизм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11" name="Прямоугольник 10"/>
          <p:cNvSpPr/>
          <p:nvPr/>
        </p:nvSpPr>
        <p:spPr>
          <a:xfrm>
            <a:off x="6804248" y="5013176"/>
            <a:ext cx="2008883"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Авангардизм </a:t>
            </a:r>
            <a:endParaRPr lang="ru-RU" b="1" dirty="0">
              <a:effectLst>
                <a:outerShdw blurRad="38100" dist="38100" dir="2700000" algn="tl">
                  <a:srgbClr val="000000">
                    <a:alpha val="43137"/>
                  </a:srgbClr>
                </a:outerShdw>
              </a:effectLst>
              <a:latin typeface="Segoe Script" panose="020B0504020000000003" pitchFamily="34" charset="0"/>
            </a:endParaRPr>
          </a:p>
        </p:txBody>
      </p:sp>
      <p:cxnSp>
        <p:nvCxnSpPr>
          <p:cNvPr id="13" name="Прямая со стрелкой 12"/>
          <p:cNvCxnSpPr/>
          <p:nvPr/>
        </p:nvCxnSpPr>
        <p:spPr>
          <a:xfrm flipH="1">
            <a:off x="2553290" y="4293096"/>
            <a:ext cx="578550" cy="5760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Прямая со стрелкой 14"/>
          <p:cNvCxnSpPr/>
          <p:nvPr/>
        </p:nvCxnSpPr>
        <p:spPr>
          <a:xfrm>
            <a:off x="6084168" y="4077072"/>
            <a:ext cx="720080" cy="7920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Прямая со стрелкой 16"/>
          <p:cNvCxnSpPr/>
          <p:nvPr/>
        </p:nvCxnSpPr>
        <p:spPr>
          <a:xfrm flipH="1">
            <a:off x="4572000" y="4473116"/>
            <a:ext cx="89724" cy="133214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Прямая со стрелкой 18"/>
          <p:cNvCxnSpPr/>
          <p:nvPr/>
        </p:nvCxnSpPr>
        <p:spPr>
          <a:xfrm flipH="1" flipV="1">
            <a:off x="2771802" y="1556792"/>
            <a:ext cx="504054" cy="6480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Прямая со стрелкой 20"/>
          <p:cNvCxnSpPr/>
          <p:nvPr/>
        </p:nvCxnSpPr>
        <p:spPr>
          <a:xfrm flipV="1">
            <a:off x="6084168" y="1345164"/>
            <a:ext cx="576064" cy="8597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Прямая со стрелкой 22"/>
          <p:cNvCxnSpPr/>
          <p:nvPr/>
        </p:nvCxnSpPr>
        <p:spPr>
          <a:xfrm flipV="1">
            <a:off x="4661724" y="837332"/>
            <a:ext cx="15380" cy="11432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 name="Прямая со стрелкой 25"/>
          <p:cNvCxnSpPr/>
          <p:nvPr/>
        </p:nvCxnSpPr>
        <p:spPr>
          <a:xfrm flipH="1" flipV="1">
            <a:off x="2553289" y="3006245"/>
            <a:ext cx="578551" cy="742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Прямая со стрелкой 27"/>
          <p:cNvCxnSpPr/>
          <p:nvPr/>
        </p:nvCxnSpPr>
        <p:spPr>
          <a:xfrm flipV="1">
            <a:off x="6228184" y="3006245"/>
            <a:ext cx="576064" cy="742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02308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3960440"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Ренессанс </a:t>
            </a:r>
            <a:r>
              <a:rPr lang="ru-RU" b="1" dirty="0">
                <a:effectLst>
                  <a:outerShdw blurRad="38100" dist="38100" dir="2700000" algn="tl">
                    <a:srgbClr val="000000">
                      <a:alpha val="43137"/>
                    </a:srgbClr>
                  </a:outerShdw>
                </a:effectLst>
                <a:latin typeface="Segoe Script" panose="020B0504020000000003" pitchFamily="34" charset="0"/>
              </a:rPr>
              <a:t>(</a:t>
            </a:r>
            <a:r>
              <a:rPr lang="ru-RU" b="1" dirty="0" smtClean="0">
                <a:effectLst>
                  <a:outerShdw blurRad="38100" dist="38100" dir="2700000" algn="tl">
                    <a:srgbClr val="000000">
                      <a:alpha val="43137"/>
                    </a:srgbClr>
                  </a:outerShdw>
                </a:effectLst>
                <a:latin typeface="Segoe Script" panose="020B0504020000000003" pitchFamily="34" charset="0"/>
              </a:rPr>
              <a:t>Возрождение)</a:t>
            </a:r>
          </a:p>
          <a:p>
            <a:pPr algn="ctr"/>
            <a:r>
              <a:rPr lang="ru-RU" sz="1600" dirty="0" smtClean="0">
                <a:latin typeface="Segoe Script" panose="020B0504020000000003" pitchFamily="34" charset="0"/>
              </a:rPr>
              <a:t>Стиль </a:t>
            </a:r>
            <a:r>
              <a:rPr lang="ru-RU" sz="1600" dirty="0">
                <a:latin typeface="Segoe Script" panose="020B0504020000000003" pitchFamily="34" charset="0"/>
              </a:rPr>
              <a:t>появился в Италии, в 14 веке. Ориентирован на изображение светской стороны жизни. Художники воспевают культ человеческого тела, проявляют интерес к деталям. Стал основой для стиля рококо — утонченной «версии» </a:t>
            </a:r>
            <a:r>
              <a:rPr lang="ru-RU" sz="1600" dirty="0" smtClean="0">
                <a:latin typeface="Segoe Script" panose="020B0504020000000003" pitchFamily="34" charset="0"/>
              </a:rPr>
              <a:t>барокко</a:t>
            </a:r>
            <a:endParaRPr lang="ru-RU" sz="1600" dirty="0">
              <a:latin typeface="Segoe Script" panose="020B0504020000000003" pitchFamily="34" charset="0"/>
            </a:endParaRPr>
          </a:p>
        </p:txBody>
      </p:sp>
      <p:pic>
        <p:nvPicPr>
          <p:cNvPr id="9218" name="Picture 2" descr="https://i.pinimg.com/originals/4f/8a/54/4f8a546decde3613ae43e5042f248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480" y="84495"/>
            <a:ext cx="4451647" cy="3219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s://i.pinimg.com/736x/af/67/99/af6799f8157acfe60397a74c09674d34--italian-renaissance-sand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84475"/>
            <a:ext cx="3089673" cy="4084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https://i.pinimg.com/originals/fc/0d/2b/fc0d2b108f433fb5515c6671b03bd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480" y="3645024"/>
            <a:ext cx="4451647" cy="29659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08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116632"/>
            <a:ext cx="4572000" cy="2339102"/>
          </a:xfrm>
          <a:prstGeom prst="rect">
            <a:avLst/>
          </a:prstGeom>
        </p:spPr>
        <p:txBody>
          <a:bodyPr>
            <a:spAutoFit/>
          </a:bodyPr>
          <a:lstStyle/>
          <a:p>
            <a:pPr algn="ctr"/>
            <a:r>
              <a:rPr lang="ru-RU" b="1" dirty="0">
                <a:effectLst>
                  <a:outerShdw blurRad="38100" dist="38100" dir="2700000" algn="tl">
                    <a:srgbClr val="000000">
                      <a:alpha val="43137"/>
                    </a:srgbClr>
                  </a:outerShdw>
                </a:effectLst>
                <a:latin typeface="Segoe Script" panose="020B0504020000000003" pitchFamily="34" charset="0"/>
              </a:rPr>
              <a:t>М</a:t>
            </a:r>
            <a:r>
              <a:rPr lang="ru-RU" b="1" dirty="0" smtClean="0">
                <a:effectLst>
                  <a:outerShdw blurRad="38100" dist="38100" dir="2700000" algn="tl">
                    <a:srgbClr val="000000">
                      <a:alpha val="43137"/>
                    </a:srgbClr>
                  </a:outerShdw>
                </a:effectLst>
                <a:latin typeface="Segoe Script" panose="020B0504020000000003" pitchFamily="34" charset="0"/>
              </a:rPr>
              <a:t>аньеризм</a:t>
            </a:r>
            <a:r>
              <a:rPr lang="ru-RU" dirty="0" smtClean="0">
                <a:latin typeface="Segoe Script" panose="020B0504020000000003" pitchFamily="34" charset="0"/>
              </a:rPr>
              <a:t> </a:t>
            </a:r>
          </a:p>
          <a:p>
            <a:pPr algn="ctr"/>
            <a:r>
              <a:rPr lang="ru-RU" sz="1600" dirty="0" smtClean="0">
                <a:latin typeface="Segoe Script" panose="020B0504020000000003" pitchFamily="34" charset="0"/>
              </a:rPr>
              <a:t>Пришел </a:t>
            </a:r>
            <a:r>
              <a:rPr lang="ru-RU" sz="1600" dirty="0">
                <a:latin typeface="Segoe Script" panose="020B0504020000000003" pitchFamily="34" charset="0"/>
              </a:rPr>
              <a:t>из Италии 16 века. Для стиля характерны: чрезмерный эротизм, изломанность линий, некоторая деформированность, удлиненность фигур, композиционная перегруженность, едкая цветовая палитра, напряженность поз и </a:t>
            </a:r>
            <a:r>
              <a:rPr lang="ru-RU" sz="1600" dirty="0" smtClean="0">
                <a:latin typeface="Segoe Script" panose="020B0504020000000003" pitchFamily="34" charset="0"/>
              </a:rPr>
              <a:t>прочее</a:t>
            </a:r>
            <a:endParaRPr lang="ru-RU" sz="1600" dirty="0">
              <a:latin typeface="Segoe Script" panose="020B0504020000000003" pitchFamily="34" charset="0"/>
            </a:endParaRPr>
          </a:p>
        </p:txBody>
      </p:sp>
      <p:pic>
        <p:nvPicPr>
          <p:cNvPr id="11266" name="Picture 2" descr="https://img.wikioo.org/ADC/Art-ImgScreen-3.nsf/O/A-9H6AJZ/$FILE/Jacopo_carucci_pontormo_-madonna_and_child_with_the_young_st_joh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455732"/>
            <a:ext cx="3438947" cy="4285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s://allpainters.ru/wp-content/uploads/paintings/joseph-in-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03667"/>
            <a:ext cx="4020662" cy="3588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https://img.wikioo.org/ADC/Art-ImgScreen-4.nsf/O/A-8LJ58G/$FILE/Jacopo_carucci_pontormo_-st._matthew_the_evangeli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236" y="126541"/>
            <a:ext cx="2804110" cy="2942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08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4428492"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Барокко</a:t>
            </a:r>
          </a:p>
          <a:p>
            <a:pPr algn="ctr"/>
            <a:r>
              <a:rPr lang="ru-RU" sz="1600" dirty="0" smtClean="0">
                <a:latin typeface="Segoe Script" panose="020B0504020000000003" pitchFamily="34" charset="0"/>
              </a:rPr>
              <a:t>Стиль </a:t>
            </a:r>
            <a:r>
              <a:rPr lang="ru-RU" sz="1600" dirty="0">
                <a:latin typeface="Segoe Script" panose="020B0504020000000003" pitchFamily="34" charset="0"/>
              </a:rPr>
              <a:t>возник в 16 веке, в Италии. Дошел до Испании, Франции, Германии. Главные черты — роскошь, пышность, динамизм. Большое внимание уделено украшениям и другим элементам, подчеркивающим состоятельность, принадлежность к богатому </a:t>
            </a:r>
            <a:r>
              <a:rPr lang="ru-RU" sz="1600" dirty="0" smtClean="0">
                <a:latin typeface="Segoe Script" panose="020B0504020000000003" pitchFamily="34" charset="0"/>
              </a:rPr>
              <a:t>сословию</a:t>
            </a:r>
            <a:endParaRPr lang="ru-RU" sz="1600" dirty="0">
              <a:latin typeface="Segoe Script" panose="020B0504020000000003" pitchFamily="34" charset="0"/>
            </a:endParaRPr>
          </a:p>
        </p:txBody>
      </p:sp>
      <p:pic>
        <p:nvPicPr>
          <p:cNvPr id="12290" name="Picture 2" descr="https://img-fotki.yandex.ru/get/28032/96386024.4ba/0_136107_e3b2ec9e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633"/>
            <a:ext cx="4298105" cy="3391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a/a7/Jacob_Jordaens_-_Portrait_of_a_Family_-_WGA12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36912"/>
            <a:ext cx="3288802" cy="4106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4" name="Picture 6" descr="https://img4.goodfon.ru/original/3000x1999/6/a9/pieter-paul-rubens-piter-paul-rubens-sad-liubvi-kartina-zh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6030" y="3717032"/>
            <a:ext cx="4376674" cy="2916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08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312" y="116632"/>
            <a:ext cx="4289176" cy="2831544"/>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Классицизм</a:t>
            </a:r>
          </a:p>
          <a:p>
            <a:pPr algn="ctr"/>
            <a:r>
              <a:rPr lang="ru-RU" sz="1600" dirty="0" smtClean="0">
                <a:latin typeface="Segoe Script" panose="020B0504020000000003" pitchFamily="34" charset="0"/>
              </a:rPr>
              <a:t>Зародился </a:t>
            </a:r>
            <a:r>
              <a:rPr lang="ru-RU" sz="1600" dirty="0">
                <a:latin typeface="Segoe Script" panose="020B0504020000000003" pitchFamily="34" charset="0"/>
              </a:rPr>
              <a:t>как стиль в 17 веке, в странах Западной Европы. Спустя сто лет охватил восточную часть. Картины, написанные в стиле классицизма, отличаются натуралистичным, догматическим воспроизведением. Прародитель академизма, приветствующего каноны изобразительного </a:t>
            </a:r>
            <a:r>
              <a:rPr lang="ru-RU" sz="1600" dirty="0" smtClean="0">
                <a:latin typeface="Segoe Script" panose="020B0504020000000003" pitchFamily="34" charset="0"/>
              </a:rPr>
              <a:t>искусства</a:t>
            </a:r>
            <a:endParaRPr lang="ru-RU" sz="1600" dirty="0">
              <a:latin typeface="Segoe Script" panose="020B0504020000000003" pitchFamily="34" charset="0"/>
            </a:endParaRPr>
          </a:p>
        </p:txBody>
      </p:sp>
      <p:pic>
        <p:nvPicPr>
          <p:cNvPr id="13316" name="Picture 4" descr="Классицизм. Никола Пуссен «Вознесение Девы Мар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948176"/>
            <a:ext cx="2835988" cy="3767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8" name="Picture 6" descr="Классицизм. Никола Пуссен «Великодушие Сципио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4341"/>
            <a:ext cx="4495800" cy="3252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0" name="Picture 8" descr="Классицизм. Шарль Лебрен «Вступление Александра в Вавило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14" y="3573016"/>
            <a:ext cx="4638918" cy="3071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08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4320480"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Романтизм</a:t>
            </a:r>
          </a:p>
          <a:p>
            <a:pPr algn="ctr"/>
            <a:r>
              <a:rPr lang="ru-RU" sz="1600" dirty="0" smtClean="0">
                <a:latin typeface="Segoe Script" panose="020B0504020000000003" pitchFamily="34" charset="0"/>
              </a:rPr>
              <a:t>Возник </a:t>
            </a:r>
            <a:r>
              <a:rPr lang="ru-RU" sz="1600" dirty="0">
                <a:latin typeface="Segoe Script" panose="020B0504020000000003" pitchFamily="34" charset="0"/>
              </a:rPr>
              <a:t>в западной Европе в конце 18 века. Стиль характеризовался акцентами на эмоции и индивидуализм героев живописных сцен, а также прославлением силы и красоты природы. В большинстве стран романтизм достиг своего пика развития в период с 1800 по 1850 </a:t>
            </a:r>
            <a:r>
              <a:rPr lang="ru-RU" sz="1600" dirty="0" smtClean="0">
                <a:latin typeface="Segoe Script" panose="020B0504020000000003" pitchFamily="34" charset="0"/>
              </a:rPr>
              <a:t>годы</a:t>
            </a:r>
            <a:endParaRPr lang="ru-RU" sz="1600" dirty="0">
              <a:latin typeface="Segoe Script" panose="020B0504020000000003" pitchFamily="34" charset="0"/>
            </a:endParaRPr>
          </a:p>
        </p:txBody>
      </p:sp>
      <p:sp>
        <p:nvSpPr>
          <p:cNvPr id="3" name="AutoShape 2" descr="https://psy-files.ru/wp-content/uploads/3/c/f/3cf93385df1a02ac3a1ffc5fa2dc255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psy-files.ru/wp-content/uploads/3/c/f/3cf93385df1a02ac3a1ffc5fa2dc255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2" name="Picture 6" descr="https://i.pinimg.com/originals/01/05/ea/0105ea73c2bedb4c54f7a3514d4d16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6632"/>
            <a:ext cx="4169472" cy="3047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4" name="Picture 8" descr="https://puzzleit.ru/files/puzzles/24/23627/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2632156"/>
            <a:ext cx="3455169" cy="4146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6" name="Picture 10" descr="https://holsta.net/photos/picfull2_5f17fc25a4c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5" y="3375796"/>
            <a:ext cx="4948048" cy="33250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84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3137" y="116632"/>
            <a:ext cx="4428492"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Импрессионизм</a:t>
            </a:r>
          </a:p>
          <a:p>
            <a:pPr algn="ctr"/>
            <a:r>
              <a:rPr lang="ru-RU" sz="1600" dirty="0" smtClean="0">
                <a:latin typeface="Segoe Script" panose="020B0504020000000003" pitchFamily="34" charset="0"/>
              </a:rPr>
              <a:t>Пришел </a:t>
            </a:r>
            <a:r>
              <a:rPr lang="ru-RU" sz="1600" dirty="0">
                <a:latin typeface="Segoe Script" panose="020B0504020000000003" pitchFamily="34" charset="0"/>
              </a:rPr>
              <a:t>из Франции в конце 19 века. Суть стиля — запечатлеть мгновение с помощью быстрых мазков. Полотна, выполненные в этом стиле, нужно рассматривать с небольшого расстояния, чтобы яркие пятна краски сложились в общую </a:t>
            </a:r>
            <a:r>
              <a:rPr lang="ru-RU" sz="1600" dirty="0" smtClean="0">
                <a:latin typeface="Segoe Script" panose="020B0504020000000003" pitchFamily="34" charset="0"/>
              </a:rPr>
              <a:t>картину</a:t>
            </a:r>
            <a:endParaRPr lang="ru-RU" sz="1600" dirty="0">
              <a:latin typeface="Segoe Script" panose="020B0504020000000003" pitchFamily="34" charset="0"/>
            </a:endParaRPr>
          </a:p>
        </p:txBody>
      </p:sp>
      <p:pic>
        <p:nvPicPr>
          <p:cNvPr id="15362" name="Picture 2" descr="https://i.pinimg.com/originals/20/47/66/20476620ec0bb64f42c98758cda3590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9410"/>
            <a:ext cx="403244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https://zagge.ru/wp-content/uploads/2017/08/Haykuhi-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83746"/>
            <a:ext cx="5372064" cy="35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https://i.pinimg.com/736x/0f/f2/d8/0ff2d8b03c647ba5f4cdf3918340f2b3--paintings-on-canvas-oil-paint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699559"/>
            <a:ext cx="3239675" cy="4031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92696"/>
            <a:ext cx="8856984" cy="2585323"/>
          </a:xfrm>
          <a:prstGeom prst="rect">
            <a:avLst/>
          </a:prstGeom>
          <a:noFill/>
        </p:spPr>
        <p:txBody>
          <a:bodyPr wrap="square" rtlCol="0">
            <a:spAutoFit/>
          </a:bodyPr>
          <a:lstStyle/>
          <a:p>
            <a:pPr algn="ctr"/>
            <a:r>
              <a:rPr lang="ru-RU" dirty="0" smtClean="0">
                <a:latin typeface="Segoe Script" panose="020B0504020000000003" pitchFamily="34" charset="0"/>
              </a:rPr>
              <a:t>(лат. </a:t>
            </a:r>
            <a:r>
              <a:rPr lang="ru-RU" dirty="0" err="1" smtClean="0">
                <a:latin typeface="Segoe Script" panose="020B0504020000000003" pitchFamily="34" charset="0"/>
              </a:rPr>
              <a:t>sculptura</a:t>
            </a:r>
            <a:r>
              <a:rPr lang="ru-RU" dirty="0" smtClean="0">
                <a:latin typeface="Segoe Script" panose="020B0504020000000003" pitchFamily="34" charset="0"/>
              </a:rPr>
              <a:t>, от </a:t>
            </a:r>
            <a:r>
              <a:rPr lang="ru-RU" dirty="0" err="1" smtClean="0">
                <a:latin typeface="Segoe Script" panose="020B0504020000000003" pitchFamily="34" charset="0"/>
              </a:rPr>
              <a:t>sculpo</a:t>
            </a:r>
            <a:r>
              <a:rPr lang="ru-RU" dirty="0" smtClean="0">
                <a:latin typeface="Segoe Script" panose="020B0504020000000003" pitchFamily="34" charset="0"/>
              </a:rPr>
              <a:t> — вырезаю, высекаю)</a:t>
            </a:r>
          </a:p>
          <a:p>
            <a:pPr algn="ctr"/>
            <a:r>
              <a:rPr lang="ru-RU" dirty="0" smtClean="0">
                <a:latin typeface="Segoe Script" panose="020B0504020000000003" pitchFamily="34" charset="0"/>
              </a:rPr>
              <a:t>это </a:t>
            </a:r>
            <a:r>
              <a:rPr lang="ru-RU" dirty="0">
                <a:latin typeface="Segoe Script" panose="020B0504020000000003" pitchFamily="34" charset="0"/>
              </a:rPr>
              <a:t>вид изобразительного пластического искусства, в котором художник создает объемное произведение из твердых материалов. В процессе работы мастер либо высекает (удаляет) лишние слои из исходного цельного блока, либо наращивает на каркас пластический материал (лепит скульптуру). Существует также третий способ получения изваяния — отливка, при котором в заранее подготовленную форму художник заливает расплавленный материал. </a:t>
            </a:r>
            <a:endParaRPr lang="ru-RU" dirty="0">
              <a:effectLst/>
              <a:latin typeface="Segoe Script" panose="020B0504020000000003" pitchFamily="34" charset="0"/>
            </a:endParaRPr>
          </a:p>
        </p:txBody>
      </p:sp>
      <p:pic>
        <p:nvPicPr>
          <p:cNvPr id="1026" name="Picture 2" descr="Скульптура. Статуэтка «Танцующий Шива», XI ве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936" y="3299880"/>
            <a:ext cx="3103936" cy="3475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Скульптура. Этьен Фальконе. Скульптура «Медный всадник», 1770 го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272832"/>
            <a:ext cx="5256585" cy="3502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3068960" y="80305"/>
            <a:ext cx="293407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ru-RU" sz="2800" b="1" dirty="0" smtClean="0">
                <a:solidFill>
                  <a:prstClr val="black"/>
                </a:solidFill>
                <a:effectLst>
                  <a:outerShdw blurRad="38100" dist="38100" dir="2700000" algn="tl">
                    <a:srgbClr val="000000">
                      <a:alpha val="43137"/>
                    </a:srgbClr>
                  </a:outerShdw>
                </a:effectLst>
                <a:latin typeface="Segoe Script" panose="020B0504020000000003" pitchFamily="34" charset="0"/>
              </a:rPr>
              <a:t>Скульптура</a:t>
            </a:r>
            <a:endParaRPr lang="ru-RU" sz="2400" dirty="0">
              <a:solidFill>
                <a:prstClr val="black"/>
              </a:solidFill>
              <a:latin typeface="Segoe Script" panose="020B0504020000000003" pitchFamily="34" charset="0"/>
            </a:endParaRPr>
          </a:p>
        </p:txBody>
      </p:sp>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75" y="116632"/>
            <a:ext cx="4752528" cy="209288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Экспрессионизм</a:t>
            </a:r>
          </a:p>
          <a:p>
            <a:pPr algn="ctr"/>
            <a:r>
              <a:rPr lang="ru-RU" sz="1600" dirty="0" smtClean="0">
                <a:latin typeface="Segoe Script" panose="020B0504020000000003" pitchFamily="34" charset="0"/>
              </a:rPr>
              <a:t>Возник </a:t>
            </a:r>
            <a:r>
              <a:rPr lang="ru-RU" sz="1600" dirty="0">
                <a:latin typeface="Segoe Script" panose="020B0504020000000003" pitchFamily="34" charset="0"/>
              </a:rPr>
              <a:t>в начале XX века в Европе. Считается, что экспрессионизм — трансформация импрессионизма, который эволюционировал из обычного описания окружающей действительности в выражение субъективного состояния художника. </a:t>
            </a:r>
          </a:p>
        </p:txBody>
      </p:sp>
      <p:sp>
        <p:nvSpPr>
          <p:cNvPr id="3" name="AutoShape 2" descr="https://miro.medium.com/max/7346/1*8F9cMTWhp3zsuAn7gcafxQ.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8" name="Picture 4" descr="https://veryimportantlot.com/uploads/over/files/%D0%90%D0%BF%D1%80%D0%B5%D0%BB%D1%8C%20%D0%A1%D1%82%D0%B0%D1%82%D1%8C%D1%8F%2022%20(5.1)%20%D0%AD%D1%80%D0%BD%D1%81%D1%82%20%D0%9B%D1%8E%D0%B4%D0%B2%D0%B8%D0%B3%20%D0%9A%D0%B8%D1%80%D1%85%D0%BD%D0%B5%D1%80.%20%D0%9F%D0%BE%D1%80%D1%82%D1%80%D0%B5%D1%82%20%D0%B8%D0%BD%D0%B2%D0%B0%D0%BB%D0%B8%D0%B4%D0%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481" y="116631"/>
            <a:ext cx="3863479" cy="3306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https://i.pinimg.com/736x/ae/db/66/aedb6621dc01b76bfcc85c66db3ba9a6--expressionism-amedeo-modiglia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335041"/>
            <a:ext cx="3984377" cy="4360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2" name="Picture 8" descr="https://postergrad.ru/izobrazhenie/33962/franc/the_first_anim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436" y="3532089"/>
            <a:ext cx="3731568" cy="3176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4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992" y="116632"/>
            <a:ext cx="4536504" cy="3077766"/>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Авангардизм</a:t>
            </a:r>
          </a:p>
          <a:p>
            <a:pPr algn="ctr"/>
            <a:r>
              <a:rPr lang="ru-RU" sz="1600" dirty="0" smtClean="0">
                <a:latin typeface="Segoe Script" panose="020B0504020000000003" pitchFamily="34" charset="0"/>
              </a:rPr>
              <a:t>Выделился </a:t>
            </a:r>
            <a:r>
              <a:rPr lang="ru-RU" sz="1600" dirty="0">
                <a:latin typeface="Segoe Script" panose="020B0504020000000003" pitchFamily="34" charset="0"/>
              </a:rPr>
              <a:t>в отдельный стиль в начале XX в. Тесно связан с модернистскими течениями и подразумевает поиск новых форм и образов, а также внедрение в живопись новаторских концепций через упрощение изображения на холсте. Суть авангардизма — непримиримость с традициями, классическим пониманием живописи и борьба со </a:t>
            </a:r>
            <a:r>
              <a:rPr lang="ru-RU" sz="1600" dirty="0" smtClean="0">
                <a:latin typeface="Segoe Script" panose="020B0504020000000003" pitchFamily="34" charset="0"/>
              </a:rPr>
              <a:t>стереотипами</a:t>
            </a:r>
            <a:endParaRPr lang="ru-RU" sz="1600" dirty="0">
              <a:latin typeface="Segoe Script" panose="020B0504020000000003" pitchFamily="34" charset="0"/>
            </a:endParaRPr>
          </a:p>
        </p:txBody>
      </p:sp>
      <p:sp>
        <p:nvSpPr>
          <p:cNvPr id="3" name="AutoShape 2" descr="https://favorite-moscow.ru/wp-content/uploads/2022/01/%D0%9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2" name="Picture 4" descr="https://art-bay.ru/files/Gorodskoy_buket_2010_100_h_80_h.m._6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129810"/>
            <a:ext cx="2880320"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4" name="Picture 6" descr="https://kartinkin.net/uploads/posts/2021-02/1612184128_40-p-avangard-art-art-kartinki-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27245"/>
            <a:ext cx="4272409" cy="3204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8" descr="https://enotnavolge.ru/wp-content/uploads/b/f/e/bfe4c80d3aba613880b32e54f26c9575.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418" name="Picture 10" descr="https://i.pinimg.com/originals/1c/b5/07/1cb507e6311770230578486259b648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3401792"/>
            <a:ext cx="4642144" cy="3328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25901" y="2616082"/>
            <a:ext cx="2702406"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3200" b="1" dirty="0" smtClean="0">
                <a:effectLst>
                  <a:outerShdw blurRad="38100" dist="38100" dir="2700000" algn="tl">
                    <a:srgbClr val="000000">
                      <a:alpha val="43137"/>
                    </a:srgbClr>
                  </a:outerShdw>
                </a:effectLst>
                <a:latin typeface="Segoe Script" panose="020B0504020000000003" pitchFamily="34" charset="0"/>
              </a:rPr>
              <a:t>Жанры </a:t>
            </a:r>
            <a:r>
              <a:rPr lang="ru-RU" sz="3200" b="1" dirty="0">
                <a:effectLst>
                  <a:outerShdw blurRad="38100" dist="38100" dir="2700000" algn="tl">
                    <a:srgbClr val="000000">
                      <a:alpha val="43137"/>
                    </a:srgbClr>
                  </a:outerShdw>
                </a:effectLst>
                <a:latin typeface="Segoe Script" panose="020B0504020000000003" pitchFamily="34" charset="0"/>
              </a:rPr>
              <a:t>живописи</a:t>
            </a:r>
          </a:p>
        </p:txBody>
      </p:sp>
      <p:sp>
        <p:nvSpPr>
          <p:cNvPr id="4" name="TextBox 3"/>
          <p:cNvSpPr txBox="1"/>
          <p:nvPr/>
        </p:nvSpPr>
        <p:spPr>
          <a:xfrm>
            <a:off x="1049250" y="698833"/>
            <a:ext cx="2160240"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Портрет</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5" name="Прямоугольник 4"/>
          <p:cNvSpPr/>
          <p:nvPr/>
        </p:nvSpPr>
        <p:spPr>
          <a:xfrm>
            <a:off x="4028378" y="251356"/>
            <a:ext cx="1266693"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Пейзаж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6" name="Прямоугольник 5"/>
          <p:cNvSpPr/>
          <p:nvPr/>
        </p:nvSpPr>
        <p:spPr>
          <a:xfrm>
            <a:off x="6508402" y="837332"/>
            <a:ext cx="1329210"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Марина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7" name="Прямоугольник 6"/>
          <p:cNvSpPr/>
          <p:nvPr/>
        </p:nvSpPr>
        <p:spPr>
          <a:xfrm>
            <a:off x="374184" y="1980623"/>
            <a:ext cx="1975221"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Натюрморт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8" name="Прямоугольник 7"/>
          <p:cNvSpPr/>
          <p:nvPr/>
        </p:nvSpPr>
        <p:spPr>
          <a:xfrm>
            <a:off x="6917330" y="2349955"/>
            <a:ext cx="2108270"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Исторический</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9" name="Прямоугольник 8"/>
          <p:cNvSpPr/>
          <p:nvPr/>
        </p:nvSpPr>
        <p:spPr>
          <a:xfrm>
            <a:off x="539813" y="3508634"/>
            <a:ext cx="1402949"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Бытовой </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10" name="Прямоугольник 9"/>
          <p:cNvSpPr/>
          <p:nvPr/>
        </p:nvSpPr>
        <p:spPr>
          <a:xfrm>
            <a:off x="3644207" y="6093296"/>
            <a:ext cx="2323073"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Анималистика</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11" name="Прямоугольник 10"/>
          <p:cNvSpPr/>
          <p:nvPr/>
        </p:nvSpPr>
        <p:spPr>
          <a:xfrm>
            <a:off x="6786686" y="5589240"/>
            <a:ext cx="1784463"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Батальный </a:t>
            </a:r>
            <a:endParaRPr lang="ru-RU" b="1" dirty="0">
              <a:effectLst>
                <a:outerShdw blurRad="38100" dist="38100" dir="2700000" algn="tl">
                  <a:srgbClr val="000000">
                    <a:alpha val="43137"/>
                  </a:srgbClr>
                </a:outerShdw>
              </a:effectLst>
              <a:latin typeface="Segoe Script" panose="020B0504020000000003" pitchFamily="34" charset="0"/>
            </a:endParaRPr>
          </a:p>
        </p:txBody>
      </p:sp>
      <p:cxnSp>
        <p:nvCxnSpPr>
          <p:cNvPr id="13" name="Прямая со стрелкой 12"/>
          <p:cNvCxnSpPr/>
          <p:nvPr/>
        </p:nvCxnSpPr>
        <p:spPr>
          <a:xfrm flipH="1">
            <a:off x="2553290" y="4293096"/>
            <a:ext cx="578550" cy="5760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Прямая со стрелкой 14"/>
          <p:cNvCxnSpPr/>
          <p:nvPr/>
        </p:nvCxnSpPr>
        <p:spPr>
          <a:xfrm>
            <a:off x="6084168" y="4077072"/>
            <a:ext cx="720080" cy="7920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Прямая со стрелкой 16"/>
          <p:cNvCxnSpPr/>
          <p:nvPr/>
        </p:nvCxnSpPr>
        <p:spPr>
          <a:xfrm flipH="1">
            <a:off x="4572000" y="4473116"/>
            <a:ext cx="89724" cy="133214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Прямая со стрелкой 18"/>
          <p:cNvCxnSpPr/>
          <p:nvPr/>
        </p:nvCxnSpPr>
        <p:spPr>
          <a:xfrm flipH="1" flipV="1">
            <a:off x="2957463" y="1450978"/>
            <a:ext cx="504054" cy="64807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Прямая со стрелкой 20"/>
          <p:cNvCxnSpPr/>
          <p:nvPr/>
        </p:nvCxnSpPr>
        <p:spPr>
          <a:xfrm flipV="1">
            <a:off x="6084168" y="1345164"/>
            <a:ext cx="576064" cy="8597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Прямая со стрелкой 22"/>
          <p:cNvCxnSpPr/>
          <p:nvPr/>
        </p:nvCxnSpPr>
        <p:spPr>
          <a:xfrm flipV="1">
            <a:off x="4661724" y="837332"/>
            <a:ext cx="15380" cy="11432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 name="Прямая со стрелкой 25"/>
          <p:cNvCxnSpPr/>
          <p:nvPr/>
        </p:nvCxnSpPr>
        <p:spPr>
          <a:xfrm flipH="1" flipV="1">
            <a:off x="2411760" y="2616082"/>
            <a:ext cx="720081" cy="46438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8" name="Прямая со стрелкой 27"/>
          <p:cNvCxnSpPr/>
          <p:nvPr/>
        </p:nvCxnSpPr>
        <p:spPr>
          <a:xfrm flipV="1">
            <a:off x="6230126" y="2719287"/>
            <a:ext cx="556560" cy="2149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Прямоугольник 19"/>
          <p:cNvSpPr/>
          <p:nvPr/>
        </p:nvSpPr>
        <p:spPr>
          <a:xfrm>
            <a:off x="539813" y="5451022"/>
            <a:ext cx="2417650"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Архитектурный</a:t>
            </a:r>
            <a:endParaRPr lang="ru-RU" b="1" dirty="0">
              <a:effectLst>
                <a:outerShdw blurRad="38100" dist="38100" dir="2700000" algn="tl">
                  <a:srgbClr val="000000">
                    <a:alpha val="43137"/>
                  </a:srgbClr>
                </a:outerShdw>
              </a:effectLst>
              <a:latin typeface="Segoe Script" panose="020B0504020000000003" pitchFamily="34" charset="0"/>
            </a:endParaRPr>
          </a:p>
        </p:txBody>
      </p:sp>
      <p:sp>
        <p:nvSpPr>
          <p:cNvPr id="22" name="Прямоугольник 21"/>
          <p:cNvSpPr/>
          <p:nvPr/>
        </p:nvSpPr>
        <p:spPr>
          <a:xfrm>
            <a:off x="7585782" y="3795761"/>
            <a:ext cx="1439818" cy="369332"/>
          </a:xfrm>
          <a:prstGeom prst="rect">
            <a:avLst/>
          </a:prstGeom>
        </p:spPr>
        <p:txBody>
          <a:bodyPr wrap="none">
            <a:spAutoFit/>
          </a:bodyPr>
          <a:lstStyle/>
          <a:p>
            <a:pPr algn="ctr"/>
            <a:r>
              <a:rPr lang="ru-RU" b="1" dirty="0" smtClean="0">
                <a:solidFill>
                  <a:prstClr val="black"/>
                </a:solidFill>
                <a:effectLst>
                  <a:outerShdw blurRad="38100" dist="38100" dir="2700000" algn="tl">
                    <a:srgbClr val="000000">
                      <a:alpha val="43137"/>
                    </a:srgbClr>
                  </a:outerShdw>
                </a:effectLst>
                <a:latin typeface="Segoe Script" panose="020B0504020000000003" pitchFamily="34" charset="0"/>
              </a:rPr>
              <a:t>Жанр ню </a:t>
            </a:r>
            <a:endParaRPr lang="ru-RU" b="1" dirty="0">
              <a:effectLst>
                <a:outerShdw blurRad="38100" dist="38100" dir="2700000" algn="tl">
                  <a:srgbClr val="000000">
                    <a:alpha val="43137"/>
                  </a:srgbClr>
                </a:outerShdw>
              </a:effectLst>
              <a:latin typeface="Segoe Script" panose="020B0504020000000003" pitchFamily="34" charset="0"/>
            </a:endParaRPr>
          </a:p>
        </p:txBody>
      </p:sp>
      <p:cxnSp>
        <p:nvCxnSpPr>
          <p:cNvPr id="18" name="Прямая со стрелкой 17"/>
          <p:cNvCxnSpPr/>
          <p:nvPr/>
        </p:nvCxnSpPr>
        <p:spPr>
          <a:xfrm flipH="1">
            <a:off x="2195736" y="3693300"/>
            <a:ext cx="93610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Прямая со стрелкой 26"/>
          <p:cNvCxnSpPr/>
          <p:nvPr/>
        </p:nvCxnSpPr>
        <p:spPr>
          <a:xfrm>
            <a:off x="6372200" y="3508634"/>
            <a:ext cx="1080120" cy="2804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8295192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4392488" cy="209288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Портрет</a:t>
            </a:r>
          </a:p>
          <a:p>
            <a:pPr algn="ctr"/>
            <a:r>
              <a:rPr lang="ru-RU" sz="1600" dirty="0" smtClean="0">
                <a:latin typeface="Segoe Script" panose="020B0504020000000003" pitchFamily="34" charset="0"/>
              </a:rPr>
              <a:t>Изображение </a:t>
            </a:r>
            <a:r>
              <a:rPr lang="ru-RU" sz="1600" dirty="0">
                <a:latin typeface="Segoe Script" panose="020B0504020000000003" pitchFamily="34" charset="0"/>
              </a:rPr>
              <a:t>одного человека или группы людей. Задача художника — правдиво изобразить внешность и внутренний мир натурщика. Делится на индивидуальный, парадный, групповой и </a:t>
            </a:r>
            <a:r>
              <a:rPr lang="ru-RU" sz="1600" dirty="0" smtClean="0">
                <a:latin typeface="Segoe Script" panose="020B0504020000000003" pitchFamily="34" charset="0"/>
              </a:rPr>
              <a:t>автопортрет</a:t>
            </a:r>
            <a:endParaRPr lang="ru-RU" sz="1600" dirty="0">
              <a:latin typeface="Segoe Script" panose="020B0504020000000003" pitchFamily="34" charset="0"/>
            </a:endParaRPr>
          </a:p>
        </p:txBody>
      </p:sp>
      <p:pic>
        <p:nvPicPr>
          <p:cNvPr id="18434" name="Picture 2" descr="https://urgi-stv.ru/wp-content/uploads/0/b/c/0bc01a091860f6e5e183c4267ee2387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8005" y="188640"/>
            <a:ext cx="4601720" cy="3128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https://resize.yandex.net/mailservice?url=https%3A%2F%2Fimg-fotki.yandex.ru%2Fget%2F66903%2F346069169.45%2F0_159c0f_28322219_XL.jpg&amp;proxy=yes&amp;key=673dd488a49cdbaf40a0234f9762bd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9513"/>
            <a:ext cx="3816424" cy="4523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descr="https://i.pinimg.com/originals/82/22/93/822293c566e394b0d532adab12d5114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658" y="3573016"/>
            <a:ext cx="4489328" cy="3034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188640"/>
            <a:ext cx="4464496" cy="2092881"/>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Пейзаж</a:t>
            </a:r>
          </a:p>
          <a:p>
            <a:pPr algn="ctr"/>
            <a:r>
              <a:rPr lang="ru-RU" sz="1600" dirty="0" smtClean="0">
                <a:latin typeface="Segoe Script" panose="020B0504020000000003" pitchFamily="34" charset="0"/>
              </a:rPr>
              <a:t>Изображение </a:t>
            </a:r>
            <a:r>
              <a:rPr lang="ru-RU" sz="1600" dirty="0">
                <a:latin typeface="Segoe Script" panose="020B0504020000000003" pitchFamily="34" charset="0"/>
              </a:rPr>
              <a:t>природы в первозданном или в преображенном человеком виде, допускает присутствие людей, но не определяет их главными героями сюжета. Выделился в отдельный жанр в эпоху </a:t>
            </a:r>
            <a:r>
              <a:rPr lang="ru-RU" sz="1600" dirty="0" smtClean="0">
                <a:latin typeface="Segoe Script" panose="020B0504020000000003" pitchFamily="34" charset="0"/>
              </a:rPr>
              <a:t>Ренессанса</a:t>
            </a:r>
            <a:endParaRPr lang="ru-RU" sz="1600" dirty="0">
              <a:latin typeface="Segoe Script" panose="020B0504020000000003" pitchFamily="34" charset="0"/>
            </a:endParaRPr>
          </a:p>
        </p:txBody>
      </p:sp>
      <p:sp>
        <p:nvSpPr>
          <p:cNvPr id="3" name="AutoShape 2" descr="https://gymn1-sochi.ru/800/600/https/img-fotki.yandex.ru/get/52656/86441892.b51/0_12fe01_1edf8579_ori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484" name="Picture 4" descr="https://tomatoz.ru/uploads/posts/2011-02/1297944943_c7860154ec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69" y="126640"/>
            <a:ext cx="4077099" cy="3233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8" name="Picture 8" descr="https://img4.goodfon.ru/original/2880x1740/0/da/ivan-shishkin-dozhd-v-dubovom-lesu-kartina-peizazh-liudi-z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68" y="3573016"/>
            <a:ext cx="5013203" cy="3028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90" name="Picture 10" descr="https://i.pinimg.com/736x/e2/7a/cc/e27acc4ab3a15d163dcbd1f44a2a3b4e--danis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492896"/>
            <a:ext cx="3570452" cy="4108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id="1" dur="indefinite" restart="never" nodeType="tmRoot"/>
      </p:par>
    </p:tnLst>
  </p:timing>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116632"/>
            <a:ext cx="4428492" cy="2092881"/>
          </a:xfrm>
          <a:prstGeom prst="rect">
            <a:avLst/>
          </a:prstGeom>
          <a:noFill/>
        </p:spPr>
        <p:txBody>
          <a:bodyPr rtlCol="0" wrap="square">
            <a:spAutoFit/>
          </a:bodyPr>
          <a:lstStyle/>
          <a:p>
            <a:pPr algn="ctr"/>
            <a:r>
              <a:rPr dirty="0" lang="ru-RU" smtClean="0">
                <a:effectLst>
                  <a:outerShdw algn="tl" blurRad="38100" dir="2700000" dist="38100">
                    <a:srgbClr val="000000">
                      <a:alpha val="43137"/>
                    </a:srgbClr>
                  </a:outerShdw>
                </a:effectLst>
                <a:latin charset="0" panose="020B0504020000000003" pitchFamily="34" typeface="Segoe Script"/>
              </a:rPr>
              <a:t>Марина</a:t>
            </a:r>
          </a:p>
          <a:p>
            <a:pPr algn="ctr"/>
            <a:r>
              <a:rPr dirty="0" lang="ru-RU" smtClean="0" sz="1600">
                <a:latin charset="0" panose="020B0504020000000003" pitchFamily="34" typeface="Segoe Script"/>
              </a:rPr>
              <a:t>Появилась </a:t>
            </a:r>
            <a:r>
              <a:rPr dirty="0" lang="ru-RU" sz="1600">
                <a:latin charset="0" panose="020B0504020000000003" pitchFamily="34" typeface="Segoe Script"/>
              </a:rPr>
              <a:t>в виде автономного жанра пейзажной живописи в Голландии в начале XVII в. Изображает морские виды и события, происходящие на море, в том числе морские сражения и </a:t>
            </a:r>
            <a:r>
              <a:rPr dirty="0" lang="ru-RU" smtClean="0" sz="1600">
                <a:latin charset="0" panose="020B0504020000000003" pitchFamily="34" typeface="Segoe Script"/>
              </a:rPr>
              <a:t>круизы</a:t>
            </a:r>
            <a:endParaRPr dirty="0" lang="ru-RU" sz="1600">
              <a:latin charset="0" panose="020B0504020000000003" pitchFamily="34" typeface="Segoe Script"/>
            </a:endParaRPr>
          </a:p>
        </p:txBody>
      </p:sp>
      <p:pic>
        <p:nvPicPr>
          <p:cNvPr descr="https://i.pinimg.com/originals/13/b4/84/13b484ae7c16847d8640c88cc03b883a.jpg" id="21506"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5996" y="69142"/>
            <a:ext cx="4443450" cy="2991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artes.su/wallpapers/b0c1427d76690d8e5affb42c77c4fe30/5267_4.jpg" id="21512" name="Picture 8"/>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81"/>
          <a:stretch/>
        </p:blipFill>
        <p:spPr bwMode="auto">
          <a:xfrm>
            <a:off x="107504" y="2492896"/>
            <a:ext cx="4153206"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pp.userapi.com/c836423/v836423333/59dc5/iz7gb_DbLak.jpg" id="21518" name="Picture 14"/>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5996" y="3356992"/>
            <a:ext cx="4454869" cy="3312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dur="indefinite" id="1" nodeType="tmRoot" restart="never"/>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16632"/>
            <a:ext cx="4608512"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Исторический</a:t>
            </a:r>
          </a:p>
          <a:p>
            <a:pPr algn="ctr"/>
            <a:r>
              <a:rPr lang="ru-RU" sz="1600" dirty="0" smtClean="0">
                <a:latin typeface="Segoe Script" panose="020B0504020000000003" pitchFamily="34" charset="0"/>
              </a:rPr>
              <a:t>Как </a:t>
            </a:r>
            <a:r>
              <a:rPr lang="ru-RU" sz="1600" dirty="0">
                <a:latin typeface="Segoe Script" panose="020B0504020000000003" pitchFamily="34" charset="0"/>
              </a:rPr>
              <a:t>отдельный жанр сформировался в расцвет Ренессанса. Включает в себя описание реальных событий современности и прошлого, имеющих социальную значимость в истории одного народа или всего человечества, а также религиозных библейских, евангельских и мифологических </a:t>
            </a:r>
            <a:r>
              <a:rPr lang="ru-RU" sz="1600" dirty="0" smtClean="0">
                <a:latin typeface="Segoe Script" panose="020B0504020000000003" pitchFamily="34" charset="0"/>
              </a:rPr>
              <a:t>сюжетов</a:t>
            </a:r>
            <a:endParaRPr lang="ru-RU" sz="1600" dirty="0">
              <a:latin typeface="Segoe Script" panose="020B0504020000000003" pitchFamily="34" charset="0"/>
            </a:endParaRPr>
          </a:p>
        </p:txBody>
      </p:sp>
      <p:pic>
        <p:nvPicPr>
          <p:cNvPr id="22530" name="Picture 2" descr="https://ic.pics.livejournal.com/ansari75/74628110/1160685/1160685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281" y="3032955"/>
            <a:ext cx="4578719" cy="3516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2" name="Picture 4" descr="https://i.pinimg.com/originals/4c/ce/12/4cce12092df8111326892d6e656f0b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6" y="332656"/>
            <a:ext cx="4216071" cy="2441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4" name="Picture 6" descr="https://static.tildacdn.com/tild3437-6330-4331-a439-643030656533/__200012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925" y="2996952"/>
            <a:ext cx="4305687" cy="3588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id="1" dur="indefinite" restart="never" nodeType="tmRoot"/>
      </p:par>
    </p:tnLst>
  </p:timing>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07504" y="116632"/>
            <a:ext cx="4536504" cy="3077766"/>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Батальный</a:t>
            </a:r>
          </a:p>
          <a:p>
            <a:pPr algn="ctr"/>
            <a:r>
              <a:rPr dirty="0" lang="ru-RU" smtClean="0" sz="1600">
                <a:latin charset="0" panose="020B0504020000000003" pitchFamily="34" typeface="Segoe Script"/>
              </a:rPr>
              <a:t>Возник </a:t>
            </a:r>
            <a:r>
              <a:rPr dirty="0" lang="ru-RU" sz="1600">
                <a:latin charset="0" panose="020B0504020000000003" pitchFamily="34" typeface="Segoe Script"/>
              </a:rPr>
              <a:t>в Италии в эпоху Возрождения. Изображает сцены морских и сухопутных сражений, военных походов и военного быта. Характерные особенности жанра: внимание к деталям, реалистичность сюжета, информативность и смысловая ценность. Многие батальные произведения написаны очевидцами конкретных </a:t>
            </a:r>
            <a:r>
              <a:rPr dirty="0" lang="ru-RU" smtClean="0" sz="1600">
                <a:latin charset="0" panose="020B0504020000000003" pitchFamily="34" typeface="Segoe Script"/>
              </a:rPr>
              <a:t>событий</a:t>
            </a:r>
            <a:endParaRPr dirty="0" lang="ru-RU" sz="1600">
              <a:latin charset="0" panose="020B0504020000000003" pitchFamily="34" typeface="Segoe Script"/>
            </a:endParaRPr>
          </a:p>
        </p:txBody>
      </p:sp>
      <p:sp>
        <p:nvSpPr>
          <p:cNvPr descr="https://reibert.info/attachments/fotor_155361440570660-jpg.13853720/" id="3" name="AutoShape 2"/>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ru-RU"/>
          </a:p>
        </p:txBody>
      </p:sp>
      <p:pic>
        <p:nvPicPr>
          <p:cNvPr descr="https://holsta.net/photos/picfull2_5e5f99520abd1.jpg" id="23556" name="Picture 4"/>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4590168" y="160338"/>
            <a:ext cx="4410672" cy="28366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0.wp.com/knowledge.su/userfiles/editor/large/2573_113e3b4c48304f-203e41413839413a304f-4d3d46383a3b3e3f3534384f-223e3c-3-128.png" id="23560" name="Picture 8"/>
          <p:cNvPicPr>
            <a:picLocks noChangeArrowheads="1" noChangeAspect="1"/>
          </p:cNvPicPr>
          <p:nvPr/>
        </p:nvPicPr>
        <p:blipFill rotWithShape="1">
          <a:blip r:embed="rId3">
            <a:extLst>
              <a:ext uri="{28A0092B-C50C-407E-A947-70E740481C1C}">
                <a14:useLocalDpi xmlns:a14="http://schemas.microsoft.com/office/drawing/2010/main" val="0"/>
              </a:ext>
            </a:extLst>
          </a:blip>
          <a:srcRect b="49" l="62" t="89"/>
          <a:stretch/>
        </p:blipFill>
        <p:spPr bwMode="auto">
          <a:xfrm>
            <a:off x="1043149" y="3206420"/>
            <a:ext cx="7094037" cy="3493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dur="indefinite" id="1" nodeType="tmRoot" restart="never"/>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35655" y="116632"/>
            <a:ext cx="4608512" cy="286232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Анималистика </a:t>
            </a:r>
          </a:p>
          <a:p>
            <a:pPr algn="ctr"/>
            <a:r>
              <a:rPr lang="ru-RU" b="1" dirty="0" smtClean="0">
                <a:effectLst>
                  <a:outerShdw blurRad="38100" dist="38100" dir="2700000" algn="tl">
                    <a:srgbClr val="000000">
                      <a:alpha val="43137"/>
                    </a:srgbClr>
                  </a:outerShdw>
                </a:effectLst>
                <a:latin typeface="Segoe Script" panose="020B0504020000000003" pitchFamily="34" charset="0"/>
              </a:rPr>
              <a:t>(</a:t>
            </a:r>
            <a:r>
              <a:rPr lang="ru-RU" sz="1600" dirty="0">
                <a:latin typeface="Segoe Script" panose="020B0504020000000003" pitchFamily="34" charset="0"/>
              </a:rPr>
              <a:t>иногда — </a:t>
            </a:r>
            <a:r>
              <a:rPr lang="ru-RU" b="1" dirty="0" smtClean="0">
                <a:effectLst>
                  <a:outerShdw blurRad="38100" dist="38100" dir="2700000" algn="tl">
                    <a:srgbClr val="000000">
                      <a:alpha val="43137"/>
                    </a:srgbClr>
                  </a:outerShdw>
                </a:effectLst>
                <a:latin typeface="Segoe Script" panose="020B0504020000000003" pitchFamily="34" charset="0"/>
              </a:rPr>
              <a:t>анимализм)</a:t>
            </a:r>
          </a:p>
          <a:p>
            <a:pPr algn="ctr"/>
            <a:r>
              <a:rPr lang="ru-RU" sz="1600" dirty="0" smtClean="0">
                <a:latin typeface="Segoe Script" panose="020B0504020000000003" pitchFamily="34" charset="0"/>
              </a:rPr>
              <a:t>Ведущий </a:t>
            </a:r>
            <a:r>
              <a:rPr lang="ru-RU" sz="1600" dirty="0">
                <a:latin typeface="Segoe Script" panose="020B0504020000000003" pitchFamily="34" charset="0"/>
              </a:rPr>
              <a:t>мотив жанра — дикие и домашние животные, птицы, пресмыкающиеся. Одно из самых древних направлений живописи, окончательное формирование которого датируют VIII-XIII вв. Первые изображения животных появились на стенах пещер древнего человека, на холстах — в Древнем </a:t>
            </a:r>
            <a:r>
              <a:rPr lang="ru-RU" sz="1600" dirty="0" smtClean="0">
                <a:latin typeface="Segoe Script" panose="020B0504020000000003" pitchFamily="34" charset="0"/>
              </a:rPr>
              <a:t>Китае</a:t>
            </a:r>
            <a:endParaRPr lang="ru-RU" sz="1600" dirty="0">
              <a:effectLst/>
              <a:latin typeface="Segoe Script" panose="020B0504020000000003" pitchFamily="34" charset="0"/>
            </a:endParaRPr>
          </a:p>
        </p:txBody>
      </p:sp>
      <p:pic>
        <p:nvPicPr>
          <p:cNvPr id="24578" name="Picture 2" descr="http://www.aidarovart.ru/wp-content/uploads/2015/05/%D0%9F%D0%9E%D0%94%D0%92%D0%9B%D0%90%D0%A1%D0%A2%D0%9D%D0%90%D0%AF-%D0%92%D0%95%D0%A2%D0%A0%D0%A3...-%D1%85%D1%83%D0%B4.-%D0%98%D0%9B%D0%AC%D0%AF%D0%A1-%D0%90%D0%99%D0%94%D0%90%D0%A0%D0%9E%D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90" y="116633"/>
            <a:ext cx="4235765"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0" name="Picture 4" descr="http://monetart.ru/content/wp-content/uploads/2015/10/IMG_3147-1024x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209" y="3190154"/>
            <a:ext cx="4533342"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2" name="Picture 6" descr="https://366days.ru/media/article_images/5171/nPTOJnTfaO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90" y="3501008"/>
            <a:ext cx="4185353"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40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4464496" cy="2585323"/>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Бытовой</a:t>
            </a:r>
          </a:p>
          <a:p>
            <a:pPr algn="ctr"/>
            <a:r>
              <a:rPr lang="ru-RU" sz="1600" dirty="0" smtClean="0">
                <a:latin typeface="Segoe Script" panose="020B0504020000000003" pitchFamily="34" charset="0"/>
              </a:rPr>
              <a:t>Зародился </a:t>
            </a:r>
            <a:r>
              <a:rPr lang="ru-RU" sz="1600" dirty="0">
                <a:latin typeface="Segoe Script" panose="020B0504020000000003" pitchFamily="34" charset="0"/>
              </a:rPr>
              <a:t>в античном искусстве, но в отдельный жанр выделился в Средневековье. Направление посвящено изображению приватной и общественной жизни человека, народному быту. Через описание повседневной жизни художники стремятся донести до зрителя социальные проблемы </a:t>
            </a:r>
            <a:r>
              <a:rPr lang="ru-RU" sz="1600" dirty="0" smtClean="0">
                <a:latin typeface="Segoe Script" panose="020B0504020000000003" pitchFamily="34" charset="0"/>
              </a:rPr>
              <a:t>общества</a:t>
            </a:r>
            <a:endParaRPr lang="ru-RU" sz="1600" dirty="0">
              <a:latin typeface="Segoe Script" panose="020B0504020000000003" pitchFamily="34" charset="0"/>
            </a:endParaRPr>
          </a:p>
        </p:txBody>
      </p:sp>
      <p:pic>
        <p:nvPicPr>
          <p:cNvPr id="25602" name="Picture 2" descr="https://www.b17.ru/foto/uploaded/upl_1621955160_215529_6na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 y="2701955"/>
            <a:ext cx="4114741" cy="3960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4" name="Picture 4" descr="https://i.pinimg.com/originals/8d/79/88/8d7988a435a83fbfd31a816381acfc8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240" y="116632"/>
            <a:ext cx="4293165" cy="3404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6" name="Picture 6" descr="https://ic.pics.livejournal.com/ilotan136/26726131/2738042/2738042_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240" y="3515538"/>
            <a:ext cx="4293164" cy="3198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08" y="188640"/>
            <a:ext cx="3771205" cy="1938992"/>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latin typeface="Segoe Script" panose="020B0504020000000003" pitchFamily="34" charset="0"/>
              </a:rPr>
              <a:t>Портретный жанр </a:t>
            </a:r>
          </a:p>
          <a:p>
            <a:pPr algn="ctr"/>
            <a:r>
              <a:rPr lang="ru-RU" sz="2000" dirty="0" smtClean="0">
                <a:latin typeface="Segoe Script" panose="020B0504020000000003" pitchFamily="34" charset="0"/>
              </a:rPr>
              <a:t>(предполагает </a:t>
            </a:r>
            <a:r>
              <a:rPr lang="ru-RU" sz="2000" dirty="0">
                <a:latin typeface="Segoe Script" panose="020B0504020000000003" pitchFamily="34" charset="0"/>
              </a:rPr>
              <a:t>максимально близкое </a:t>
            </a:r>
            <a:endParaRPr lang="ru-RU" sz="2000" dirty="0" smtClean="0">
              <a:latin typeface="Segoe Script" panose="020B0504020000000003" pitchFamily="34" charset="0"/>
            </a:endParaRPr>
          </a:p>
          <a:p>
            <a:pPr algn="ctr"/>
            <a:r>
              <a:rPr lang="ru-RU" sz="2000" dirty="0" smtClean="0">
                <a:latin typeface="Segoe Script" panose="020B0504020000000003" pitchFamily="34" charset="0"/>
              </a:rPr>
              <a:t>к </a:t>
            </a:r>
            <a:r>
              <a:rPr lang="ru-RU" sz="2000" dirty="0">
                <a:latin typeface="Segoe Script" panose="020B0504020000000003" pitchFamily="34" charset="0"/>
              </a:rPr>
              <a:t>оригиналу сходство художественного </a:t>
            </a:r>
            <a:endParaRPr lang="ru-RU" sz="2000" dirty="0" smtClean="0">
              <a:latin typeface="Segoe Script" panose="020B0504020000000003" pitchFamily="34" charset="0"/>
            </a:endParaRPr>
          </a:p>
          <a:p>
            <a:pPr algn="ctr"/>
            <a:r>
              <a:rPr lang="ru-RU" sz="2000" dirty="0" smtClean="0">
                <a:latin typeface="Segoe Script" panose="020B0504020000000003" pitchFamily="34" charset="0"/>
              </a:rPr>
              <a:t>образа </a:t>
            </a:r>
            <a:r>
              <a:rPr lang="ru-RU" sz="2000" dirty="0">
                <a:latin typeface="Segoe Script" panose="020B0504020000000003" pitchFamily="34" charset="0"/>
              </a:rPr>
              <a:t>с </a:t>
            </a:r>
            <a:r>
              <a:rPr lang="ru-RU" sz="2000" dirty="0" smtClean="0">
                <a:latin typeface="Segoe Script" panose="020B0504020000000003" pitchFamily="34" charset="0"/>
              </a:rPr>
              <a:t>прототипом</a:t>
            </a:r>
            <a:r>
              <a:rPr lang="ru-RU" sz="2000" dirty="0">
                <a:latin typeface="Segoe Script" panose="020B0504020000000003" pitchFamily="34" charset="0"/>
              </a:rPr>
              <a:t>)</a:t>
            </a:r>
            <a:endParaRPr lang="ru-RU" sz="2000" dirty="0" smtClean="0">
              <a:latin typeface="Segoe Script" panose="020B0504020000000003" pitchFamily="34" charset="0"/>
            </a:endParaRPr>
          </a:p>
        </p:txBody>
      </p:sp>
      <p:pic>
        <p:nvPicPr>
          <p:cNvPr id="2050" name="Picture 2" descr="http://www.artlib.ru/objects/gallery_554/artlib_gallery-277004-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00" y="2204864"/>
            <a:ext cx="3344820" cy="4483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i.pinimg.com/originals/50/76/0f/50760f394e0d7a908b15158d8cab4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69816"/>
            <a:ext cx="4910468" cy="6033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4499992" y="116632"/>
            <a:ext cx="4608512" cy="2339102"/>
          </a:xfrm>
          <a:prstGeom prst="rect">
            <a:avLst/>
          </a:prstGeom>
          <a:noFill/>
        </p:spPr>
        <p:txBody>
          <a:bodyPr rtlCol="0" wrap="square">
            <a:spAutoFit/>
          </a:bodyPr>
          <a:lstStyle/>
          <a:p>
            <a:pPr algn="ctr"/>
            <a:r>
              <a:rPr b="1" dirty="0" lang="ru-RU" smtClean="0">
                <a:effectLst>
                  <a:outerShdw algn="tl" blurRad="38100" dir="2700000" dist="38100">
                    <a:srgbClr val="000000">
                      <a:alpha val="43137"/>
                    </a:srgbClr>
                  </a:outerShdw>
                </a:effectLst>
                <a:latin charset="0" panose="020B0504020000000003" pitchFamily="34" typeface="Segoe Script"/>
              </a:rPr>
              <a:t>Натюрморт</a:t>
            </a:r>
          </a:p>
          <a:p>
            <a:pPr algn="ctr"/>
            <a:r>
              <a:rPr dirty="0" lang="ru-RU" smtClean="0" sz="1600">
                <a:latin charset="0" panose="020B0504020000000003" pitchFamily="34" typeface="Segoe Script"/>
              </a:rPr>
              <a:t>Как </a:t>
            </a:r>
            <a:r>
              <a:rPr dirty="0" lang="ru-RU" sz="1600">
                <a:latin charset="0" panose="020B0504020000000003" pitchFamily="34" typeface="Segoe Script"/>
              </a:rPr>
              <a:t>самостоятельный жанр утвердился в XVII веке в Западной Европе. Изображает «мертвую натуру». В основе направления — неодушевленные предметы: дичь, выловленная рыба, фрукты, овощи и букеты цветов, предметы быта (инструменты или </a:t>
            </a:r>
            <a:r>
              <a:rPr dirty="0" lang="ru-RU" smtClean="0" sz="1600">
                <a:latin charset="0" panose="020B0504020000000003" pitchFamily="34" typeface="Segoe Script"/>
              </a:rPr>
              <a:t>посуда)</a:t>
            </a:r>
            <a:endParaRPr dirty="0" lang="ru-RU" sz="1600">
              <a:latin charset="0" panose="020B0504020000000003" pitchFamily="34" typeface="Segoe Script"/>
            </a:endParaRPr>
          </a:p>
        </p:txBody>
      </p:sp>
      <p:pic>
        <p:nvPicPr>
          <p:cNvPr descr="https://melnikov-art32.ru/wp-content/uploads/2020/05/natjurmort-epohi-renessansa-melnikov.jpg" id="26626"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07504" y="116632"/>
            <a:ext cx="4392488" cy="3159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pic.levkonoe.com/images/levkonoe/5666.jpg" id="26628"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356992"/>
            <a:ext cx="6049257" cy="3327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cf.ppt-online.org/files1/slide/g/Gy05OlxYuer867HVPBQA1UgLdopC4c9WknfTaNjFS/slide-7.jpg" id="26634" name="Picture 10"/>
          <p:cNvPicPr>
            <a:picLocks noChangeArrowheads="1" noChangeAspect="1"/>
          </p:cNvPicPr>
          <p:nvPr/>
        </p:nvPicPr>
        <p:blipFill rotWithShape="1">
          <a:blip r:embed="rId4">
            <a:extLst>
              <a:ext uri="{28A0092B-C50C-407E-A947-70E740481C1C}">
                <a14:useLocalDpi xmlns:a14="http://schemas.microsoft.com/office/drawing/2010/main" val="0"/>
              </a:ext>
            </a:extLst>
          </a:blip>
          <a:srcRect r="135"/>
          <a:stretch/>
        </p:blipFill>
        <p:spPr bwMode="auto">
          <a:xfrm>
            <a:off x="6372200" y="2494981"/>
            <a:ext cx="2683544" cy="4189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4020"/>
      </p:ext>
    </p:extLst>
  </p:cSld>
  <p:clrMapOvr>
    <a:masterClrMapping/>
  </p:clrMapOvr>
  <p:timing>
    <p:tnLst>
      <p:par>
        <p:cTn dur="indefinite" id="1" nodeType="tmRoot" restart="never"/>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4464496" cy="2831544"/>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Архитектурный</a:t>
            </a:r>
          </a:p>
          <a:p>
            <a:pPr algn="ctr"/>
            <a:r>
              <a:rPr lang="ru-RU" sz="1600" dirty="0" smtClean="0">
                <a:latin typeface="Segoe Script" panose="020B0504020000000003" pitchFamily="34" charset="0"/>
              </a:rPr>
              <a:t>Главная </a:t>
            </a:r>
            <a:r>
              <a:rPr lang="ru-RU" sz="1600" dirty="0">
                <a:latin typeface="Segoe Script" panose="020B0504020000000003" pitchFamily="34" charset="0"/>
              </a:rPr>
              <a:t>тема — архитектурный ландшафт, причем не только городские виды или отдельно стоящие здания, но и интерьер помещений. Архитектура присутствовала в произведениях искусства мастеров Возрождения, но как автономный жанр окончательно сформировалась в голландской живописи XVI-XVII </a:t>
            </a:r>
            <a:r>
              <a:rPr lang="ru-RU" sz="1600" dirty="0" smtClean="0">
                <a:latin typeface="Segoe Script" panose="020B0504020000000003" pitchFamily="34" charset="0"/>
              </a:rPr>
              <a:t>вв.</a:t>
            </a:r>
            <a:endParaRPr lang="ru-RU" sz="1600" dirty="0">
              <a:latin typeface="Segoe Script" panose="020B0504020000000003" pitchFamily="34" charset="0"/>
            </a:endParaRPr>
          </a:p>
        </p:txBody>
      </p:sp>
      <p:pic>
        <p:nvPicPr>
          <p:cNvPr id="27650" name="Picture 2" descr="https://i.pinimg.com/originals/c7/57/1b/c7571b2cbc39508f81cee0a96621b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30" y="3501008"/>
            <a:ext cx="4190285" cy="29668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2" name="Picture 4" descr="https://ros-vos.net/img/izo/mos-VB-dubovsk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877" y="446591"/>
            <a:ext cx="4434561" cy="5877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4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88640"/>
            <a:ext cx="4536504" cy="3816429"/>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Segoe Script" panose="020B0504020000000003" pitchFamily="34" charset="0"/>
              </a:rPr>
              <a:t>Жанр ню</a:t>
            </a:r>
          </a:p>
          <a:p>
            <a:pPr algn="ctr"/>
            <a:r>
              <a:rPr lang="ru-RU" sz="1600" dirty="0" smtClean="0">
                <a:latin typeface="Segoe Script" panose="020B0504020000000003" pitchFamily="34" charset="0"/>
              </a:rPr>
              <a:t>Художественный </a:t>
            </a:r>
            <a:r>
              <a:rPr lang="ru-RU" sz="1600" dirty="0">
                <a:latin typeface="Segoe Script" panose="020B0504020000000003" pitchFamily="34" charset="0"/>
              </a:rPr>
              <a:t>жанр, воспевающий эстетику обнаженного тела, преимущественно, женского. Первые рисунки нагих людей появились в античной Греции и Риме, но в виде отдельного направления ню выделилось в XVII в. в Западной Европе. Изначально жанр ограничивался рамками исторических и мифологических сюжетов, со временем художники начали отображать в таких картинах собственные представления об идеале женской </a:t>
            </a:r>
            <a:r>
              <a:rPr lang="ru-RU" sz="1600" dirty="0" smtClean="0">
                <a:latin typeface="Segoe Script" panose="020B0504020000000003" pitchFamily="34" charset="0"/>
              </a:rPr>
              <a:t>красоты</a:t>
            </a:r>
            <a:endParaRPr lang="ru-RU" sz="1600" dirty="0">
              <a:latin typeface="Segoe Script" panose="020B0504020000000003" pitchFamily="34" charset="0"/>
            </a:endParaRPr>
          </a:p>
        </p:txBody>
      </p:sp>
      <p:pic>
        <p:nvPicPr>
          <p:cNvPr id="28674" name="Picture 2" descr="https://mtdata.ru/u16/photo6E1B/20325632738-0/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932446"/>
            <a:ext cx="3600400" cy="2808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6" name="Picture 4" descr="https://otvet.imgsmail.ru/download/b9d1a0a83550d37b2dc06efe1ef66a02_s-15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79" y="548680"/>
            <a:ext cx="4164134" cy="5616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51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3mu.ru/wp-content/uploads/2019/05/nadpis-09-0003-ic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a:off x="539552" y="349118"/>
            <a:ext cx="8064896" cy="2308324"/>
          </a:xfrm>
          <a:prstGeom prst="rect">
            <a:avLst/>
          </a:prstGeom>
          <a:noFill/>
        </p:spPr>
        <p:txBody>
          <a:bodyPr wrap="square" rtlCol="0">
            <a:spAutoFit/>
          </a:bodyPr>
          <a:lstStyle/>
          <a:p>
            <a:pPr algn="ctr"/>
            <a:r>
              <a:rPr lang="ru-RU" sz="7200" b="1" dirty="0" smtClean="0">
                <a:solidFill>
                  <a:srgbClr val="7030A0"/>
                </a:solidFill>
                <a:effectLst>
                  <a:outerShdw blurRad="38100" dist="38100" dir="2700000" algn="tl">
                    <a:srgbClr val="000000">
                      <a:alpha val="43137"/>
                    </a:srgbClr>
                  </a:outerShdw>
                </a:effectLst>
                <a:latin typeface="Segoe Script" panose="020B0504020000000003" pitchFamily="34" charset="0"/>
              </a:rPr>
              <a:t>СПАСИБО ЗА ВНИМАНИЕ!</a:t>
            </a:r>
            <a:endParaRPr lang="ru-RU" sz="7200" b="1" dirty="0">
              <a:solidFill>
                <a:srgbClr val="7030A0"/>
              </a:solidFill>
              <a:effectLst>
                <a:outerShdw blurRad="38100" dist="38100" dir="2700000" algn="tl">
                  <a:srgbClr val="000000">
                    <a:alpha val="43137"/>
                  </a:srgbClr>
                </a:outerShdw>
              </a:effectLst>
              <a:latin typeface="Segoe Script" panose="020B0504020000000003" pitchFamily="34" charset="0"/>
            </a:endParaRPr>
          </a:p>
        </p:txBody>
      </p:sp>
      <p:sp>
        <p:nvSpPr>
          <p:cNvPr id="7" name="AutoShape 16" descr="https://img2.freepng.ru/20180414/rie/kisspng-flower-floristry-clip-art-peony-5ad26c67eb4528.137543751523739751963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62" name="Picture 18" descr="https://phonoteka.org/uploads/posts/2021-11/1637265563_35-phonoteka-org-p-fon-dlya-rabochego-stola-abstraktsiya-akva-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2564904"/>
            <a:ext cx="6552728" cy="4095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13846"/>
      </p:ext>
    </p:extLst>
  </p:cSld>
  <p:clrMapOvr>
    <a:masterClrMapping/>
  </p:clrMapOvr>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5004048" y="332656"/>
            <a:ext cx="3772918" cy="1631216"/>
          </a:xfrm>
          <a:prstGeom prst="rect">
            <a:avLst/>
          </a:prstGeom>
        </p:spPr>
        <p:txBody>
          <a:bodyPr wrap="square">
            <a:spAutoFit/>
          </a:bodyPr>
          <a:lstStyle/>
          <a:p>
            <a:pPr algn="ctr" lvl="0"/>
            <a:r>
              <a:rPr b="1" dirty="0" lang="ru-RU" smtClean="0" sz="2000">
                <a:solidFill>
                  <a:prstClr val="black"/>
                </a:solidFill>
                <a:effectLst>
                  <a:outerShdw algn="tl" blurRad="38100" dir="2700000" dist="38100">
                    <a:srgbClr val="000000">
                      <a:alpha val="43137"/>
                    </a:srgbClr>
                  </a:outerShdw>
                </a:effectLst>
                <a:latin charset="0" panose="020B0504020000000003" pitchFamily="34" typeface="Segoe Script"/>
              </a:rPr>
              <a:t>Исторический жанр </a:t>
            </a:r>
            <a:r>
              <a:rPr dirty="0" lang="ru-RU" smtClean="0" sz="2000">
                <a:solidFill>
                  <a:prstClr val="black"/>
                </a:solidFill>
                <a:latin charset="0" panose="020B0504020000000003" pitchFamily="34" typeface="Segoe Script"/>
              </a:rPr>
              <a:t>(помогает </a:t>
            </a:r>
            <a:r>
              <a:rPr dirty="0" lang="ru-RU" sz="2000">
                <a:solidFill>
                  <a:prstClr val="black"/>
                </a:solidFill>
                <a:latin charset="0" panose="020B0504020000000003" pitchFamily="34" typeface="Segoe Script"/>
              </a:rPr>
              <a:t>сохранить для потомков выдающиеся подвиги и достижения </a:t>
            </a:r>
            <a:r>
              <a:rPr dirty="0" lang="ru-RU" smtClean="0" sz="2000">
                <a:solidFill>
                  <a:prstClr val="black"/>
                </a:solidFill>
                <a:latin charset="0" panose="020B0504020000000003" pitchFamily="34" typeface="Segoe Script"/>
              </a:rPr>
              <a:t>предков) </a:t>
            </a:r>
            <a:endParaRPr dirty="0" lang="ru-RU" sz="2000">
              <a:solidFill>
                <a:prstClr val="black"/>
              </a:solidFill>
              <a:effectLst>
                <a:outerShdw algn="tl" blurRad="38100" dir="2700000" dist="38100">
                  <a:srgbClr val="000000">
                    <a:alpha val="43137"/>
                  </a:srgbClr>
                </a:outerShdw>
              </a:effectLst>
              <a:latin charset="0" panose="020B0504020000000003" pitchFamily="34" typeface="Segoe Script"/>
            </a:endParaRPr>
          </a:p>
        </p:txBody>
      </p:sp>
      <p:pic>
        <p:nvPicPr>
          <p:cNvPr descr="http://kstolica.ru/_pu/8/66930651.jpg" id="307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4865290"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0.wp.com/qorod.blog/wp-content/uploads/2017/03/14-min.jpg?resize=771%2C1000&amp;ssl=1" id="3078" name="Picture 6"/>
          <p:cNvPicPr>
            <a:picLocks noChangeArrowheads="1" noChangeAspect="1"/>
          </p:cNvPicPr>
          <p:nvPr/>
        </p:nvPicPr>
        <p:blipFill rotWithShape="1">
          <a:blip r:embed="rId3">
            <a:extLst>
              <a:ext uri="{28A0092B-C50C-407E-A947-70E740481C1C}">
                <a14:useLocalDpi xmlns:a14="http://schemas.microsoft.com/office/drawing/2010/main" val="0"/>
              </a:ext>
            </a:extLst>
          </a:blip>
          <a:srcRect l="26" r="77" t="19"/>
          <a:stretch/>
        </p:blipFill>
        <p:spPr bwMode="auto">
          <a:xfrm>
            <a:off x="5302500" y="1963871"/>
            <a:ext cx="3661987" cy="4768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pinimg.com/originals/1a/e3/30/1ae330d100079fe6282e82fb100b23aa.jpg" id="3080" name="Picture 8"/>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811958" y="3428999"/>
            <a:ext cx="3600400" cy="3303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dur="indefinite" id="1" nodeType="tmRoot" restart="never"/>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5048282" y="4437112"/>
            <a:ext cx="4009504" cy="1938992"/>
          </a:xfrm>
          <a:prstGeom prst="rect">
            <a:avLst/>
          </a:prstGeom>
        </p:spPr>
        <p:txBody>
          <a:bodyPr wrap="square">
            <a:spAutoFit/>
          </a:bodyPr>
          <a:lstStyle/>
          <a:p>
            <a:pPr algn="ctr" lvl="0"/>
            <a:r>
              <a:rPr b="1" dirty="0" lang="ru-RU" smtClean="0" sz="2000">
                <a:solidFill>
                  <a:prstClr val="black"/>
                </a:solidFill>
                <a:effectLst>
                  <a:outerShdw algn="tl" blurRad="38100" dir="2700000" dist="38100">
                    <a:srgbClr val="000000">
                      <a:alpha val="43137"/>
                    </a:srgbClr>
                  </a:outerShdw>
                </a:effectLst>
                <a:latin charset="0" panose="020B0504020000000003" pitchFamily="34" typeface="Segoe Script"/>
              </a:rPr>
              <a:t>Бытовой жанр</a:t>
            </a:r>
          </a:p>
          <a:p>
            <a:pPr algn="ctr" lvl="0"/>
            <a:r>
              <a:rPr dirty="0" lang="ru-RU" smtClean="0" sz="2000">
                <a:solidFill>
                  <a:prstClr val="black"/>
                </a:solidFill>
                <a:latin charset="0" panose="020B0504020000000003" pitchFamily="34" typeface="Segoe Script"/>
              </a:rPr>
              <a:t>(основан </a:t>
            </a:r>
            <a:r>
              <a:rPr dirty="0" lang="ru-RU" sz="2000">
                <a:solidFill>
                  <a:prstClr val="black"/>
                </a:solidFill>
                <a:latin charset="0" panose="020B0504020000000003" pitchFamily="34" typeface="Segoe Script"/>
              </a:rPr>
              <a:t>на изображении рядовых событий из жизни простых людей, искусно подмеченных </a:t>
            </a:r>
            <a:r>
              <a:rPr dirty="0" lang="ru-RU" smtClean="0" sz="2000">
                <a:solidFill>
                  <a:prstClr val="black"/>
                </a:solidFill>
                <a:latin charset="0" panose="020B0504020000000003" pitchFamily="34" typeface="Segoe Script"/>
              </a:rPr>
              <a:t>мастером) </a:t>
            </a:r>
            <a:endParaRPr dirty="0" lang="ru-RU" sz="2000">
              <a:solidFill>
                <a:prstClr val="black"/>
              </a:solidFill>
              <a:latin charset="0" panose="020B0504020000000003" pitchFamily="34" typeface="Segoe Script"/>
            </a:endParaRPr>
          </a:p>
        </p:txBody>
      </p:sp>
      <p:pic>
        <p:nvPicPr>
          <p:cNvPr descr="https://avatars.mds.yandex.net/get-altay/1594075/2a0000016e82226513e7789a60254a34abba/XXL" id="4098"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73" t="136"/>
          <a:stretch/>
        </p:blipFill>
        <p:spPr bwMode="auto">
          <a:xfrm>
            <a:off x="179512" y="3465576"/>
            <a:ext cx="4616353" cy="3270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c.pics.livejournal.com/ildarado/24741691/67912/original.jpg" id="4102" name="Picture 6"/>
          <p:cNvPicPr>
            <a:picLocks noChangeArrowheads="1" noChangeAspect="1"/>
          </p:cNvPicPr>
          <p:nvPr/>
        </p:nvPicPr>
        <p:blipFill rotWithShape="1">
          <a:blip r:embed="rId3">
            <a:extLst>
              <a:ext uri="{28A0092B-C50C-407E-A947-70E740481C1C}">
                <a14:useLocalDpi xmlns:a14="http://schemas.microsoft.com/office/drawing/2010/main" val="0"/>
              </a:ext>
            </a:extLst>
          </a:blip>
          <a:srcRect t="218"/>
          <a:stretch/>
        </p:blipFill>
        <p:spPr bwMode="auto">
          <a:xfrm>
            <a:off x="316670" y="188640"/>
            <a:ext cx="4342035" cy="3114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https://i.pinimg.com/originals/05/48/5d/05485d2c63145a35b84785d617ed3875.jpg" id="4104" name="Picture 8"/>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5074046" y="260648"/>
            <a:ext cx="3983740"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104" y="5059840"/>
            <a:ext cx="4080123" cy="1631216"/>
          </a:xfrm>
          <a:prstGeom prst="rect">
            <a:avLst/>
          </a:prstGeom>
        </p:spPr>
        <p:txBody>
          <a:bodyPr wrap="square">
            <a:spAutoFit/>
          </a:bodyPr>
          <a:lstStyle/>
          <a:p>
            <a:pPr lvl="0" algn="ctr"/>
            <a:r>
              <a:rPr lang="ru-RU" sz="2000" b="1" dirty="0" smtClean="0">
                <a:solidFill>
                  <a:prstClr val="black"/>
                </a:solidFill>
                <a:effectLst>
                  <a:outerShdw blurRad="38100" dist="38100" dir="2700000" algn="tl">
                    <a:srgbClr val="000000">
                      <a:alpha val="43137"/>
                    </a:srgbClr>
                  </a:outerShdw>
                </a:effectLst>
                <a:latin typeface="Segoe Script" panose="020B0504020000000003" pitchFamily="34" charset="0"/>
              </a:rPr>
              <a:t>Религиозный жанр </a:t>
            </a:r>
            <a:r>
              <a:rPr lang="ru-RU" sz="2000" dirty="0" smtClean="0">
                <a:solidFill>
                  <a:prstClr val="black"/>
                </a:solidFill>
                <a:latin typeface="Segoe Script" panose="020B0504020000000003" pitchFamily="34" charset="0"/>
              </a:rPr>
              <a:t>(играет </a:t>
            </a:r>
            <a:r>
              <a:rPr lang="ru-RU" sz="2000" dirty="0">
                <a:solidFill>
                  <a:prstClr val="black"/>
                </a:solidFill>
                <a:latin typeface="Segoe Script" panose="020B0504020000000003" pitchFamily="34" charset="0"/>
              </a:rPr>
              <a:t>важную роль в поддержании незыблемого величия религии и привлечения </a:t>
            </a:r>
            <a:r>
              <a:rPr lang="ru-RU" sz="2000" dirty="0" smtClean="0">
                <a:solidFill>
                  <a:prstClr val="black"/>
                </a:solidFill>
                <a:latin typeface="Segoe Script" panose="020B0504020000000003" pitchFamily="34" charset="0"/>
              </a:rPr>
              <a:t>верующих) </a:t>
            </a:r>
            <a:endParaRPr lang="ru-RU" sz="2000" dirty="0">
              <a:solidFill>
                <a:prstClr val="black"/>
              </a:solidFill>
              <a:latin typeface="Segoe Script" panose="020B0504020000000003" pitchFamily="34" charset="0"/>
            </a:endParaRPr>
          </a:p>
        </p:txBody>
      </p:sp>
      <p:pic>
        <p:nvPicPr>
          <p:cNvPr id="5122" name="Picture 2" descr="https://emilytoulouse.files.wordpress.com/2012/10/0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434" y="3140968"/>
            <a:ext cx="4302642"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get.pxhere.com/photo/architecture-monument-statue-symbol-peace-religion-church-christian-bible-spiritual-pray-sculpture-religious-catholic-christ-angel-art-faith-hope-jesus-history-christianity-holy-icon-guardian-god-classical-sculpture-7212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81" y="97814"/>
            <a:ext cx="3312368" cy="4987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get.pxhere.com/photo/old-monument-statue-religion-church-exterior-historic-sculpture-religious-art-temple-culture-christianity-heritage-saints-carving-relief-stone-carving-bas-relief-ancient-history-ketsch-st-sebastian-8735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859" y="128694"/>
            <a:ext cx="3793792" cy="2845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6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1403</Words>
  <Application>Microsoft Office PowerPoint</Application>
  <PresentationFormat>Экран (4:3)</PresentationFormat>
  <Paragraphs>151</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София</dc:creator>
  <cp:lastModifiedBy>G4400</cp:lastModifiedBy>
  <cp:revision>39</cp:revision>
  <dcterms:created xsi:type="dcterms:W3CDTF">2022-09-29T11:07:51Z</dcterms:created>
  <dcterms:modified xsi:type="dcterms:W3CDTF">2022-10-04T13:15:37Z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6947960</vt:lpwstr>
  </property>
  <property fmtid="{D5CDD505-2E9C-101B-9397-08002B2CF9AE}" name="NXPowerLiteSettings" pid="3">
    <vt:lpwstr>F7000400038000</vt:lpwstr>
  </property>
  <property fmtid="{D5CDD505-2E9C-101B-9397-08002B2CF9AE}" name="NXPowerLiteVersion" pid="4">
    <vt:lpwstr>S9.2.0</vt:lpwstr>
  </property>
</Properties>
</file>