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8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9966"/>
    <a:srgbClr val="3333CC"/>
    <a:srgbClr val="CC3399"/>
    <a:srgbClr val="800080"/>
    <a:srgbClr val="990099"/>
    <a:srgbClr val="CC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06F8AA-78F7-4CF0-B4BB-1D2C2E182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760BB-4D98-4DF6-8302-4B89B8F6A90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31B5-A6F1-4455-8469-1E901DE7C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B020-BEF1-443B-AD45-BBE510D5C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BC22-A458-4280-8A45-9856D15A2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6AA1-9ADA-407E-8B29-5A3CD91A5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05B8-A221-41DE-9D63-BFEA491A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DF8E-B49A-400F-ACF6-D50C7F10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8032B-560B-4364-B2E0-FEC8D01FA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5927-2BD4-4F08-AD68-C5384EEC8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31B6-8F40-4940-98A6-24186312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84CE-8BCB-412A-8C01-33798556D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FE61-86A8-487F-AE5B-3AAF96278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E4CC-DF7D-452D-9543-2DA17844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C519-AF83-47DC-84B3-9F4698B5F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9558-478E-468C-96F4-79B9F5F27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BF15-4C16-4567-A64C-A2F3017E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E5509-8445-42D8-80B9-032EFCF02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F7791242-52B5-4CC1-9F68-93F6FD6E6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7831968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i="1" dirty="0"/>
              <a:t>Муниципальное дошкольное образовательное учреждение детский сад комбинированного вида </a:t>
            </a:r>
            <a:r>
              <a:rPr lang="ru-RU" b="1" i="1" dirty="0" smtClean="0"/>
              <a:t>№</a:t>
            </a:r>
            <a:r>
              <a:rPr lang="ru-RU" b="1" i="1" dirty="0" smtClean="0"/>
              <a:t>4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3850" y="4076700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</a:rPr>
              <a:t>Нравственно-патриотическое воспитание у старших дошкольников посредством чтения художественной литературы</a:t>
            </a:r>
            <a:r>
              <a:rPr lang="ru-RU" sz="2800" b="1" i="1" dirty="0" smtClean="0">
                <a:solidFill>
                  <a:srgbClr val="002060"/>
                </a:solidFill>
              </a:rPr>
              <a:t>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822825" y="5805488"/>
            <a:ext cx="43211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/>
              <a:t>Воспитатель </a:t>
            </a:r>
            <a:r>
              <a:rPr lang="ru-RU" sz="2000" b="1" dirty="0" smtClean="0"/>
              <a:t>первой</a:t>
            </a:r>
            <a:r>
              <a:rPr lang="ru-RU" sz="2000" b="1" dirty="0" smtClean="0"/>
              <a:t> категории</a:t>
            </a:r>
            <a:endParaRPr lang="ru-RU" sz="2000" b="1" dirty="0"/>
          </a:p>
          <a:p>
            <a:pPr eaLnBrk="1" hangingPunct="1">
              <a:spcBef>
                <a:spcPct val="50000"/>
              </a:spcBef>
            </a:pPr>
            <a:r>
              <a:rPr lang="ru-RU" sz="2000" b="1" dirty="0" smtClean="0"/>
              <a:t>Любарская Ольга Валерьевна</a:t>
            </a:r>
            <a:endParaRPr lang="ru-RU" sz="2000" b="1" dirty="0"/>
          </a:p>
        </p:txBody>
      </p:sp>
      <p:pic>
        <p:nvPicPr>
          <p:cNvPr id="1026" name="Picture 2" descr="C:\Users\Ольга\Desktop\IMG_20220906_102708.jpg"/>
          <p:cNvPicPr>
            <a:picLocks noChangeAspect="1" noChangeArrowheads="1"/>
          </p:cNvPicPr>
          <p:nvPr/>
        </p:nvPicPr>
        <p:blipFill>
          <a:blip r:embed="rId3" cstate="print"/>
          <a:srcRect t="5580" b="6559"/>
          <a:stretch>
            <a:fillRect/>
          </a:stretch>
        </p:blipFill>
        <p:spPr bwMode="auto">
          <a:xfrm>
            <a:off x="3131840" y="692696"/>
            <a:ext cx="2880320" cy="3374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409575" y="1412776"/>
            <a:ext cx="8734425" cy="3985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FF99F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Художественная литература в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FF99FF"/>
                    </a:gs>
                  </a:gsLst>
                  <a:lin ang="5400000" scaled="1"/>
                </a:gradFill>
                <a:latin typeface="Arial"/>
                <a:cs typeface="Arial"/>
              </a:rPr>
              <a:t>нравственно-патриотическом воспитании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FF99FF"/>
                    </a:gs>
                  </a:gsLst>
                  <a:lin ang="5400000" scaled="1"/>
                </a:gradFill>
                <a:latin typeface="Arial"/>
                <a:cs typeface="Arial"/>
              </a:rPr>
              <a:t>дошкольников</a:t>
            </a:r>
          </a:p>
        </p:txBody>
      </p:sp>
      <p:pic>
        <p:nvPicPr>
          <p:cNvPr id="15363" name="Picture 5" descr="DSC01968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159226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544512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Одна из важнейших задач патриотического воспитания, решаемая художественной литературой – вечная память о предках, строивших и защищавших Отечество, создававших его духовное наследие, и напоминание о нравственном долге потомков беречь и любить свою Родину.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1628775"/>
            <a:ext cx="709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Носителем идей в детской книге всегда является герой</a:t>
            </a:r>
            <a:r>
              <a:rPr lang="ru-RU"/>
              <a:t>. 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971550" y="2060575"/>
            <a:ext cx="8172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i="1"/>
              <a:t>Так уж вышло, что история России – это история воинского подвига. Ни одно другое государство в мире не вынесло за свою историю столько воин, сколько довелось пережить России 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0" y="3068638"/>
            <a:ext cx="8964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Носителем духовной культуры народа является  классическая литература. Чтение ребенку произведений А.С. Пушкина, Н.А. Некрасова, Л.Н. Толстого, А.П. Чехова, С.А. Есенина, М.М. Пришвина и других русских писателей – обязательное условие для его духовного становления 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827088" y="4365625"/>
            <a:ext cx="83169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i="1"/>
              <a:t>К.Д. Ушинский подчеркивал, что литература, с которой впервые встречается ребенок, должна вводить его «в мир народной мысли, народного чувства, народной жизни, в область народного духа».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Практические приемы воспитания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7475" cy="4267200"/>
          </a:xfrm>
        </p:spPr>
        <p:txBody>
          <a:bodyPr/>
          <a:lstStyle/>
          <a:p>
            <a:pPr eaLnBrk="1" hangingPunct="1"/>
            <a:r>
              <a:rPr lang="ru-RU" sz="2000" smtClean="0"/>
              <a:t>Познавательные занятия</a:t>
            </a:r>
          </a:p>
          <a:p>
            <a:pPr eaLnBrk="1" hangingPunct="1"/>
            <a:r>
              <a:rPr lang="ru-RU" sz="2000" smtClean="0"/>
              <a:t>Дидактические игры</a:t>
            </a:r>
          </a:p>
          <a:p>
            <a:pPr eaLnBrk="1" hangingPunct="1"/>
            <a:r>
              <a:rPr lang="ru-RU" sz="2000" smtClean="0"/>
              <a:t>Чтение художественной литературы</a:t>
            </a:r>
          </a:p>
          <a:p>
            <a:pPr eaLnBrk="1" hangingPunct="1"/>
            <a:r>
              <a:rPr lang="ru-RU" sz="2000" smtClean="0"/>
              <a:t>Литературные викторины</a:t>
            </a:r>
          </a:p>
          <a:p>
            <a:pPr eaLnBrk="1" hangingPunct="1"/>
            <a:r>
              <a:rPr lang="ru-RU" sz="2000" smtClean="0"/>
              <a:t>Драматизация</a:t>
            </a:r>
          </a:p>
          <a:p>
            <a:pPr eaLnBrk="1" hangingPunct="1"/>
            <a:r>
              <a:rPr lang="ru-RU" sz="2000" smtClean="0"/>
              <a:t>Тематические выставки книг</a:t>
            </a:r>
          </a:p>
          <a:p>
            <a:pPr eaLnBrk="1" hangingPunct="1"/>
            <a:r>
              <a:rPr lang="ru-RU" sz="2000" smtClean="0"/>
              <a:t>Досуговые вечера</a:t>
            </a:r>
          </a:p>
          <a:p>
            <a:pPr eaLnBrk="1" hangingPunct="1"/>
            <a:r>
              <a:rPr lang="ru-RU" sz="2000" smtClean="0"/>
              <a:t>Творческая игра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20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Сотрудничество с музеем </a:t>
            </a:r>
            <a:r>
              <a:rPr lang="ru-RU" sz="2000" dirty="0" err="1" smtClean="0"/>
              <a:t>им.Завгороднего</a:t>
            </a:r>
            <a:endParaRPr lang="ru-RU" sz="2000" dirty="0" smtClean="0"/>
          </a:p>
          <a:p>
            <a:r>
              <a:rPr lang="ru-RU" sz="2000" dirty="0" smtClean="0"/>
              <a:t>МБУ ДО ДЮЦ «Пост №1»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620713"/>
            <a:ext cx="8001000" cy="684212"/>
          </a:xfrm>
        </p:spPr>
        <p:txBody>
          <a:bodyPr/>
          <a:lstStyle/>
          <a:p>
            <a:pPr algn="ctr" eaLnBrk="1" hangingPunct="1"/>
            <a:r>
              <a:rPr lang="ru-RU" sz="5000" b="1" i="1" smtClean="0">
                <a:latin typeface="Times New Roman" pitchFamily="18" charset="0"/>
              </a:rPr>
              <a:t>Благодарю за внимание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Ольга\Desktop\IMG_20220906_101551.jpg"/>
          <p:cNvPicPr>
            <a:picLocks noChangeAspect="1" noChangeArrowheads="1"/>
          </p:cNvPicPr>
          <p:nvPr/>
        </p:nvPicPr>
        <p:blipFill>
          <a:blip r:embed="rId2" cstate="print"/>
          <a:srcRect t="6581"/>
          <a:stretch>
            <a:fillRect/>
          </a:stretch>
        </p:blipFill>
        <p:spPr bwMode="auto">
          <a:xfrm>
            <a:off x="467544" y="1340768"/>
            <a:ext cx="2462060" cy="306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Ольга\Desktop\IMG_20220906_1003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407146" cy="320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Ольга\Desktop\Videoframe_20221201_124852_com.huawei.himovie.oversea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767" y="4005064"/>
            <a:ext cx="4169657" cy="234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lbum_0308172145_555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4542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956719" y="2956719"/>
            <a:ext cx="6669088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77771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/>
              <a:t>Дети, начиная с дошкольного возраста, страдают дефицитом знаний о родном городе, стране, особенностей русских традиций. </a:t>
            </a:r>
          </a:p>
          <a:p>
            <a:pPr eaLnBrk="1" hangingPunct="1"/>
            <a:endParaRPr lang="ru-RU" sz="2000" b="1"/>
          </a:p>
          <a:p>
            <a:pPr eaLnBrk="1" hangingPunct="1"/>
            <a:r>
              <a:rPr lang="ru-RU" sz="2000" b="1"/>
              <a:t>Равнодушное отношение к близким людям, товарищам по группе, недостаток сочувствия и сострадания к чужому горю. </a:t>
            </a:r>
          </a:p>
          <a:p>
            <a:pPr eaLnBrk="1" hangingPunct="1"/>
            <a:endParaRPr lang="ru-RU" sz="2000" b="1"/>
          </a:p>
          <a:p>
            <a:pPr eaLnBrk="1" hangingPunct="1"/>
            <a:r>
              <a:rPr lang="ru-RU" sz="2000" b="1"/>
              <a:t>Недостаточно сформирована система работы с родителями по проблеме нравственно- патриотического воспитания в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raci_giving_bunny_big_hug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11160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736850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Цель работы: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916238" y="115888"/>
            <a:ext cx="62277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i="1" dirty="0" smtClean="0"/>
              <a:t>«</a:t>
            </a:r>
            <a:r>
              <a:rPr lang="ru-RU" b="1" i="1" dirty="0" smtClean="0"/>
              <a:t>Повышение педагогического уровня, профессиональной компетентности по вопросам </a:t>
            </a:r>
            <a:r>
              <a:rPr lang="ru-RU" b="1" i="1" dirty="0" smtClean="0"/>
              <a:t>нравственно-патриотического </a:t>
            </a:r>
            <a:r>
              <a:rPr lang="ru-RU" b="1" i="1" dirty="0"/>
              <a:t>воспитания </a:t>
            </a:r>
            <a:r>
              <a:rPr lang="ru-RU" b="1" i="1" dirty="0" smtClean="0"/>
              <a:t> </a:t>
            </a:r>
            <a:r>
              <a:rPr lang="ru-RU" b="1" i="1" dirty="0" smtClean="0"/>
              <a:t>старших дошкольников</a:t>
            </a:r>
            <a:r>
              <a:rPr lang="ru-RU" b="1" i="1" dirty="0" smtClean="0"/>
              <a:t>  через чтение художественной литературы»</a:t>
            </a:r>
            <a:endParaRPr lang="ru-RU" b="1" i="1" dirty="0"/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2736850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Задачи работы: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900113" y="2636838"/>
            <a:ext cx="82438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b="1"/>
              <a:t>Проанализировать задачи и содержание нравственно-патриотического воспитания детей дошкольного возраста. </a:t>
            </a:r>
          </a:p>
          <a:p>
            <a:pPr marL="342900" indent="-342900" eaLnBrk="1" hangingPunct="1">
              <a:buFontTx/>
              <a:buAutoNum type="arabicPeriod"/>
            </a:pPr>
            <a:endParaRPr lang="ru-RU" b="1"/>
          </a:p>
          <a:p>
            <a:pPr marL="342900" indent="-342900" eaLnBrk="1" hangingPunct="1"/>
            <a:r>
              <a:rPr lang="ru-RU" b="1"/>
              <a:t>2. Определить наиболее эффективные формы и методы работы с детьми дошкольного возраста для осуществления нравственно-патриотического воспитания через использование детской художественной литературы.</a:t>
            </a:r>
          </a:p>
          <a:p>
            <a:pPr marL="342900" indent="-342900" eaLnBrk="1" hangingPunct="1"/>
            <a:endParaRPr lang="ru-RU" b="1"/>
          </a:p>
          <a:p>
            <a:pPr marL="342900" indent="-342900" eaLnBrk="1" hangingPunct="1"/>
            <a:r>
              <a:rPr lang="ru-RU" b="1"/>
              <a:t>3. Провести оценку эффективности предложенной системы работы по формированию нравственно-патриотических чувств у дошкольников через ознакомление с художественной литературой.</a:t>
            </a:r>
          </a:p>
          <a:p>
            <a:pPr marL="342900" indent="-342900" eaLnBrk="1" hangingPunct="1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3333CC"/>
                </a:solidFill>
                <a:latin typeface="Times New Roman" pitchFamily="18" charset="0"/>
              </a:rPr>
              <a:t>Поставленные цели и задачи могут быть реализованы при следующих </a:t>
            </a:r>
            <a:r>
              <a:rPr lang="ru-RU" sz="3200" b="1" smtClean="0">
                <a:solidFill>
                  <a:srgbClr val="3333CC"/>
                </a:solidFill>
                <a:latin typeface="Times New Roman" pitchFamily="18" charset="0"/>
              </a:rPr>
              <a:t>условиях</a:t>
            </a:r>
            <a:r>
              <a:rPr lang="ru-RU" sz="3200" smtClean="0">
                <a:solidFill>
                  <a:srgbClr val="33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i="1" smtClean="0">
                <a:latin typeface="Times New Roman" pitchFamily="18" charset="0"/>
              </a:rPr>
              <a:t>Целесообразном отборе художественной литературы;</a:t>
            </a:r>
          </a:p>
          <a:p>
            <a:pPr eaLnBrk="1" hangingPunct="1"/>
            <a:r>
              <a:rPr lang="ru-RU" sz="2800" i="1" smtClean="0">
                <a:solidFill>
                  <a:srgbClr val="339966"/>
                </a:solidFill>
                <a:latin typeface="Times New Roman" pitchFamily="18" charset="0"/>
              </a:rPr>
              <a:t>Планомерно-систематической работе с использованием художественной литературы;</a:t>
            </a:r>
          </a:p>
          <a:p>
            <a:pPr eaLnBrk="1" hangingPunct="1"/>
            <a:r>
              <a:rPr lang="ru-RU" sz="2800" i="1" smtClean="0">
                <a:latin typeface="Times New Roman" pitchFamily="18" charset="0"/>
              </a:rPr>
              <a:t>Использованием разнообразных форм и методов воспитания;</a:t>
            </a:r>
          </a:p>
          <a:p>
            <a:pPr eaLnBrk="1" hangingPunct="1"/>
            <a:r>
              <a:rPr lang="ru-RU" sz="2800" i="1" smtClean="0">
                <a:solidFill>
                  <a:srgbClr val="339966"/>
                </a:solidFill>
                <a:latin typeface="Times New Roman" pitchFamily="18" charset="0"/>
              </a:rPr>
              <a:t>Тесной взаимосвязи с родителями.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-2557462" y="3068637"/>
            <a:ext cx="6337300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A795C5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ОЖИДАЕМЫЕ</a:t>
            </a:r>
          </a:p>
        </p:txBody>
      </p:sp>
      <p:sp>
        <p:nvSpPr>
          <p:cNvPr id="10243" name="WordArt 5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5642769" y="3023394"/>
            <a:ext cx="6335712" cy="6667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336699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РЕЗУЛЬТАТЫ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71550" y="1598613"/>
            <a:ext cx="67691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b="1" dirty="0"/>
              <a:t>Увеличится доля воспитанников с высоким уровнем развития по нравственно-патриотическому воспитанию </a:t>
            </a:r>
          </a:p>
          <a:p>
            <a:pPr marL="342900" indent="-342900" eaLnBrk="1" hangingPunct="1">
              <a:buFontTx/>
              <a:buAutoNum type="arabicPeriod"/>
            </a:pPr>
            <a:endParaRPr lang="ru-RU" b="1" dirty="0"/>
          </a:p>
          <a:p>
            <a:pPr marL="342900" indent="-342900" eaLnBrk="1" hangingPunct="1"/>
            <a:r>
              <a:rPr lang="ru-RU" b="1" dirty="0"/>
              <a:t>2. Будет создано программно-методическое обеспечение формирования нравственно-патриотических навыков</a:t>
            </a:r>
          </a:p>
          <a:p>
            <a:pPr marL="342900" indent="-342900" eaLnBrk="1" hangingPunct="1"/>
            <a:endParaRPr lang="ru-RU" b="1" dirty="0"/>
          </a:p>
          <a:p>
            <a:pPr marL="342900" indent="-342900" eaLnBrk="1" hangingPunct="1"/>
            <a:r>
              <a:rPr lang="ru-RU" b="1" dirty="0"/>
              <a:t>3. 100% родителей будут вовлечены в жизнедеятельность группы.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E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40873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25000">
                      <a:srgbClr val="9CB86E"/>
                    </a:gs>
                    <a:gs pos="50000">
                      <a:srgbClr val="156B13"/>
                    </a:gs>
                    <a:gs pos="75000">
                      <a:srgbClr val="9CB86E"/>
                    </a:gs>
                    <a:gs pos="100000">
                      <a:srgbClr val="DDEBC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ТЕОРЕТИЧЕСКАЯ ЧАСТЬ</a:t>
            </a:r>
          </a:p>
        </p:txBody>
      </p:sp>
      <p:pic>
        <p:nvPicPr>
          <p:cNvPr id="11267" name="Picture 5" descr="IMG_0749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900113" y="1511300"/>
            <a:ext cx="79930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792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Дошкольное детство – важнейший период, становления личности человека, когда закладываются нравственные основы гражданских качеств, формируются первые представления детей об окружающем мире, обществе и культуре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8243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Базой патриотического воспитания является  нравственное, эстетическое, трудовое, умственное воспитание маленького человека. В процессе такого разностороннего воспитания зарождаются первые ростки гражданско-патриотических чувств</a:t>
            </a:r>
            <a:r>
              <a:rPr lang="ru-RU"/>
              <a:t>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971550" y="422116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CC0066"/>
                </a:solidFill>
              </a:rPr>
              <a:t>Патриотизм – преданность и любовь к своему Отечеству, к своему народу.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900113" y="4941888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u="sng">
                <a:solidFill>
                  <a:srgbClr val="339966"/>
                </a:solidFill>
              </a:rPr>
              <a:t>Патриотическое воспитание</a:t>
            </a:r>
            <a:r>
              <a:rPr lang="ru-RU" b="1">
                <a:solidFill>
                  <a:srgbClr val="339966"/>
                </a:solidFill>
              </a:rPr>
              <a:t> – это систематическая и целенапрвленная деятельность  органов государственной власти и организаций по формированию у граждан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336699"/>
                </a:solidFill>
              </a:rPr>
              <a:t>Работа по нравственно-патриотическому воспитанию </a:t>
            </a:r>
            <a:r>
              <a:rPr lang="ru-RU" sz="2400" b="1" u="sng">
                <a:solidFill>
                  <a:srgbClr val="336699"/>
                </a:solidFill>
              </a:rPr>
              <a:t>детей</a:t>
            </a:r>
            <a:r>
              <a:rPr lang="ru-RU" sz="2400" b="1">
                <a:solidFill>
                  <a:srgbClr val="336699"/>
                </a:solidFill>
              </a:rPr>
              <a:t> включает целый комплекс задач: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8207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 </a:t>
            </a:r>
            <a:r>
              <a:rPr lang="ru-RU" b="1"/>
              <a:t>- воспитание у ребенка любви и привязанности к семье, родному дому, детскому саду, родной улице, городу;</a:t>
            </a:r>
          </a:p>
          <a:p>
            <a:pPr eaLnBrk="1" hangingPunct="1"/>
            <a:r>
              <a:rPr lang="ru-RU" b="1"/>
              <a:t>- формирование бережного отношения к родной природе и всему живому;</a:t>
            </a:r>
          </a:p>
          <a:p>
            <a:pPr eaLnBrk="1" hangingPunct="1"/>
            <a:r>
              <a:rPr lang="ru-RU" b="1"/>
              <a:t>- воспитание уважения к труду людей;</a:t>
            </a:r>
          </a:p>
          <a:p>
            <a:pPr eaLnBrk="1" hangingPunct="1"/>
            <a:r>
              <a:rPr lang="ru-RU" b="1"/>
              <a:t>- развитие интереса к русским традициям и промыслам;</a:t>
            </a:r>
          </a:p>
          <a:p>
            <a:pPr eaLnBrk="1" hangingPunct="1"/>
            <a:r>
              <a:rPr lang="ru-RU" b="1"/>
              <a:t>- формирование элементарных знаний о правах человека;</a:t>
            </a:r>
          </a:p>
          <a:p>
            <a:pPr eaLnBrk="1" hangingPunct="1"/>
            <a:r>
              <a:rPr lang="ru-RU" b="1"/>
              <a:t>- расширение представлений о России, ее столице;</a:t>
            </a:r>
          </a:p>
          <a:p>
            <a:pPr eaLnBrk="1" hangingPunct="1"/>
            <a:r>
              <a:rPr lang="ru-RU" b="1"/>
              <a:t>- знакомство детей с символами государства: гербом, флагом, гимном;</a:t>
            </a:r>
          </a:p>
          <a:p>
            <a:pPr eaLnBrk="1" hangingPunct="1"/>
            <a:r>
              <a:rPr lang="ru-RU" b="1"/>
              <a:t>- развитие чувства ответственности и гордости за достижения Родины;</a:t>
            </a:r>
          </a:p>
          <a:p>
            <a:pPr eaLnBrk="1" hangingPunct="1"/>
            <a:r>
              <a:rPr lang="ru-RU" b="1"/>
              <a:t>- формирование толерантности, чувства уважения и симпатии к другим людям, народам, их традициям.</a:t>
            </a:r>
          </a:p>
        </p:txBody>
      </p:sp>
      <p:pic>
        <p:nvPicPr>
          <p:cNvPr id="12292" name="Picture 7" descr="privett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45125"/>
            <a:ext cx="2663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075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592138"/>
            <a:ext cx="914400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5693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Система работы по нравственно-патриотическому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воспитанию путём погружения в темы: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1258888" y="1484313"/>
            <a:ext cx="6629400" cy="4802187"/>
            <a:chOff x="1248" y="240"/>
            <a:chExt cx="4176" cy="3600"/>
          </a:xfrm>
        </p:grpSpPr>
        <p:sp>
          <p:nvSpPr>
            <p:cNvPr id="13326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20 w 21600"/>
                <a:gd name="T1" fmla="*/ 0 h 21600"/>
                <a:gd name="T2" fmla="*/ 41 w 21600"/>
                <a:gd name="T3" fmla="*/ 29 h 21600"/>
                <a:gd name="T4" fmla="*/ 0 w 21600"/>
                <a:gd name="T5" fmla="*/ 2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0 w 21600"/>
                <a:gd name="T1" fmla="*/ 0 h 21600"/>
                <a:gd name="T2" fmla="*/ 138 w 21600"/>
                <a:gd name="T3" fmla="*/ 0 h 21600"/>
                <a:gd name="T4" fmla="*/ 188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77 w 21600"/>
                <a:gd name="T1" fmla="*/ 0 h 21600"/>
                <a:gd name="T2" fmla="*/ 364 w 21600"/>
                <a:gd name="T3" fmla="*/ 0 h 21600"/>
                <a:gd name="T4" fmla="*/ 441 w 21600"/>
                <a:gd name="T5" fmla="*/ 40 h 21600"/>
                <a:gd name="T6" fmla="*/ 0 w 21600"/>
                <a:gd name="T7" fmla="*/ 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BE7D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04 w 21600"/>
                <a:gd name="T1" fmla="*/ 0 h 21600"/>
                <a:gd name="T2" fmla="*/ 703 w 21600"/>
                <a:gd name="T3" fmla="*/ 0 h 21600"/>
                <a:gd name="T4" fmla="*/ 807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Line 11"/>
          <p:cNvSpPr>
            <a:spLocks noChangeShapeType="1"/>
          </p:cNvSpPr>
          <p:nvPr/>
        </p:nvSpPr>
        <p:spPr bwMode="auto">
          <a:xfrm>
            <a:off x="1763713" y="5516563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>
            <a:off x="2627313" y="43656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3995738" y="2133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СЕМЬЯ</a:t>
            </a: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3635375" y="31416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ДЕТСКИЙ  САД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3059113" y="3860800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РОДНАЯ УЛИЦА, РАЙОН</a:t>
            </a: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2771775" y="450850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/>
              <a:t>РОДНОЙ ГОРОД</a:t>
            </a:r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2195513" y="508476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СТРАНА  ЕЁ  СТОЛИЦА,  СИМВОЛИКА</a:t>
            </a: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1619250" y="573405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/>
              <a:t>ПРАВА  И  ОБЯЗАННОСТИ  -  КОНСТИТУЦИЯ</a:t>
            </a:r>
          </a:p>
        </p:txBody>
      </p:sp>
      <p:pic>
        <p:nvPicPr>
          <p:cNvPr id="13325" name="Picture 19" descr="s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14954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331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448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Русское народное творчество</a:t>
            </a:r>
          </a:p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нравственно-патриотическом воспитании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924300" y="1196975"/>
            <a:ext cx="496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b="1"/>
              <a:t>«Я и не думаю чтобы кто-нибудь был в состоянии состязаться в этом случае в педагогике с гением народа…»</a:t>
            </a:r>
            <a:r>
              <a:rPr lang="ru-RU"/>
              <a:t>                                   К.Д. Ушинский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2492375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/>
              <a:t>К.Д. Ушинский видел в фольклорных произведениях национальную самобытность народа богатейшим материалом для воспитания любви к Родине.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979613" y="3284538"/>
            <a:ext cx="52562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>
                <a:solidFill>
                  <a:srgbClr val="CC3399"/>
                </a:solidFill>
              </a:rPr>
              <a:t>Пословицы и поговорки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</a:rPr>
              <a:t>                                         </a:t>
            </a:r>
            <a:r>
              <a:rPr lang="ru-RU" b="1">
                <a:solidFill>
                  <a:srgbClr val="CC0000"/>
                </a:solidFill>
              </a:rPr>
              <a:t>-  Сказки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                                                           </a:t>
            </a:r>
            <a:r>
              <a:rPr lang="ru-RU" b="1">
                <a:solidFill>
                  <a:srgbClr val="990099"/>
                </a:solidFill>
              </a:rPr>
              <a:t>-  Былины 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50825" y="4581525"/>
            <a:ext cx="8208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/>
              <a:t>В устном народном творчестве как нигде сохранились особенности черт русского характера, присущие ему нравственные ценности, представление о добре, красоте, правде, храбрости, трудолюбии, верности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670</TotalTime>
  <Words>761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Профиль</vt:lpstr>
      <vt:lpstr>Слайд 1</vt:lpstr>
      <vt:lpstr>Слайд 2</vt:lpstr>
      <vt:lpstr>Слайд 3</vt:lpstr>
      <vt:lpstr>Поставленные цели и задачи могут быть реализованы при следующих условиях:</vt:lpstr>
      <vt:lpstr>Слайд 5</vt:lpstr>
      <vt:lpstr>Слайд 6</vt:lpstr>
      <vt:lpstr>Слайд 7</vt:lpstr>
      <vt:lpstr>Слайд 8</vt:lpstr>
      <vt:lpstr>Слайд 9</vt:lpstr>
      <vt:lpstr>Слайд 10</vt:lpstr>
      <vt:lpstr>Практические приемы воспитания</vt:lpstr>
      <vt:lpstr>Благодарю за внимание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№48</dc:creator>
  <cp:lastModifiedBy>Ольга</cp:lastModifiedBy>
  <cp:revision>35</cp:revision>
  <dcterms:created xsi:type="dcterms:W3CDTF">2009-12-13T10:50:05Z</dcterms:created>
  <dcterms:modified xsi:type="dcterms:W3CDTF">2022-12-04T18:18:06Z</dcterms:modified>
</cp:coreProperties>
</file>