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68" r:id="rId3"/>
    <p:sldId id="257" r:id="rId4"/>
    <p:sldId id="261" r:id="rId5"/>
    <p:sldId id="266" r:id="rId6"/>
    <p:sldId id="267" r:id="rId7"/>
    <p:sldId id="262" r:id="rId8"/>
    <p:sldId id="269" r:id="rId9"/>
    <p:sldId id="258" r:id="rId10"/>
    <p:sldId id="259" r:id="rId11"/>
    <p:sldId id="263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11/26/2022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11" Type="http://schemas.openxmlformats.org/officeDocument/2006/relationships/image" Target="../media/image61.png"/><Relationship Id="rId5" Type="http://schemas.openxmlformats.org/officeDocument/2006/relationships/image" Target="../media/image55.jpeg"/><Relationship Id="rId10" Type="http://schemas.openxmlformats.org/officeDocument/2006/relationships/image" Target="../media/image60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6.jpeg"/><Relationship Id="rId4" Type="http://schemas.openxmlformats.org/officeDocument/2006/relationships/image" Target="../media/image21.pn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для дошкольников 5-7 лет с ОВЗ,</a:t>
            </a:r>
            <a:b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закрепление и автоматизацию звука «Ш»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/>
          <a:srcRect t="9381" b="7752"/>
          <a:stretch>
            <a:fillRect/>
          </a:stretch>
        </p:blipFill>
        <p:spPr>
          <a:xfrm>
            <a:off x="1295400" y="1447800"/>
            <a:ext cx="6498167" cy="4038600"/>
          </a:xfrm>
        </p:spPr>
      </p:pic>
      <p:sp>
        <p:nvSpPr>
          <p:cNvPr id="5" name="Прямоугольник 4"/>
          <p:cNvSpPr/>
          <p:nvPr/>
        </p:nvSpPr>
        <p:spPr>
          <a:xfrm>
            <a:off x="6019800" y="4953000"/>
            <a:ext cx="2971800" cy="1676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Составила: 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учитель-дефектолог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Решетнева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Т.Г.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МБДОУ детский сад г. Иркутска № 168 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81000"/>
            <a:ext cx="8229600" cy="400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Позиция звука в слове</a:t>
            </a:r>
            <a:b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 начале, в середине, в конце слова)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zvukovoy_i_slogovoy_analiz_pri_avtom_zv_sh_2.jpg"/>
          <p:cNvPicPr>
            <a:picLocks noChangeAspect="1"/>
          </p:cNvPicPr>
          <p:nvPr/>
        </p:nvPicPr>
        <p:blipFill>
          <a:blip r:embed="rId2"/>
          <a:srcRect l="10000" t="11111" r="73333" b="71111"/>
          <a:stretch>
            <a:fillRect/>
          </a:stretch>
        </p:blipFill>
        <p:spPr>
          <a:xfrm>
            <a:off x="457200" y="762000"/>
            <a:ext cx="1676400" cy="1341120"/>
          </a:xfrm>
          <a:prstGeom prst="rect">
            <a:avLst/>
          </a:prstGeom>
        </p:spPr>
      </p:pic>
      <p:pic>
        <p:nvPicPr>
          <p:cNvPr id="5" name="Рисунок 4" descr="zvukovoy_i_slogovoy_analiz_pri_avtom_zv_sh_2.jpg"/>
          <p:cNvPicPr>
            <a:picLocks noChangeAspect="1"/>
          </p:cNvPicPr>
          <p:nvPr/>
        </p:nvPicPr>
        <p:blipFill>
          <a:blip r:embed="rId2"/>
          <a:srcRect l="36667" t="11111" r="46666" b="72222"/>
          <a:stretch>
            <a:fillRect/>
          </a:stretch>
        </p:blipFill>
        <p:spPr>
          <a:xfrm>
            <a:off x="3429000" y="838200"/>
            <a:ext cx="1828800" cy="1371600"/>
          </a:xfrm>
          <a:prstGeom prst="rect">
            <a:avLst/>
          </a:prstGeom>
        </p:spPr>
      </p:pic>
      <p:pic>
        <p:nvPicPr>
          <p:cNvPr id="6" name="Рисунок 5" descr="zvukovoy_i_slogovoy_analiz_pri_avtom_zv_sh_2.jpg"/>
          <p:cNvPicPr>
            <a:picLocks noChangeAspect="1"/>
          </p:cNvPicPr>
          <p:nvPr/>
        </p:nvPicPr>
        <p:blipFill>
          <a:blip r:embed="rId2"/>
          <a:srcRect l="62500" t="12222" r="20833" b="72222"/>
          <a:stretch>
            <a:fillRect/>
          </a:stretch>
        </p:blipFill>
        <p:spPr>
          <a:xfrm>
            <a:off x="6324600" y="838200"/>
            <a:ext cx="1905000" cy="1333500"/>
          </a:xfrm>
          <a:prstGeom prst="rect">
            <a:avLst/>
          </a:prstGeom>
        </p:spPr>
      </p:pic>
      <p:pic>
        <p:nvPicPr>
          <p:cNvPr id="8" name="шуба" descr="huba_detskaya-tran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2057400"/>
            <a:ext cx="1371600" cy="1459997"/>
          </a:xfrm>
          <a:prstGeom prst="rect">
            <a:avLst/>
          </a:prstGeom>
        </p:spPr>
      </p:pic>
      <p:pic>
        <p:nvPicPr>
          <p:cNvPr id="11" name="матрешка" descr="26b78df7ae69dae9eb8fc2fba3af04b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7400" y="4495799"/>
            <a:ext cx="1066800" cy="1883453"/>
          </a:xfrm>
          <a:prstGeom prst="rect">
            <a:avLst/>
          </a:prstGeom>
        </p:spPr>
      </p:pic>
      <p:pic>
        <p:nvPicPr>
          <p:cNvPr id="22" name="карандаш" descr="pencil-153561_128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278807">
            <a:off x="-58892" y="2814622"/>
            <a:ext cx="2217602" cy="1108801"/>
          </a:xfrm>
          <a:prstGeom prst="rect">
            <a:avLst/>
          </a:prstGeom>
        </p:spPr>
      </p:pic>
      <p:pic>
        <p:nvPicPr>
          <p:cNvPr id="24" name="мышь" descr="1614593277_39-p-mishka-na-belom-fone-40.png"/>
          <p:cNvPicPr>
            <a:picLocks noChangeAspect="1"/>
          </p:cNvPicPr>
          <p:nvPr/>
        </p:nvPicPr>
        <p:blipFill>
          <a:blip r:embed="rId6" cstate="print"/>
          <a:srcRect l="25293" t="26829" r="26230" b="21951"/>
          <a:stretch>
            <a:fillRect/>
          </a:stretch>
        </p:blipFill>
        <p:spPr>
          <a:xfrm>
            <a:off x="4114800" y="4648200"/>
            <a:ext cx="1836057" cy="1676400"/>
          </a:xfrm>
          <a:prstGeom prst="rect">
            <a:avLst/>
          </a:prstGeom>
        </p:spPr>
      </p:pic>
      <p:pic>
        <p:nvPicPr>
          <p:cNvPr id="29" name="груша" descr="pear-clip-art-1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0" y="2971800"/>
            <a:ext cx="1092186" cy="1676400"/>
          </a:xfrm>
          <a:prstGeom prst="rect">
            <a:avLst/>
          </a:prstGeom>
        </p:spPr>
      </p:pic>
      <p:pic>
        <p:nvPicPr>
          <p:cNvPr id="35" name="Рисунок 34" descr="4c764dc44946e8fe32e9bec2142d658ccdf88b0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800600"/>
            <a:ext cx="1752600" cy="1752600"/>
          </a:xfrm>
          <a:prstGeom prst="rect">
            <a:avLst/>
          </a:prstGeom>
        </p:spPr>
      </p:pic>
      <p:pic>
        <p:nvPicPr>
          <p:cNvPr id="37" name="кошка" descr="hello_html_m3b2382a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76800" y="2514600"/>
            <a:ext cx="1968800" cy="19240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5.18519E-6 L 0.11667 -0.44444 " pathEditMode="relative" ptsTypes="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52 0.1 L 0.38385 -0.388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-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44444E-6 L -0.40834 -0.15555 " pathEditMode="relative" ptsTypes="AA">
                                      <p:cBhvr>
                                        <p:cTn id="3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9166 -0.25555 " pathEditMode="relative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2.22222E-6 L -0.76666 -0.55556 " pathEditMode="relative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05833 -0.14444 " pathEditMode="relative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8.14815E-6 L 0.525 -0.16666 " pathEditMode="relative" ptsTypes="AA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551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Замени первый звук на звук «Ш»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Тапки –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Губы –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Топот –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Мыло – </a:t>
            </a:r>
          </a:p>
          <a:p>
            <a:endParaRPr lang="ru-RU" dirty="0" smtClean="0"/>
          </a:p>
          <a:p>
            <a:r>
              <a:rPr lang="ru-RU" dirty="0" smtClean="0"/>
              <a:t> Пар -   </a:t>
            </a:r>
            <a:endParaRPr lang="ru-RU" dirty="0"/>
          </a:p>
        </p:txBody>
      </p:sp>
      <p:pic>
        <p:nvPicPr>
          <p:cNvPr id="10" name="Рисунок 9" descr="1607608032_222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3505200"/>
            <a:ext cx="1561331" cy="1106483"/>
          </a:xfrm>
          <a:prstGeom prst="rect">
            <a:avLst/>
          </a:prstGeom>
        </p:spPr>
      </p:pic>
      <p:pic>
        <p:nvPicPr>
          <p:cNvPr id="11" name="Рисунок 10" descr="6034763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10687">
            <a:off x="4404545" y="4622434"/>
            <a:ext cx="1574800" cy="1181100"/>
          </a:xfrm>
          <a:prstGeom prst="rect">
            <a:avLst/>
          </a:prstGeom>
        </p:spPr>
      </p:pic>
      <p:pic>
        <p:nvPicPr>
          <p:cNvPr id="13" name="Рисунок 12" descr="шшш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5562813"/>
            <a:ext cx="1143000" cy="1295187"/>
          </a:xfrm>
          <a:prstGeom prst="rect">
            <a:avLst/>
          </a:prstGeom>
        </p:spPr>
      </p:pic>
      <p:pic>
        <p:nvPicPr>
          <p:cNvPr id="14" name="Рисунок 13" descr="9e8c2a743f50935f641b90d93ec0.jpg"/>
          <p:cNvPicPr>
            <a:picLocks noChangeAspect="1"/>
          </p:cNvPicPr>
          <p:nvPr/>
        </p:nvPicPr>
        <p:blipFill>
          <a:blip r:embed="rId5" cstate="print"/>
          <a:srcRect l="8127" t="8934" r="5187" b="6194"/>
          <a:stretch>
            <a:fillRect/>
          </a:stretch>
        </p:blipFill>
        <p:spPr>
          <a:xfrm>
            <a:off x="3657600" y="914400"/>
            <a:ext cx="1752600" cy="1040606"/>
          </a:xfrm>
          <a:prstGeom prst="rect">
            <a:avLst/>
          </a:prstGeom>
        </p:spPr>
      </p:pic>
      <p:pic>
        <p:nvPicPr>
          <p:cNvPr id="18" name="Рисунок 17" descr="80c069_7b210871612947b09d7ca7aa8f1eb473_mv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38600" y="2057400"/>
            <a:ext cx="3124200" cy="127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16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«Один - много»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614598135_31-p-grusha-na-belom-fone-3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55556"/>
          <a:stretch>
            <a:fillRect/>
          </a:stretch>
        </p:blipFill>
        <p:spPr>
          <a:xfrm>
            <a:off x="1143000" y="914400"/>
            <a:ext cx="689893" cy="812147"/>
          </a:xfrm>
        </p:spPr>
      </p:pic>
      <p:pic>
        <p:nvPicPr>
          <p:cNvPr id="8" name="Рисунок 7" descr="1614598142_33-p-grusha-na-belom-fone-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1066800"/>
            <a:ext cx="1285783" cy="882904"/>
          </a:xfrm>
          <a:prstGeom prst="rect">
            <a:avLst/>
          </a:prstGeom>
        </p:spPr>
      </p:pic>
      <p:pic>
        <p:nvPicPr>
          <p:cNvPr id="9" name="Рисунок 8" descr="6015c7ee-f4e0-443d-94d7-c3a3a547b917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600" y="2057400"/>
            <a:ext cx="990600" cy="990600"/>
          </a:xfrm>
          <a:prstGeom prst="rect">
            <a:avLst/>
          </a:prstGeom>
        </p:spPr>
      </p:pic>
      <p:pic>
        <p:nvPicPr>
          <p:cNvPr id="10" name="Рисунок 9" descr="21336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53200" y="2057400"/>
            <a:ext cx="1276350" cy="1141421"/>
          </a:xfrm>
          <a:prstGeom prst="rect">
            <a:avLst/>
          </a:prstGeom>
        </p:spPr>
      </p:pic>
      <p:pic>
        <p:nvPicPr>
          <p:cNvPr id="11" name="Рисунок 10" descr="1639255109_33-papik-pro-p-klipart-shlyapa-34.jpg"/>
          <p:cNvPicPr>
            <a:picLocks noChangeAspect="1"/>
          </p:cNvPicPr>
          <p:nvPr/>
        </p:nvPicPr>
        <p:blipFill>
          <a:blip r:embed="rId6" cstate="print"/>
          <a:srcRect b="23333"/>
          <a:stretch>
            <a:fillRect/>
          </a:stretch>
        </p:blipFill>
        <p:spPr>
          <a:xfrm>
            <a:off x="990600" y="3200400"/>
            <a:ext cx="999931" cy="842757"/>
          </a:xfrm>
          <a:prstGeom prst="rect">
            <a:avLst/>
          </a:prstGeom>
        </p:spPr>
      </p:pic>
      <p:pic>
        <p:nvPicPr>
          <p:cNvPr id="12" name="Рисунок 11" descr="stock-vector-set-of-women-s-fashionable-hats-of-different-colors-and-styles-in-retro-style-elegant-broad-1634914642.jpg"/>
          <p:cNvPicPr>
            <a:picLocks noChangeAspect="1"/>
          </p:cNvPicPr>
          <p:nvPr/>
        </p:nvPicPr>
        <p:blipFill>
          <a:blip r:embed="rId7" cstate="print"/>
          <a:srcRect l="5537" t="5556" r="2815" b="73333"/>
          <a:stretch>
            <a:fillRect/>
          </a:stretch>
        </p:blipFill>
        <p:spPr>
          <a:xfrm>
            <a:off x="5105400" y="3429000"/>
            <a:ext cx="3745833" cy="704661"/>
          </a:xfrm>
          <a:prstGeom prst="rect">
            <a:avLst/>
          </a:prstGeom>
        </p:spPr>
      </p:pic>
      <p:pic>
        <p:nvPicPr>
          <p:cNvPr id="13" name="Рисунок 12" descr="1381891_2.jpeg"/>
          <p:cNvPicPr>
            <a:picLocks noChangeAspect="1"/>
          </p:cNvPicPr>
          <p:nvPr/>
        </p:nvPicPr>
        <p:blipFill>
          <a:blip r:embed="rId8" cstate="print"/>
          <a:srcRect t="20000" b="13333"/>
          <a:stretch>
            <a:fillRect/>
          </a:stretch>
        </p:blipFill>
        <p:spPr>
          <a:xfrm>
            <a:off x="1066800" y="4445000"/>
            <a:ext cx="990600" cy="660400"/>
          </a:xfrm>
          <a:prstGeom prst="rect">
            <a:avLst/>
          </a:prstGeom>
        </p:spPr>
      </p:pic>
      <p:pic>
        <p:nvPicPr>
          <p:cNvPr id="14" name="Рисунок 13" descr="2b51c337f16c2d93105fdabfda1e4c98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77000" y="4267200"/>
            <a:ext cx="1569724" cy="1052206"/>
          </a:xfrm>
          <a:prstGeom prst="rect">
            <a:avLst/>
          </a:prstGeom>
        </p:spPr>
      </p:pic>
      <p:pic>
        <p:nvPicPr>
          <p:cNvPr id="15" name="Рисунок 14" descr="88-20211223_190708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4400" y="5410200"/>
            <a:ext cx="1474937" cy="1185711"/>
          </a:xfrm>
          <a:prstGeom prst="rect">
            <a:avLst/>
          </a:prstGeom>
        </p:spPr>
      </p:pic>
      <p:pic>
        <p:nvPicPr>
          <p:cNvPr id="16" name="Рисунок 15" descr="6a8c628f72f82c536446b3529a28f8d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81800" y="5707856"/>
            <a:ext cx="1447800" cy="942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551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Закреплять правильное произношение звука  [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в слогах, словах, фразах, отличать их на слух и в произношении от других звуков.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Упражнять в определении наличия – отсутствия звука  [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в словах; в определении позиции звука  [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] в слове (начало, середина, конец).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Закреплять понятие «твёрдый согласный звук»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Закреплять умение определять звук на «глухость - звонкость».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фонематический слух.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Воспитывать самоконтроль за поставленным звуком.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 «Поймай звук»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Назови картинку, если в слове есть звук «Ш», хлопни в ладоши.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1-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2476500" cy="1651000"/>
          </a:xfrm>
          <a:prstGeom prst="rect">
            <a:avLst/>
          </a:prstGeom>
        </p:spPr>
      </p:pic>
      <p:pic>
        <p:nvPicPr>
          <p:cNvPr id="16" name="Рисунок 15" descr="45fd5a88-5c83-5ce2-99ee-40dbc6b66d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295400"/>
            <a:ext cx="2177142" cy="1714500"/>
          </a:xfrm>
          <a:prstGeom prst="rect">
            <a:avLst/>
          </a:prstGeom>
        </p:spPr>
      </p:pic>
      <p:pic>
        <p:nvPicPr>
          <p:cNvPr id="17" name="Рисунок 16" descr="1614578196_10-p-kukla-na-belom-fone-10.jpg"/>
          <p:cNvPicPr>
            <a:picLocks noChangeAspect="1"/>
          </p:cNvPicPr>
          <p:nvPr/>
        </p:nvPicPr>
        <p:blipFill>
          <a:blip r:embed="rId4" cstate="print"/>
          <a:srcRect l="24444" t="12222" r="18889" b="8889"/>
          <a:stretch>
            <a:fillRect/>
          </a:stretch>
        </p:blipFill>
        <p:spPr>
          <a:xfrm>
            <a:off x="3276600" y="1219200"/>
            <a:ext cx="1741868" cy="2424953"/>
          </a:xfrm>
          <a:prstGeom prst="rect">
            <a:avLst/>
          </a:prstGeom>
        </p:spPr>
      </p:pic>
      <p:pic>
        <p:nvPicPr>
          <p:cNvPr id="18" name="Рисунок 17" descr="i (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3276600"/>
            <a:ext cx="2977551" cy="1972628"/>
          </a:xfrm>
          <a:prstGeom prst="rect">
            <a:avLst/>
          </a:prstGeom>
        </p:spPr>
      </p:pic>
      <p:pic>
        <p:nvPicPr>
          <p:cNvPr id="19" name="Рисунок 18" descr="imag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28800" y="3581400"/>
            <a:ext cx="1625600" cy="2438400"/>
          </a:xfrm>
          <a:prstGeom prst="rect">
            <a:avLst/>
          </a:prstGeom>
        </p:spPr>
      </p:pic>
      <p:pic>
        <p:nvPicPr>
          <p:cNvPr id="20" name="Рисунок 19" descr="image11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67200" y="3733800"/>
            <a:ext cx="2173545" cy="2209800"/>
          </a:xfrm>
          <a:prstGeom prst="rect">
            <a:avLst/>
          </a:prstGeom>
        </p:spPr>
      </p:pic>
      <p:pic>
        <p:nvPicPr>
          <p:cNvPr id="21" name="Рисунок 20" descr="pine-cone-clip-art-2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2819400"/>
            <a:ext cx="1814256" cy="1600200"/>
          </a:xfrm>
          <a:prstGeom prst="rect">
            <a:avLst/>
          </a:prstGeom>
        </p:spPr>
      </p:pic>
      <p:pic>
        <p:nvPicPr>
          <p:cNvPr id="22" name="Рисунок 21" descr="груша_DoV (8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57800" y="4495800"/>
            <a:ext cx="1500745" cy="1946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05800" cy="551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«Что лишнее?»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ошелёк" descr="i (3).jpg"/>
          <p:cNvPicPr>
            <a:picLocks noChangeAspect="1"/>
          </p:cNvPicPr>
          <p:nvPr/>
        </p:nvPicPr>
        <p:blipFill>
          <a:blip r:embed="rId2"/>
          <a:srcRect l="10337" r="14722"/>
          <a:stretch>
            <a:fillRect/>
          </a:stretch>
        </p:blipFill>
        <p:spPr>
          <a:xfrm>
            <a:off x="5867400" y="1447800"/>
            <a:ext cx="1981200" cy="1981200"/>
          </a:xfrm>
          <a:prstGeom prst="rect">
            <a:avLst/>
          </a:prstGeom>
        </p:spPr>
      </p:pic>
      <p:pic>
        <p:nvPicPr>
          <p:cNvPr id="6" name="шорты" descr="img_5710ac69716eb.jpg"/>
          <p:cNvPicPr>
            <a:picLocks noChangeAspect="1"/>
          </p:cNvPicPr>
          <p:nvPr/>
        </p:nvPicPr>
        <p:blipFill>
          <a:blip r:embed="rId3" cstate="print"/>
          <a:srcRect l="5674" t="13002" r="6383" b="14184"/>
          <a:stretch>
            <a:fillRect/>
          </a:stretch>
        </p:blipFill>
        <p:spPr>
          <a:xfrm>
            <a:off x="5350328" y="4267200"/>
            <a:ext cx="2193471" cy="1981200"/>
          </a:xfrm>
          <a:prstGeom prst="rect">
            <a:avLst/>
          </a:prstGeom>
        </p:spPr>
      </p:pic>
      <p:pic>
        <p:nvPicPr>
          <p:cNvPr id="7" name="носки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628" y="4572000"/>
            <a:ext cx="1833372" cy="1870788"/>
          </a:xfrm>
          <a:prstGeom prst="rect">
            <a:avLst/>
          </a:prstGeom>
        </p:spPr>
      </p:pic>
      <p:pic>
        <p:nvPicPr>
          <p:cNvPr id="8" name="швабра" descr="mop-brush-230677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1064" y="1219200"/>
            <a:ext cx="1723136" cy="2749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305800" cy="5516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лишнее?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Игорь\Desktop\Интерактивнык игры\4c764dc44946e8fe32e9bec2142d658ccdf88b0e.png"/>
          <p:cNvPicPr>
            <a:picLocks noChangeAspect="1" noChangeArrowheads="1"/>
          </p:cNvPicPr>
          <p:nvPr/>
        </p:nvPicPr>
        <p:blipFill>
          <a:blip r:embed="rId2"/>
          <a:srcRect t="15625" b="20313"/>
          <a:stretch>
            <a:fillRect/>
          </a:stretch>
        </p:blipFill>
        <p:spPr bwMode="auto">
          <a:xfrm>
            <a:off x="1143000" y="1447800"/>
            <a:ext cx="2590800" cy="1659731"/>
          </a:xfrm>
          <a:prstGeom prst="rect">
            <a:avLst/>
          </a:prstGeom>
          <a:noFill/>
        </p:spPr>
      </p:pic>
      <p:pic>
        <p:nvPicPr>
          <p:cNvPr id="1027" name="Picture 3" descr="C:\Users\Игорь\Desktop\Интерактивнык игры\hello_html_m3b2382a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914400"/>
            <a:ext cx="2273595" cy="2221923"/>
          </a:xfrm>
          <a:prstGeom prst="rect">
            <a:avLst/>
          </a:prstGeom>
          <a:noFill/>
        </p:spPr>
      </p:pic>
      <p:pic>
        <p:nvPicPr>
          <p:cNvPr id="1028" name="Picture 4" descr="C:\Users\Игорь\Desktop\Интерактивнык игры\mop-clip-art-8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657600"/>
            <a:ext cx="1969973" cy="2352675"/>
          </a:xfrm>
          <a:prstGeom prst="rect">
            <a:avLst/>
          </a:prstGeom>
          <a:noFill/>
        </p:spPr>
      </p:pic>
      <p:pic>
        <p:nvPicPr>
          <p:cNvPr id="1030" name="Picture 6" descr="https://fashion-stickers.ru/44526-thickbox_default/jir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5052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2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3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534400" cy="55168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«Что в машине и Миши и Даши?»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а-ьчик-и-евушка-шаржа-управ-яя-автомоби-ем-654984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1295400"/>
            <a:ext cx="2819400" cy="2607945"/>
          </a:xfrm>
        </p:spPr>
      </p:pic>
      <p:pic>
        <p:nvPicPr>
          <p:cNvPr id="5" name="Рисунок 4" descr="11858600.png"/>
          <p:cNvPicPr>
            <a:picLocks noChangeAspect="1"/>
          </p:cNvPicPr>
          <p:nvPr/>
        </p:nvPicPr>
        <p:blipFill>
          <a:blip r:embed="rId3"/>
          <a:srcRect l="16002" r="19990"/>
          <a:stretch>
            <a:fillRect/>
          </a:stretch>
        </p:blipFill>
        <p:spPr>
          <a:xfrm>
            <a:off x="762000" y="1371600"/>
            <a:ext cx="1390062" cy="1447800"/>
          </a:xfrm>
          <a:prstGeom prst="rect">
            <a:avLst/>
          </a:prstGeom>
        </p:spPr>
      </p:pic>
      <p:pic>
        <p:nvPicPr>
          <p:cNvPr id="6" name="Рисунок 5" descr="1639267421_1-papik-pro-p-podushka-klipart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124200"/>
            <a:ext cx="1320982" cy="1260351"/>
          </a:xfrm>
          <a:prstGeom prst="rect">
            <a:avLst/>
          </a:prstGeom>
        </p:spPr>
      </p:pic>
      <p:pic>
        <p:nvPicPr>
          <p:cNvPr id="7" name="Рисунок 6" descr="1614545004_60-p-petukh-na-belom-fone-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" y="4495800"/>
            <a:ext cx="1905000" cy="1905000"/>
          </a:xfrm>
          <a:prstGeom prst="rect">
            <a:avLst/>
          </a:prstGeom>
        </p:spPr>
      </p:pic>
      <p:pic>
        <p:nvPicPr>
          <p:cNvPr id="8" name="Рисунок 7" descr="tarelka-ovsyanoi-kashi-dlya-malisha-11-mesyace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3200" y="5105400"/>
            <a:ext cx="1844040" cy="1229360"/>
          </a:xfrm>
          <a:prstGeom prst="rect">
            <a:avLst/>
          </a:prstGeom>
        </p:spPr>
      </p:pic>
      <p:pic>
        <p:nvPicPr>
          <p:cNvPr id="9" name="Рисунок 8" descr="3000x2431_833587_[www.ArtFile.ru]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81600" y="4953000"/>
            <a:ext cx="1598601" cy="1295400"/>
          </a:xfrm>
          <a:prstGeom prst="rect">
            <a:avLst/>
          </a:prstGeom>
        </p:spPr>
      </p:pic>
      <p:pic>
        <p:nvPicPr>
          <p:cNvPr id="10" name="Рисунок 9" descr="5d879408b7cdf5bafc4aeda25bc1b1a7.jpg"/>
          <p:cNvPicPr>
            <a:picLocks noChangeAspect="1"/>
          </p:cNvPicPr>
          <p:nvPr/>
        </p:nvPicPr>
        <p:blipFill>
          <a:blip r:embed="rId8" cstate="print"/>
          <a:srcRect l="15200" t="6667" r="15200" b="14444"/>
          <a:stretch>
            <a:fillRect/>
          </a:stretch>
        </p:blipFill>
        <p:spPr>
          <a:xfrm>
            <a:off x="7391400" y="4572000"/>
            <a:ext cx="1369454" cy="1676400"/>
          </a:xfrm>
          <a:prstGeom prst="rect">
            <a:avLst/>
          </a:prstGeom>
        </p:spPr>
      </p:pic>
      <p:pic>
        <p:nvPicPr>
          <p:cNvPr id="11" name="Рисунок 10" descr="i (3)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0400" y="3048000"/>
            <a:ext cx="1728787" cy="1295578"/>
          </a:xfrm>
          <a:prstGeom prst="rect">
            <a:avLst/>
          </a:prstGeom>
        </p:spPr>
      </p:pic>
      <p:pic>
        <p:nvPicPr>
          <p:cNvPr id="12" name="Рисунок 11" descr="i (2)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8400" y="1219200"/>
            <a:ext cx="2243137" cy="1696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278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«Доскажи словечко»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54102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другом мы играли в…? Пили чай из красной…?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Вылезла из норки…?        На неё упала …?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ИН-183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676400"/>
            <a:ext cx="2895600" cy="1899513"/>
          </a:xfrm>
          <a:prstGeom prst="rect">
            <a:avLst/>
          </a:prstGeom>
        </p:spPr>
      </p:pic>
      <p:pic>
        <p:nvPicPr>
          <p:cNvPr id="5" name="Рисунок 4" descr="small-red-cup-coffee-K60kOm9-600.jpg"/>
          <p:cNvPicPr>
            <a:picLocks noChangeAspect="1"/>
          </p:cNvPicPr>
          <p:nvPr/>
        </p:nvPicPr>
        <p:blipFill>
          <a:blip r:embed="rId3"/>
          <a:srcRect l="16666" t="20833" r="12500" b="20833"/>
          <a:stretch>
            <a:fillRect/>
          </a:stretch>
        </p:blipFill>
        <p:spPr>
          <a:xfrm>
            <a:off x="5943600" y="1904999"/>
            <a:ext cx="2209800" cy="1819835"/>
          </a:xfrm>
          <a:prstGeom prst="rect">
            <a:avLst/>
          </a:prstGeom>
        </p:spPr>
      </p:pic>
      <p:pic>
        <p:nvPicPr>
          <p:cNvPr id="6" name="Рисунок 5" descr="4180.jpg"/>
          <p:cNvPicPr>
            <a:picLocks noChangeAspect="1"/>
          </p:cNvPicPr>
          <p:nvPr/>
        </p:nvPicPr>
        <p:blipFill>
          <a:blip r:embed="rId4" cstate="print"/>
          <a:srcRect l="11679" t="11923" r="15332"/>
          <a:stretch>
            <a:fillRect/>
          </a:stretch>
        </p:blipFill>
        <p:spPr>
          <a:xfrm>
            <a:off x="1143000" y="4343400"/>
            <a:ext cx="1905000" cy="2286000"/>
          </a:xfrm>
          <a:prstGeom prst="rect">
            <a:avLst/>
          </a:prstGeom>
        </p:spPr>
      </p:pic>
      <p:pic>
        <p:nvPicPr>
          <p:cNvPr id="7" name="Рисунок 6" descr="6a0e2eb4982559c86c908f8dc2b72d93.jpg"/>
          <p:cNvPicPr>
            <a:picLocks noChangeAspect="1"/>
          </p:cNvPicPr>
          <p:nvPr/>
        </p:nvPicPr>
        <p:blipFill>
          <a:blip r:embed="rId5"/>
          <a:srcRect l="9091" t="6061" r="6061" b="6061"/>
          <a:stretch>
            <a:fillRect/>
          </a:stretch>
        </p:blipFill>
        <p:spPr>
          <a:xfrm>
            <a:off x="5715000" y="4572000"/>
            <a:ext cx="2060028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475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Доскажи словечко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2578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Ни поедет без бензина, ни автобус, ни…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 живёт у нас на …, а в чулане живут…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Прицепившись к задней …, мишка едет на …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625cc89bdcf3cbb0c7940e604db01b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1800" y="762000"/>
            <a:ext cx="2133600" cy="1148477"/>
          </a:xfrm>
          <a:prstGeom prst="rect">
            <a:avLst/>
          </a:prstGeom>
        </p:spPr>
      </p:pic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3"/>
          <a:srcRect t="19379" b="7949"/>
          <a:stretch>
            <a:fillRect/>
          </a:stretch>
        </p:blipFill>
        <p:spPr>
          <a:xfrm>
            <a:off x="304800" y="2971800"/>
            <a:ext cx="3810000" cy="1225737"/>
          </a:xfrm>
          <a:prstGeom prst="rect">
            <a:avLst/>
          </a:prstGeom>
        </p:spPr>
      </p:pic>
      <p:pic>
        <p:nvPicPr>
          <p:cNvPr id="6" name="Рисунок 5" descr="novosti-246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667000"/>
            <a:ext cx="3200400" cy="1738884"/>
          </a:xfrm>
          <a:prstGeom prst="rect">
            <a:avLst/>
          </a:prstGeom>
        </p:spPr>
      </p:pic>
      <p:pic>
        <p:nvPicPr>
          <p:cNvPr id="7" name="Рисунок 6" descr="6015c7ee-f4e0-443d-94d7-c3a3a547b917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5400" y="4800600"/>
            <a:ext cx="1828800" cy="1828800"/>
          </a:xfrm>
          <a:prstGeom prst="rect">
            <a:avLst/>
          </a:prstGeom>
        </p:spPr>
      </p:pic>
      <p:pic>
        <p:nvPicPr>
          <p:cNvPr id="8" name="Рисунок 7" descr="Ф25771.jpg"/>
          <p:cNvPicPr>
            <a:picLocks noChangeAspect="1"/>
          </p:cNvPicPr>
          <p:nvPr/>
        </p:nvPicPr>
        <p:blipFill>
          <a:blip r:embed="rId6"/>
          <a:srcRect t="6736" b="6218"/>
          <a:stretch>
            <a:fillRect/>
          </a:stretch>
        </p:blipFill>
        <p:spPr>
          <a:xfrm>
            <a:off x="5486400" y="4724400"/>
            <a:ext cx="2601167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Характеристика звука «Ш»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(выбрать нужный символ)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04800" y="914400"/>
            <a:ext cx="44196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Звук «Ш» гласный или согласный?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Звук «Ш» твёрдый или мягкий согласный?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Звук «Ш» звонкий или глухой?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622346_4.jpeg"/>
          <p:cNvPicPr>
            <a:picLocks noChangeAspect="1"/>
          </p:cNvPicPr>
          <p:nvPr/>
        </p:nvPicPr>
        <p:blipFill>
          <a:blip r:embed="rId2"/>
          <a:srcRect l="50320" t="11029" r="9010" b="33825"/>
          <a:stretch>
            <a:fillRect/>
          </a:stretch>
        </p:blipFill>
        <p:spPr>
          <a:xfrm>
            <a:off x="6781800" y="4724400"/>
            <a:ext cx="1498600" cy="1524000"/>
          </a:xfrm>
          <a:prstGeom prst="rect">
            <a:avLst/>
          </a:prstGeom>
        </p:spPr>
      </p:pic>
      <p:pic>
        <p:nvPicPr>
          <p:cNvPr id="12" name="Рисунок 11" descr="1622346_4.jpeg"/>
          <p:cNvPicPr>
            <a:picLocks noChangeAspect="1"/>
          </p:cNvPicPr>
          <p:nvPr/>
        </p:nvPicPr>
        <p:blipFill>
          <a:blip r:embed="rId2"/>
          <a:srcRect t="11395" r="54850" b="33754"/>
          <a:stretch>
            <a:fillRect/>
          </a:stretch>
        </p:blipFill>
        <p:spPr>
          <a:xfrm>
            <a:off x="4800600" y="4876800"/>
            <a:ext cx="1588985" cy="1447800"/>
          </a:xfrm>
          <a:prstGeom prst="rect">
            <a:avLst/>
          </a:prstGeom>
        </p:spPr>
      </p:pic>
      <p:pic>
        <p:nvPicPr>
          <p:cNvPr id="13" name="Рисунок 12" descr="1-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199" y="2667000"/>
            <a:ext cx="2057401" cy="1371600"/>
          </a:xfrm>
          <a:prstGeom prst="rect">
            <a:avLst/>
          </a:prstGeom>
        </p:spPr>
      </p:pic>
      <p:pic>
        <p:nvPicPr>
          <p:cNvPr id="14" name="Рисунок 13" descr="i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2743200"/>
            <a:ext cx="1371600" cy="1310185"/>
          </a:xfrm>
          <a:prstGeom prst="rect">
            <a:avLst/>
          </a:prstGeom>
        </p:spPr>
      </p:pic>
      <p:pic>
        <p:nvPicPr>
          <p:cNvPr id="20" name="Рисунок 19" descr="1040342_html_5bfda6b1.jpg"/>
          <p:cNvPicPr>
            <a:picLocks noChangeAspect="1"/>
          </p:cNvPicPr>
          <p:nvPr/>
        </p:nvPicPr>
        <p:blipFill>
          <a:blip r:embed="rId5"/>
          <a:srcRect l="8716" t="8537" r="50608" b="61583"/>
          <a:stretch>
            <a:fillRect/>
          </a:stretch>
        </p:blipFill>
        <p:spPr>
          <a:xfrm>
            <a:off x="4800600" y="1066800"/>
            <a:ext cx="1295400" cy="1295400"/>
          </a:xfrm>
          <a:prstGeom prst="rect">
            <a:avLst/>
          </a:prstGeom>
        </p:spPr>
      </p:pic>
      <p:pic>
        <p:nvPicPr>
          <p:cNvPr id="21" name="Рисунок 20" descr="1040342_html_5bfda6b1.jpg"/>
          <p:cNvPicPr>
            <a:picLocks noChangeAspect="1"/>
          </p:cNvPicPr>
          <p:nvPr/>
        </p:nvPicPr>
        <p:blipFill>
          <a:blip r:embed="rId5"/>
          <a:srcRect l="9324" t="58537" r="50000" b="11583"/>
          <a:stretch>
            <a:fillRect/>
          </a:stretch>
        </p:blipFill>
        <p:spPr>
          <a:xfrm>
            <a:off x="6172200" y="1143000"/>
            <a:ext cx="1219200" cy="1219200"/>
          </a:xfrm>
          <a:prstGeom prst="rect">
            <a:avLst/>
          </a:prstGeom>
        </p:spPr>
      </p:pic>
      <p:pic>
        <p:nvPicPr>
          <p:cNvPr id="22" name="Рисунок 21" descr="1040342_html_5bfda6b1.jpg"/>
          <p:cNvPicPr>
            <a:picLocks noChangeAspect="1"/>
          </p:cNvPicPr>
          <p:nvPr/>
        </p:nvPicPr>
        <p:blipFill>
          <a:blip r:embed="rId5"/>
          <a:srcRect l="55811" t="58537" b="13717"/>
          <a:stretch>
            <a:fillRect/>
          </a:stretch>
        </p:blipFill>
        <p:spPr>
          <a:xfrm>
            <a:off x="7467600" y="1143000"/>
            <a:ext cx="1337229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5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6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641</TotalTime>
  <Words>177</Words>
  <PresentationFormat>Экран (4:3)</PresentationFormat>
  <Paragraphs>80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Игры для дошкольников 5-7 лет с ОВЗ,  на закрепление и автоматизацию звука «Ш»</vt:lpstr>
      <vt:lpstr>Задачи</vt:lpstr>
      <vt:lpstr>Игра «Поймай звук»</vt:lpstr>
      <vt:lpstr>«Что лишнее?»</vt:lpstr>
      <vt:lpstr>Что лишнее?</vt:lpstr>
      <vt:lpstr>«Что в машине и Миши и Даши?»</vt:lpstr>
      <vt:lpstr>«Доскажи словечко»</vt:lpstr>
      <vt:lpstr>Доскажи словечко</vt:lpstr>
      <vt:lpstr> Характеристика звука «Ш» (выбрать нужный символ)</vt:lpstr>
      <vt:lpstr>Позиция звука в слове (в начале, в середине, в конце слова)</vt:lpstr>
      <vt:lpstr>Замени первый звук на звук «Ш»</vt:lpstr>
      <vt:lpstr>«Один - много»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«Звук Ш, буква Ш»</dc:title>
  <dc:creator>Игорь</dc:creator>
  <cp:lastModifiedBy>Игорь</cp:lastModifiedBy>
  <cp:revision>97</cp:revision>
  <dcterms:created xsi:type="dcterms:W3CDTF">2022-02-08T08:43:17Z</dcterms:created>
  <dcterms:modified xsi:type="dcterms:W3CDTF">2022-11-26T04:14:07Z</dcterms:modified>
</cp:coreProperties>
</file>