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4" r:id="rId24"/>
    <p:sldId id="283" r:id="rId25"/>
    <p:sldId id="277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88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57AD1-D851-4F17-819A-8028B09ACB18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A22B5-707B-494C-B3D8-34C6C4AB5C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006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2B5-707B-494C-B3D8-34C6C4AB5C0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14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2B5-707B-494C-B3D8-34C6C4AB5C0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14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2B5-707B-494C-B3D8-34C6C4AB5C0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1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08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43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9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38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71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19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67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72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04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18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04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43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756FB9A-BBDB-4B01-808C-C687888535E7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FEB921D-925F-4C08-A97A-C2AB1B6C6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B%D0%B5%D0%B2%D0%B8%D1%82%D0%B0%D0%BD,_%D0%98%D1%81%D0%B0%D0%B0%D0%BA_%D0%98%D0%BB%D1%8C%D0%B8%D1%8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search?client=opera&amp;hs=x1y&amp;q=%D0%92%D0%B0%D1%81%D0%B8%D0%BB%D0%B8%D0%B9+%D0%94%D0%BC%D0%B8%D1%82%D1%80%D0%B8%D0%B5%D0%B2%D0%B8%D1%87+%D0%9F%D0%BE%D0%BB%D0%B5%D0%BD%D0%BE%D0%B2&amp;stick=H4sIAAAAAAAAAOPgE-LVT9c3NEwyS0lKNioyVuLUz9U3MM4rtizSks1OttIvyywuTcyJTywq0Qfi8vyibCsgnVlcAgD_0UuQOwAAAA&amp;sa=X&amp;ved=2ahUKEwiDibXbitTeAhWClosKHQ9CBvYQmxMoATAOegQIBRAH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go\Desktop\презентация Чернобай\otdykh-osen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10"/>
            <a:ext cx="9175786" cy="68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693" y="2132856"/>
            <a:ext cx="7772400" cy="1470025"/>
          </a:xfr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i="1" smtClean="0">
                <a:solidFill>
                  <a:schemeClr val="bg1"/>
                </a:solidFill>
                <a:latin typeface="Arial Black" panose="020B0A04020102020204" pitchFamily="34" charset="0"/>
              </a:rPr>
              <a:t>Четыр</a:t>
            </a:r>
            <a:r>
              <a:rPr lang="ru-RU" i="1" smtClean="0">
                <a:solidFill>
                  <a:schemeClr val="bg1"/>
                </a:solidFill>
                <a:latin typeface="Arial Black" panose="020B0A04020102020204" pitchFamily="34" charset="0"/>
              </a:rPr>
              <a:t>надцатое </a:t>
            </a:r>
            <a:r>
              <a:rPr lang="ru-RU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ноября</a:t>
            </a:r>
            <a:endParaRPr lang="ru-RU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61048"/>
            <a:ext cx="6400800" cy="622920"/>
          </a:xfr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Классная работа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9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229600" cy="118072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Дышать воздухом, читать книгу, бросать мяч, любить родителей</a:t>
            </a:r>
            <a:endParaRPr lang="ru-RU" dirty="0"/>
          </a:p>
        </p:txBody>
      </p:sp>
      <p:pic>
        <p:nvPicPr>
          <p:cNvPr id="8194" name="Picture 2" descr="ÐÐ°ÑÑÐ¸Ð½ÐºÐ¸ Ð¿Ð¾ Ð·Ð°Ð¿ÑÐ¾ÑÑ ÐºÐ°ÑÑÐ¸Ð½ÐºÐ° Ð½Ð° Ð¿ÑÐ¸ÑÐ¾Ð´Ðµ Ð¸Ð³ÑÐ°ÑÑ Ð² Ð¼ÑÑ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618" y="4553745"/>
            <a:ext cx="34563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¼Ð°Ð¼Ð° ÑÐ¸ÑÐ°ÐµÑ ÐºÐ½Ð¸Ð³Ñ ÑÐµÐ±ÐµÐ½ÐºÑ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4"/>
            <a:ext cx="3320917" cy="198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Ð°ÑÑÐ¸Ð½ÐºÐ¸ Ð¿Ð¾ Ð·Ð°Ð¿ÑÐ¾ÑÑ Ð¼Ð°Ð¼Ð° ÑÐ¸ÑÐ°ÐµÑ ÐºÐ½Ð¸Ð³Ñ ÑÐµÐ±ÐµÐ½ÐºÑ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53744"/>
            <a:ext cx="326317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825"/>
            <a:ext cx="2992151" cy="21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67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²Ð¾ÑÐºÐ»Ð¸ÑÐ°ÑÐµÐ»ÑÐ½ÑÐ¹ Ð·Ð½Ð°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82771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Чтобы правильно написать гласную в суффиксе, нужно: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Образовать от причастия глагол</a:t>
            </a:r>
          </a:p>
          <a:p>
            <a:r>
              <a:rPr lang="ru-RU" dirty="0" smtClean="0"/>
              <a:t>Поставить его в н.ф.</a:t>
            </a:r>
          </a:p>
          <a:p>
            <a:r>
              <a:rPr lang="ru-RU" dirty="0" smtClean="0"/>
              <a:t>Определить вид, спряжение</a:t>
            </a:r>
          </a:p>
          <a:p>
            <a:r>
              <a:rPr lang="ru-RU" dirty="0" smtClean="0"/>
              <a:t>Если глагол 1 </a:t>
            </a:r>
            <a:r>
              <a:rPr lang="ru-RU" dirty="0" err="1" smtClean="0"/>
              <a:t>спр</a:t>
            </a:r>
            <a:r>
              <a:rPr lang="ru-RU" dirty="0" smtClean="0"/>
              <a:t>., к основе добавить </a:t>
            </a:r>
            <a:r>
              <a:rPr lang="ru-RU" dirty="0" err="1" smtClean="0"/>
              <a:t>суф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B050"/>
                </a:solidFill>
              </a:rPr>
              <a:t> --                         </a:t>
            </a:r>
            <a:r>
              <a:rPr lang="ru-RU" dirty="0" err="1" smtClean="0">
                <a:solidFill>
                  <a:srgbClr val="00B050"/>
                </a:solidFill>
              </a:rPr>
              <a:t>ущ</a:t>
            </a:r>
            <a:r>
              <a:rPr lang="ru-RU" dirty="0" smtClean="0">
                <a:solidFill>
                  <a:srgbClr val="00B050"/>
                </a:solidFill>
              </a:rPr>
              <a:t> –(-</a:t>
            </a:r>
            <a:r>
              <a:rPr lang="ru-RU" dirty="0" err="1" smtClean="0">
                <a:solidFill>
                  <a:srgbClr val="00B050"/>
                </a:solidFill>
              </a:rPr>
              <a:t>ющ</a:t>
            </a:r>
            <a:r>
              <a:rPr lang="ru-RU" dirty="0" smtClean="0">
                <a:solidFill>
                  <a:srgbClr val="00B050"/>
                </a:solidFill>
              </a:rPr>
              <a:t>-)</a:t>
            </a:r>
          </a:p>
          <a:p>
            <a:r>
              <a:rPr lang="ru-RU" dirty="0" smtClean="0"/>
              <a:t>Если глагол 2 </a:t>
            </a:r>
            <a:r>
              <a:rPr lang="ru-RU" dirty="0" err="1" smtClean="0"/>
              <a:t>спр</a:t>
            </a:r>
            <a:r>
              <a:rPr lang="ru-RU" dirty="0" smtClean="0"/>
              <a:t>., к основе добавить </a:t>
            </a:r>
            <a:r>
              <a:rPr lang="ru-RU" dirty="0" err="1" smtClean="0"/>
              <a:t>суф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B050"/>
                </a:solidFill>
              </a:rPr>
              <a:t>–</a:t>
            </a:r>
            <a:r>
              <a:rPr lang="ru-RU" dirty="0" err="1" smtClean="0">
                <a:solidFill>
                  <a:srgbClr val="00B050"/>
                </a:solidFill>
              </a:rPr>
              <a:t>ащ</a:t>
            </a:r>
            <a:r>
              <a:rPr lang="ru-RU" dirty="0" smtClean="0">
                <a:solidFill>
                  <a:srgbClr val="00B050"/>
                </a:solidFill>
              </a:rPr>
              <a:t> –(-</a:t>
            </a:r>
            <a:r>
              <a:rPr lang="ru-RU" dirty="0" err="1" smtClean="0">
                <a:solidFill>
                  <a:srgbClr val="00B050"/>
                </a:solidFill>
              </a:rPr>
              <a:t>ящ</a:t>
            </a:r>
            <a:r>
              <a:rPr lang="ru-RU" dirty="0" smtClean="0">
                <a:solidFill>
                  <a:srgbClr val="00B050"/>
                </a:solidFill>
              </a:rPr>
              <a:t>-)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24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ÐÐ°ÑÑÐ¸Ð½ÐºÐ¸ Ð¿Ð¾ Ð·Ð°Ð¿ÑÐ¾ÑÑ ÑÑÑÐºÐ° Ð±ÑÐ¼Ð°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114" y="354"/>
            <a:ext cx="9245114" cy="68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6504213" cy="4077072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т-игра</a:t>
            </a: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щий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тся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щийся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>
              <a:buNone/>
            </a:pP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танцу</a:t>
            </a: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танцу</a:t>
            </a: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щий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4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44823"/>
            <a:ext cx="3895601" cy="48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Орфографическая 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Сверкать - </a:t>
            </a:r>
          </a:p>
          <a:p>
            <a:pPr marL="0" indent="0" algn="ctr">
              <a:buNone/>
            </a:pPr>
            <a:r>
              <a:rPr lang="ru-RU" b="1" dirty="0" smtClean="0"/>
              <a:t>Моросить –</a:t>
            </a:r>
          </a:p>
          <a:p>
            <a:pPr marL="0" indent="0" algn="ctr">
              <a:buNone/>
            </a:pPr>
            <a:r>
              <a:rPr lang="ru-RU" b="1" dirty="0" smtClean="0"/>
              <a:t>Желтеть – </a:t>
            </a:r>
          </a:p>
          <a:p>
            <a:pPr marL="0" indent="0" algn="ctr">
              <a:buNone/>
            </a:pPr>
            <a:r>
              <a:rPr lang="ru-RU" b="1" dirty="0" smtClean="0"/>
              <a:t>Меняться -  </a:t>
            </a:r>
            <a:endParaRPr lang="ru-RU" b="1" dirty="0"/>
          </a:p>
        </p:txBody>
      </p:sp>
      <p:sp>
        <p:nvSpPr>
          <p:cNvPr id="4" name="AutoShape 2" descr="ÐÐ°ÑÑÐ¸Ð½ÐºÐ¸ Ð¿Ð¾ Ð·Ð°Ð¿ÑÐ¾ÑÑ ÐºÐ°ÑÑÐ¸Ð½ÐºÐ° Ð´ÑÐ¼Ð°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ºÐ°ÑÑÐ¸Ð½ÐºÐ° Ð´ÑÐ¼Ð°Ðµ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ºÐ°ÑÑÐ¸Ð½ÐºÐ° Ð´ÑÐ¼Ð°ÐµÑ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Орфографическая 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4" y="1484784"/>
            <a:ext cx="8226425" cy="4641379"/>
          </a:xfrm>
        </p:spPr>
        <p:txBody>
          <a:bodyPr anchor="ctr"/>
          <a:lstStyle/>
          <a:p>
            <a:pPr marL="0" indent="0">
              <a:buNone/>
            </a:pPr>
            <a:r>
              <a:rPr lang="ru-RU" b="1" dirty="0" smtClean="0"/>
              <a:t>Сверкать – сверка</a:t>
            </a:r>
            <a:r>
              <a:rPr lang="ru-RU" b="1" dirty="0" smtClean="0">
                <a:solidFill>
                  <a:srgbClr val="00B050"/>
                </a:solidFill>
              </a:rPr>
              <a:t>ю</a:t>
            </a:r>
            <a:r>
              <a:rPr lang="ru-RU" b="1" dirty="0" smtClean="0"/>
              <a:t>т - сверка</a:t>
            </a:r>
            <a:r>
              <a:rPr lang="ru-RU" b="1" dirty="0" smtClean="0">
                <a:solidFill>
                  <a:srgbClr val="00B050"/>
                </a:solidFill>
              </a:rPr>
              <a:t>ю</a:t>
            </a:r>
            <a:r>
              <a:rPr lang="ru-RU" b="1" dirty="0" smtClean="0"/>
              <a:t>щий</a:t>
            </a:r>
          </a:p>
          <a:p>
            <a:pPr marL="0" indent="0">
              <a:buNone/>
            </a:pPr>
            <a:r>
              <a:rPr lang="ru-RU" b="1" dirty="0" smtClean="0"/>
              <a:t>Моросить – морос</a:t>
            </a:r>
            <a:r>
              <a:rPr lang="ru-RU" b="1" dirty="0" smtClean="0">
                <a:solidFill>
                  <a:srgbClr val="00B050"/>
                </a:solidFill>
              </a:rPr>
              <a:t>я</a:t>
            </a:r>
            <a:r>
              <a:rPr lang="ru-RU" b="1" dirty="0" smtClean="0"/>
              <a:t>т - морос</a:t>
            </a:r>
            <a:r>
              <a:rPr lang="ru-RU" b="1" dirty="0" smtClean="0">
                <a:solidFill>
                  <a:srgbClr val="00B050"/>
                </a:solidFill>
              </a:rPr>
              <a:t>я</a:t>
            </a:r>
            <a:r>
              <a:rPr lang="ru-RU" b="1" dirty="0" smtClean="0"/>
              <a:t>щий</a:t>
            </a:r>
          </a:p>
          <a:p>
            <a:pPr marL="0" indent="0">
              <a:buNone/>
            </a:pPr>
            <a:r>
              <a:rPr lang="ru-RU" b="1" dirty="0" smtClean="0"/>
              <a:t>Желтеть – желте</a:t>
            </a:r>
            <a:r>
              <a:rPr lang="ru-RU" b="1" dirty="0" smtClean="0">
                <a:solidFill>
                  <a:srgbClr val="00B050"/>
                </a:solidFill>
              </a:rPr>
              <a:t>ю</a:t>
            </a:r>
            <a:r>
              <a:rPr lang="ru-RU" b="1" dirty="0" smtClean="0"/>
              <a:t>т - желте</a:t>
            </a:r>
            <a:r>
              <a:rPr lang="ru-RU" b="1" dirty="0" smtClean="0">
                <a:solidFill>
                  <a:srgbClr val="00B050"/>
                </a:solidFill>
              </a:rPr>
              <a:t>ю</a:t>
            </a:r>
            <a:r>
              <a:rPr lang="ru-RU" b="1" dirty="0" smtClean="0"/>
              <a:t>щий</a:t>
            </a:r>
          </a:p>
          <a:p>
            <a:pPr marL="0" indent="0">
              <a:buNone/>
            </a:pPr>
            <a:r>
              <a:rPr lang="ru-RU" b="1" dirty="0" smtClean="0"/>
              <a:t>Меняться -  меня</a:t>
            </a:r>
            <a:r>
              <a:rPr lang="ru-RU" b="1" dirty="0" smtClean="0">
                <a:solidFill>
                  <a:srgbClr val="00B050"/>
                </a:solidFill>
              </a:rPr>
              <a:t>ю</a:t>
            </a:r>
            <a:r>
              <a:rPr lang="ru-RU" b="1" dirty="0" smtClean="0"/>
              <a:t>тся - меня</a:t>
            </a:r>
            <a:r>
              <a:rPr lang="ru-RU" b="1" dirty="0" smtClean="0">
                <a:solidFill>
                  <a:srgbClr val="00B050"/>
                </a:solidFill>
              </a:rPr>
              <a:t>ю</a:t>
            </a:r>
            <a:r>
              <a:rPr lang="ru-RU" b="1" dirty="0" smtClean="0"/>
              <a:t>щийся</a:t>
            </a:r>
            <a:endParaRPr lang="ru-RU" b="1" dirty="0"/>
          </a:p>
        </p:txBody>
      </p:sp>
      <p:sp>
        <p:nvSpPr>
          <p:cNvPr id="4" name="AutoShape 2" descr="ÐÐ°ÑÑÐ¸Ð½ÐºÐ¸ Ð¿Ð¾ Ð·Ð°Ð¿ÑÐ¾ÑÑ ÐºÐ°ÑÑÐ¸Ð½ÐºÐ° Ð´ÑÐ¼Ð°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ºÐ°ÑÑÐ¸Ð½ÐºÐ° Ð´ÑÐ¼Ð°Ðµ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ºÐ°ÑÑÐ¸Ð½ÐºÐ° Ð´ÑÐ¼Ð°ÐµÑ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9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ÑÐ¸Ð·ÐºÑÐ»ÑÑÐ¼Ð¸Ð½ÑÑ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12968" cy="39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Физкультминутка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Суф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B050"/>
                </a:solidFill>
              </a:rPr>
              <a:t>– </a:t>
            </a:r>
            <a:r>
              <a:rPr lang="ru-RU" dirty="0" err="1" smtClean="0">
                <a:solidFill>
                  <a:srgbClr val="00B050"/>
                </a:solidFill>
              </a:rPr>
              <a:t>ущ</a:t>
            </a:r>
            <a:r>
              <a:rPr lang="ru-RU" dirty="0" smtClean="0">
                <a:solidFill>
                  <a:srgbClr val="00B050"/>
                </a:solidFill>
              </a:rPr>
              <a:t>-/-</a:t>
            </a:r>
            <a:r>
              <a:rPr lang="ru-RU" dirty="0" err="1" smtClean="0">
                <a:solidFill>
                  <a:srgbClr val="00B050"/>
                </a:solidFill>
              </a:rPr>
              <a:t>ющ</a:t>
            </a:r>
            <a:r>
              <a:rPr lang="ru-RU" dirty="0" smtClean="0">
                <a:solidFill>
                  <a:srgbClr val="00B050"/>
                </a:solidFill>
              </a:rPr>
              <a:t>-/ - </a:t>
            </a:r>
            <a:r>
              <a:rPr lang="ru-RU" dirty="0" smtClean="0"/>
              <a:t> хлопаете в ладоши.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Суф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B050"/>
                </a:solidFill>
              </a:rPr>
              <a:t>–</a:t>
            </a:r>
            <a:r>
              <a:rPr lang="ru-RU" dirty="0" err="1" smtClean="0">
                <a:solidFill>
                  <a:srgbClr val="00B050"/>
                </a:solidFill>
              </a:rPr>
              <a:t>ащ</a:t>
            </a:r>
            <a:r>
              <a:rPr lang="ru-RU" dirty="0" smtClean="0">
                <a:solidFill>
                  <a:srgbClr val="00B050"/>
                </a:solidFill>
              </a:rPr>
              <a:t>-/-</a:t>
            </a:r>
            <a:r>
              <a:rPr lang="ru-RU" dirty="0" err="1" smtClean="0">
                <a:solidFill>
                  <a:srgbClr val="00B050"/>
                </a:solidFill>
              </a:rPr>
              <a:t>ящ</a:t>
            </a:r>
            <a:r>
              <a:rPr lang="ru-RU" dirty="0" smtClean="0">
                <a:solidFill>
                  <a:srgbClr val="00B050"/>
                </a:solidFill>
              </a:rPr>
              <a:t>-/ - </a:t>
            </a:r>
            <a:r>
              <a:rPr lang="ru-RU" dirty="0" smtClean="0"/>
              <a:t>поднимаете руки вверх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96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ÑÐ±Ð¾ÑÐ½Ð¸Ðº Ð¿Ð¾ÑÐ»Ð¾Ð²Ð¸Ñ Ð´Ð°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38" y="-25623"/>
            <a:ext cx="3643334" cy="43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dirty="0" smtClean="0"/>
              <a:t>Сборник пословиц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4" y="4653136"/>
            <a:ext cx="5770984" cy="151216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Не умеющий </a:t>
            </a:r>
            <a:r>
              <a:rPr lang="ru-RU" dirty="0"/>
              <a:t>ходить </a:t>
            </a:r>
            <a:r>
              <a:rPr lang="ru-RU" dirty="0" smtClean="0"/>
              <a:t>- </a:t>
            </a:r>
            <a:r>
              <a:rPr lang="ru-RU" dirty="0"/>
              <a:t>портит дорогу, не </a:t>
            </a:r>
            <a:r>
              <a:rPr lang="ru-RU" dirty="0" smtClean="0"/>
              <a:t>умеющий говорить -</a:t>
            </a:r>
          </a:p>
          <a:p>
            <a:pPr marL="0" indent="0">
              <a:buNone/>
            </a:pPr>
            <a:r>
              <a:rPr lang="ru-RU" dirty="0" smtClean="0"/>
              <a:t>портит ....</a:t>
            </a:r>
            <a:endParaRPr lang="ru-RU" dirty="0"/>
          </a:p>
        </p:txBody>
      </p:sp>
      <p:sp>
        <p:nvSpPr>
          <p:cNvPr id="4" name="AutoShape 4" descr="ÐÐ°ÑÑÐ¸Ð½ÐºÐ¸ Ð¿Ð¾ Ð·Ð°Ð¿ÑÐ¾ÑÑ ÑÐ±Ð¾ÑÐ½Ð¸Ðº Ð¿Ð¾ÑÐ»Ð¾Ð²Ð¸Ñ Ð´Ð°Ð»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ÑÐ±Ð¾ÑÐ½Ð¸Ðº Ð¿Ð¾ÑÐ»Ð¾Ð²Ð¸Ñ Ð´Ð°Ð»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ÐÐ°ÑÑÐ¸Ð½ÐºÐ¸ Ð¿Ð¾ Ð·Ð°Ð¿ÑÐ¾ÑÑ ÑÐ±Ð¾ÑÐ½Ð¸Ðº Ð¿Ð¾ÑÐ»Ð¾Ð²Ð¸Ñ Ð´Ð°Ð»Ñ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ÐÐ°ÑÑÐ¸Ð½ÐºÐ¸ Ð¿Ð¾ Ð·Ð°Ð¿ÑÐ¾ÑÑ ÑÐ±Ð¾ÑÐ½Ð¸Ðº Ð¿Ð¾ÑÐ»Ð¾Ð²Ð¸Ñ Ð´Ð°Ð»Ñ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ÐÐ°ÑÑÐ¸Ð½ÐºÐ¸ Ð¿Ð¾ Ð·Ð°Ð¿ÑÐ¾ÑÑ ÑÐ±Ð¾ÑÐ½Ð¸Ðº Ð¿Ð¾ÑÐ»Ð¾Ð²Ð¸Ñ Ð´Ð°Ð»Ñ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6" name="Picture 14" descr="ÐÐ°ÑÑÐ¸Ð½ÐºÐ¸ Ð¿Ð¾ Ð·Ð°Ð¿ÑÐ¾ÑÑ Ð´Ð°Ð»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772817"/>
            <a:ext cx="313184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2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Выборочный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Пустеет </a:t>
            </a:r>
            <a:r>
              <a:rPr lang="ru-RU" i="1" dirty="0"/>
              <a:t>воздух, птиц не слышно боле,</a:t>
            </a:r>
            <a:br>
              <a:rPr lang="ru-RU" i="1" dirty="0"/>
            </a:br>
            <a:r>
              <a:rPr lang="ru-RU" i="1" dirty="0"/>
              <a:t>Но далеко еще до первых зимних бурь –</a:t>
            </a:r>
            <a:br>
              <a:rPr lang="ru-RU" i="1" dirty="0"/>
            </a:br>
            <a:r>
              <a:rPr lang="ru-RU" i="1" dirty="0"/>
              <a:t>И льется чистая и теплая лазурь</a:t>
            </a:r>
            <a:br>
              <a:rPr lang="ru-RU" i="1" dirty="0"/>
            </a:br>
            <a:r>
              <a:rPr lang="ru-RU" i="1" dirty="0"/>
              <a:t>На отдыха</a:t>
            </a:r>
            <a:r>
              <a:rPr lang="ru-RU" i="1" dirty="0">
                <a:solidFill>
                  <a:srgbClr val="00B050"/>
                </a:solidFill>
              </a:rPr>
              <a:t>ющ</a:t>
            </a:r>
            <a:r>
              <a:rPr lang="ru-RU" i="1" dirty="0"/>
              <a:t>ее поле....</a:t>
            </a:r>
          </a:p>
          <a:p>
            <a:pPr marL="0" indent="0">
              <a:buNone/>
            </a:pPr>
            <a:r>
              <a:rPr lang="ru-RU" i="1" dirty="0"/>
              <a:t>Федор Тютчев</a:t>
            </a:r>
          </a:p>
          <a:p>
            <a:endParaRPr lang="ru-RU" dirty="0"/>
          </a:p>
        </p:txBody>
      </p:sp>
      <p:pic>
        <p:nvPicPr>
          <p:cNvPr id="14338" name="Picture 2" descr="ÐÐ°ÑÑÐ¸Ð½ÐºÐ¸ Ð¿Ð¾ Ð·Ð°Ð¿ÑÐ¾ÑÑ ÑÐµÐ´Ð¾Ñ ÑÑÑÑÐµ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3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Выборочный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Промчалось цвет</a:t>
            </a:r>
            <a:r>
              <a:rPr lang="ru-RU" i="1" dirty="0">
                <a:solidFill>
                  <a:srgbClr val="00B050"/>
                </a:solidFill>
              </a:rPr>
              <a:t>ущ</a:t>
            </a:r>
            <a:r>
              <a:rPr lang="ru-RU" i="1" dirty="0"/>
              <a:t>ее лето,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Опять </a:t>
            </a:r>
            <a:r>
              <a:rPr lang="ru-RU" i="1" dirty="0"/>
              <a:t>почернели поля,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Над </a:t>
            </a:r>
            <a:r>
              <a:rPr lang="ru-RU" i="1" dirty="0"/>
              <a:t>лесом багряным пропета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Последняя </a:t>
            </a:r>
            <a:r>
              <a:rPr lang="ru-RU" i="1" dirty="0"/>
              <a:t>песнь журавля.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Виктор</a:t>
            </a:r>
            <a:r>
              <a:rPr lang="ru-RU" i="1" dirty="0"/>
              <a:t> </a:t>
            </a:r>
            <a:r>
              <a:rPr lang="ru-RU" i="1" dirty="0" err="1" smtClean="0"/>
              <a:t>Павелин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5" name="Picture 2" descr="Ð. ÐÑÑÑÐ¾ÑÑÐ¾Ð² Â«ÐÐ¾Ð»Ð¾ÑÐ°Ñ Ð¾ÑÐµÐ½Ñ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403" y="3929066"/>
            <a:ext cx="3919597" cy="2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Выборочный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Оно молодеет (сердце) под снежный</a:t>
            </a:r>
          </a:p>
          <a:p>
            <a:pPr marL="0" indent="0">
              <a:buNone/>
            </a:pPr>
            <a:r>
              <a:rPr lang="ru-RU" i="1" dirty="0" err="1" smtClean="0"/>
              <a:t>Резв</a:t>
            </a:r>
            <a:r>
              <a:rPr lang="ru-RU" i="1" dirty="0" err="1" smtClean="0">
                <a:solidFill>
                  <a:srgbClr val="00B050"/>
                </a:solidFill>
              </a:rPr>
              <a:t>я</a:t>
            </a:r>
            <a:r>
              <a:rPr lang="ru-RU" i="1" dirty="0" err="1" smtClean="0"/>
              <a:t>щий</a:t>
            </a:r>
            <a:r>
              <a:rPr lang="ru-RU" i="1" dirty="0" smtClean="0"/>
              <a:t> в пути холодок,</a:t>
            </a:r>
          </a:p>
          <a:p>
            <a:pPr marL="0" indent="0">
              <a:buNone/>
            </a:pPr>
            <a:r>
              <a:rPr lang="ru-RU" i="1" dirty="0" smtClean="0"/>
              <a:t>Оно молодеет надеждой</a:t>
            </a:r>
          </a:p>
          <a:p>
            <a:pPr marL="0" indent="0">
              <a:buNone/>
            </a:pPr>
            <a:r>
              <a:rPr lang="ru-RU" i="1" dirty="0" smtClean="0"/>
              <a:t>И далью зов</a:t>
            </a:r>
            <a:r>
              <a:rPr lang="ru-RU" i="1" dirty="0" smtClean="0">
                <a:solidFill>
                  <a:srgbClr val="00B050"/>
                </a:solidFill>
              </a:rPr>
              <a:t>у</a:t>
            </a:r>
            <a:r>
              <a:rPr lang="ru-RU" i="1" dirty="0" smtClean="0"/>
              <a:t>щих дорог.</a:t>
            </a:r>
          </a:p>
          <a:p>
            <a:pPr marL="0" indent="0">
              <a:buNone/>
            </a:pPr>
            <a:r>
              <a:rPr lang="ru-RU" i="1" dirty="0" smtClean="0"/>
              <a:t>Тимофей Белозеров</a:t>
            </a:r>
            <a:endParaRPr lang="ru-RU" i="1" dirty="0"/>
          </a:p>
        </p:txBody>
      </p:sp>
      <p:pic>
        <p:nvPicPr>
          <p:cNvPr id="5" name="Picture 2" descr="Levitan Zolotaya 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3899" y="3894399"/>
            <a:ext cx="3950101" cy="29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1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Закончите предложение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24936" cy="36004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Причастие</a:t>
            </a:r>
            <a:r>
              <a:rPr lang="ru-RU" b="1" dirty="0" smtClean="0"/>
              <a:t> – это….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Причастие</a:t>
            </a:r>
            <a:r>
              <a:rPr lang="ru-RU" b="1" dirty="0" smtClean="0"/>
              <a:t> совмещает в себе признаки двух частей речи …</a:t>
            </a:r>
          </a:p>
          <a:p>
            <a:pPr marL="0" indent="0">
              <a:buNone/>
            </a:pPr>
            <a:r>
              <a:rPr lang="ru-RU" b="1" dirty="0" smtClean="0"/>
              <a:t>Действительные </a:t>
            </a:r>
            <a:r>
              <a:rPr lang="ru-RU" b="1" dirty="0" smtClean="0">
                <a:solidFill>
                  <a:srgbClr val="FF0000"/>
                </a:solidFill>
              </a:rPr>
              <a:t>причастия </a:t>
            </a:r>
            <a:r>
              <a:rPr lang="ru-RU" b="1" dirty="0" smtClean="0"/>
              <a:t>обозначают признак того предмета, …</a:t>
            </a:r>
          </a:p>
          <a:p>
            <a:pPr marL="0" indent="0">
              <a:buNone/>
            </a:pPr>
            <a:r>
              <a:rPr lang="ru-RU" b="1" dirty="0" smtClean="0"/>
              <a:t>Страдательные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причастия </a:t>
            </a:r>
            <a:r>
              <a:rPr lang="ru-RU" b="1" dirty="0" smtClean="0"/>
              <a:t>обозначают признак того</a:t>
            </a:r>
          </a:p>
          <a:p>
            <a:pPr marL="0" indent="0">
              <a:buNone/>
            </a:pPr>
            <a:r>
              <a:rPr lang="ru-RU" b="1" dirty="0" smtClean="0"/>
              <a:t>предмета,…</a:t>
            </a:r>
          </a:p>
          <a:p>
            <a:pPr marL="0" indent="0">
              <a:buNone/>
            </a:pPr>
            <a:r>
              <a:rPr lang="ru-RU" b="1" dirty="0" smtClean="0"/>
              <a:t>Страдательные причастия имеют</a:t>
            </a:r>
          </a:p>
          <a:p>
            <a:pPr marL="0" indent="0">
              <a:buNone/>
            </a:pPr>
            <a:r>
              <a:rPr lang="ru-RU" b="1" dirty="0" smtClean="0"/>
              <a:t>две формы…</a:t>
            </a:r>
            <a:endParaRPr lang="ru-RU" b="1" dirty="0"/>
          </a:p>
        </p:txBody>
      </p:sp>
      <p:pic>
        <p:nvPicPr>
          <p:cNvPr id="1026" name="Picture 2" descr="ÐÐ°ÑÑÐ¸Ð½ÐºÐ¸ Ð¿Ð¾ Ð·Ð°Ð¿ÑÐ¾ÑÑ ÐºÐ°ÑÑÐ¸Ð½ÐºÐ¸ Ð¿Ð¸ÑÐµ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715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vitan Zolotaya O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898" y="6309320"/>
            <a:ext cx="3054978" cy="5486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>
                <a:hlinkClick r:id="rId4"/>
              </a:rPr>
              <a:t>Исаак Левитан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7980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. ÐÑÑÑÐ¾ÑÑÐ¾Ð² Â«ÐÐ¾Ð»Ð¾ÑÐ°Ñ Ð¾ÑÐµÐ½Ñ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246305"/>
            <a:ext cx="3813516" cy="6206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</a:t>
            </a:r>
            <a:r>
              <a:rPr 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Остроухов</a:t>
            </a:r>
            <a:endParaRPr lang="ru-RU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09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ÐºÐ°ÑÑÐ¸Ð½Ð° Ð¿Ð¾Ð»ÐµÐ½Ð¾Ð²Ð° Ð·Ð¾Ð»Ð¾ÑÐ°Ñ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209456"/>
            <a:ext cx="4283968" cy="6206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hlinkClick r:id="rId3"/>
              </a:rPr>
              <a:t>Василий </a:t>
            </a:r>
            <a:r>
              <a:rPr lang="ru-RU" sz="2000" dirty="0" smtClean="0">
                <a:hlinkClick r:id="rId3"/>
              </a:rPr>
              <a:t>Поленов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73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vitan Zolotaya 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507288" cy="3052936"/>
          </a:xfrm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Сто</a:t>
            </a:r>
            <a:r>
              <a:rPr lang="ru-RU" b="1" dirty="0" smtClean="0">
                <a:solidFill>
                  <a:srgbClr val="FF0000"/>
                </a:solidFill>
              </a:rPr>
              <a:t>ящ</a:t>
            </a:r>
            <a:r>
              <a:rPr lang="ru-RU" b="1" dirty="0" smtClean="0"/>
              <a:t>ие по берегам</a:t>
            </a:r>
          </a:p>
          <a:p>
            <a:pPr algn="r"/>
            <a:r>
              <a:rPr lang="ru-RU" b="1" dirty="0" smtClean="0"/>
              <a:t>Красне</a:t>
            </a:r>
            <a:r>
              <a:rPr lang="ru-RU" b="1" dirty="0" smtClean="0">
                <a:solidFill>
                  <a:srgbClr val="FF0000"/>
                </a:solidFill>
              </a:rPr>
              <a:t>ющ</a:t>
            </a:r>
            <a:r>
              <a:rPr lang="ru-RU" b="1" dirty="0" smtClean="0"/>
              <a:t>ие клёны</a:t>
            </a:r>
          </a:p>
          <a:p>
            <a:r>
              <a:rPr lang="ru-RU" b="1" dirty="0" smtClean="0"/>
              <a:t>Желте</a:t>
            </a:r>
            <a:r>
              <a:rPr lang="ru-RU" b="1" dirty="0" smtClean="0">
                <a:solidFill>
                  <a:srgbClr val="FF0000"/>
                </a:solidFill>
              </a:rPr>
              <a:t>ющ</a:t>
            </a:r>
            <a:r>
              <a:rPr lang="ru-RU" b="1" dirty="0" smtClean="0"/>
              <a:t>ие березки</a:t>
            </a:r>
          </a:p>
          <a:p>
            <a:pPr algn="r"/>
            <a:r>
              <a:rPr lang="ru-RU" b="1" dirty="0" smtClean="0"/>
              <a:t>Сверка</a:t>
            </a:r>
            <a:r>
              <a:rPr lang="ru-RU" b="1" dirty="0" smtClean="0">
                <a:solidFill>
                  <a:srgbClr val="FF0000"/>
                </a:solidFill>
              </a:rPr>
              <a:t>ющ</a:t>
            </a:r>
            <a:r>
              <a:rPr lang="ru-RU" b="1" dirty="0" smtClean="0"/>
              <a:t>ая в лучах солнца</a:t>
            </a:r>
          </a:p>
          <a:p>
            <a:r>
              <a:rPr lang="ru-RU" b="1" dirty="0" smtClean="0"/>
              <a:t>Трепещ</a:t>
            </a:r>
            <a:r>
              <a:rPr lang="ru-RU" b="1" dirty="0" smtClean="0">
                <a:solidFill>
                  <a:srgbClr val="FF0000"/>
                </a:solidFill>
              </a:rPr>
              <a:t>ущ</a:t>
            </a:r>
            <a:r>
              <a:rPr lang="ru-RU" b="1" dirty="0" smtClean="0"/>
              <a:t>ие на ветру</a:t>
            </a:r>
          </a:p>
        </p:txBody>
      </p:sp>
    </p:spTree>
    <p:extLst>
      <p:ext uri="{BB962C8B-B14F-4D97-AF65-F5344CB8AC3E}">
        <p14:creationId xmlns:p14="http://schemas.microsoft.com/office/powerpoint/2010/main" xmlns="" val="121385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3442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Перед нами медленно текущая, сверкающая в теплых лучах солнца река. Стоящие по ее берегам деревья будто замерли в ожидании перемен. Здесь и желтеющие березки, и краснеющие клены, и трепещущие на ветру осинки. Красив издали меняющийся на глазах наряд осени. В торжествующем спокойствии замер дуб-великан: его одежды все еще остаются зелеными. Плывущие над рекой облака таят угрозу для засыпающего берега. Скоро начнутся холодные моросящие дожди.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ÐÐ°ÑÑÐ¸Ð½ÐºÐ¸ Ð¿Ð¾ Ð·Ð°Ð¿ÑÐ¾ÑÑ ÐºÐ°ÑÑÐ¸Ð½Ð° Ð¿Ð¾Ð»ÐµÐ½Ð¾Ð²Ð° Ð·Ð¾Ð»Ð¾ÑÐ°Ñ Ð¾ÑÐµÐ½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1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504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ÑÐµÐ±ÐµÐ½Ð¾Ðº Ð·Ð° ÑÑÐ¾Ðº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0005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71612"/>
            <a:ext cx="8229600" cy="26780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Параграф 18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 группа</a:t>
            </a:r>
            <a:r>
              <a:rPr lang="ru-RU" dirty="0" smtClean="0"/>
              <a:t>: Напишите сочинение – миниатюру на тему «</a:t>
            </a:r>
            <a:r>
              <a:rPr lang="ru-RU" smtClean="0"/>
              <a:t>Моя золотая </a:t>
            </a:r>
            <a:r>
              <a:rPr lang="ru-RU" dirty="0" smtClean="0"/>
              <a:t>осень».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2 группа</a:t>
            </a:r>
            <a:r>
              <a:rPr lang="ru-RU" dirty="0" smtClean="0"/>
              <a:t>: упражнение 108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318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´Ð°Ð»Ñ Ð¿Ð¾ÑÑÑ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5301207"/>
            <a:ext cx="6660232" cy="1556793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Причастие </a:t>
            </a:r>
            <a:r>
              <a:rPr lang="ru-RU" dirty="0">
                <a:solidFill>
                  <a:schemeClr val="bg1"/>
                </a:solidFill>
              </a:rPr>
              <a:t>- часть речи, причастная </a:t>
            </a:r>
            <a:r>
              <a:rPr lang="ru-RU" dirty="0" smtClean="0">
                <a:solidFill>
                  <a:schemeClr val="bg1"/>
                </a:solidFill>
              </a:rPr>
              <a:t>к глаголу </a:t>
            </a:r>
            <a:r>
              <a:rPr lang="ru-RU" dirty="0">
                <a:solidFill>
                  <a:schemeClr val="bg1"/>
                </a:solidFill>
              </a:rPr>
              <a:t>в образе </a:t>
            </a:r>
            <a:r>
              <a:rPr lang="ru-RU" dirty="0" smtClean="0">
                <a:solidFill>
                  <a:schemeClr val="bg1"/>
                </a:solidFill>
              </a:rPr>
              <a:t>прилагательного.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В. И. Даль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04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ºÐ°ÑÐ°Ð½Ð´Ð°Ñ ÐºÐ°ÑÑÐ¸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88840"/>
            <a:ext cx="1664528" cy="2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 вариант </a:t>
            </a:r>
            <a:r>
              <a:rPr lang="ru-RU" dirty="0" smtClean="0"/>
              <a:t>из написанных признаков частей речи подчеркивает признаки прилагательного.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2 вариант </a:t>
            </a:r>
            <a:r>
              <a:rPr lang="ru-RU" dirty="0" smtClean="0"/>
              <a:t>– признаки глагола, присущие причастию.</a:t>
            </a:r>
          </a:p>
          <a:p>
            <a:pPr marL="0" indent="0">
              <a:buNone/>
            </a:pPr>
            <a:r>
              <a:rPr lang="ru-RU" u="sng" dirty="0" smtClean="0"/>
              <a:t>Род, склонение, спряжение, время, число, лицо, падеж, полная и краткая форма, вид,  инфинитив.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xmlns="" val="25769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»Ð¾Ð¼Ð¾Ð½Ð¾ÑÐ¾Ð² Ð¿Ð¾ÑÑÑ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128" y="4941168"/>
            <a:ext cx="7848872" cy="191714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Они, </a:t>
            </a:r>
            <a:r>
              <a:rPr lang="ru-RU" dirty="0"/>
              <a:t>глагольные </a:t>
            </a:r>
            <a:r>
              <a:rPr lang="ru-RU" dirty="0" smtClean="0"/>
              <a:t>имена, служат к </a:t>
            </a:r>
            <a:r>
              <a:rPr lang="ru-RU" dirty="0"/>
              <a:t>сокращению человеческого слова, заключая в себе имени и глагола силу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/>
              <a:t>М.В. Ломоносов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3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ÑÑÐºÐ° Ð±ÑÐ¼Ð°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963"/>
            <a:ext cx="9122162" cy="68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5064"/>
            <a:ext cx="9122162" cy="20162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 Black" panose="020B0A04020102020204" pitchFamily="34" charset="0"/>
              </a:rPr>
              <a:t>Осен</a:t>
            </a:r>
            <a:r>
              <a:rPr lang="ru-RU" dirty="0" smtClean="0">
                <a:latin typeface="Arial Black" panose="020B0A04020102020204" pitchFamily="34" charset="0"/>
              </a:rPr>
              <a:t>/,</a:t>
            </a:r>
            <a:r>
              <a:rPr lang="ru-RU" dirty="0" err="1" smtClean="0">
                <a:latin typeface="Arial Black" panose="020B0A04020102020204" pitchFamily="34" charset="0"/>
              </a:rPr>
              <a:t>нн</a:t>
            </a:r>
            <a:r>
              <a:rPr lang="ru-RU" dirty="0" smtClean="0">
                <a:latin typeface="Arial Black" panose="020B0A04020102020204" pitchFamily="34" charset="0"/>
              </a:rPr>
              <a:t>/ее со…</a:t>
            </a:r>
            <a:r>
              <a:rPr lang="ru-RU" dirty="0" err="1" smtClean="0">
                <a:latin typeface="Arial Black" panose="020B0A04020102020204" pitchFamily="34" charset="0"/>
              </a:rPr>
              <a:t>нце</a:t>
            </a:r>
            <a:r>
              <a:rPr lang="ru-RU" dirty="0" smtClean="0">
                <a:latin typeface="Arial Black" panose="020B0A04020102020204" pitchFamily="34" charset="0"/>
              </a:rPr>
              <a:t> бережно </a:t>
            </a:r>
            <a:r>
              <a:rPr lang="ru-RU" dirty="0" err="1" smtClean="0">
                <a:latin typeface="Arial Black" panose="020B0A04020102020204" pitchFamily="34" charset="0"/>
              </a:rPr>
              <a:t>гре</a:t>
            </a:r>
            <a:r>
              <a:rPr lang="ru-RU" dirty="0" smtClean="0">
                <a:latin typeface="Arial Black" panose="020B0A04020102020204" pitchFamily="34" charset="0"/>
              </a:rPr>
              <a:t>/</a:t>
            </a:r>
            <a:r>
              <a:rPr lang="ru-RU" dirty="0" err="1" smtClean="0">
                <a:latin typeface="Arial Black" panose="020B0A04020102020204" pitchFamily="34" charset="0"/>
              </a:rPr>
              <a:t>е,и</a:t>
            </a:r>
            <a:r>
              <a:rPr lang="ru-RU" dirty="0" smtClean="0">
                <a:latin typeface="Arial Black" panose="020B0A04020102020204" pitchFamily="34" charset="0"/>
              </a:rPr>
              <a:t>/т землю и ласково улыба/</a:t>
            </a:r>
            <a:r>
              <a:rPr lang="ru-RU" dirty="0" err="1" smtClean="0">
                <a:latin typeface="Arial Black" panose="020B0A04020102020204" pitchFamily="34" charset="0"/>
              </a:rPr>
              <a:t>и,е</a:t>
            </a:r>
            <a:r>
              <a:rPr lang="ru-RU" dirty="0" smtClean="0">
                <a:latin typeface="Arial Black" panose="020B0A04020102020204" pitchFamily="34" charset="0"/>
              </a:rPr>
              <a:t>/т…</a:t>
            </a:r>
            <a:r>
              <a:rPr lang="ru-RU" dirty="0" err="1" smtClean="0">
                <a:latin typeface="Arial Black" panose="020B0A04020102020204" pitchFamily="34" charset="0"/>
              </a:rPr>
              <a:t>ся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8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Не знаю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Хочу узнать</a:t>
            </a:r>
            <a:endParaRPr lang="ru-RU" dirty="0"/>
          </a:p>
        </p:txBody>
      </p:sp>
      <p:pic>
        <p:nvPicPr>
          <p:cNvPr id="6146" name="Picture 2" descr="ÐÐ°ÑÑÐ¸Ð½ÐºÐ¸ Ð¿Ð¾ Ð·Ð°Ð¿ÑÐ¾ÑÑ Ð·Ð½Ð°Ñ ÑÐ¼Ð°Ð¹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974" y="3212976"/>
            <a:ext cx="2160240" cy="11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Ð·Ð½Ð°Ñ ÑÐ¼Ð°Ð¹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49644"/>
            <a:ext cx="2525266" cy="159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098" y="4725144"/>
            <a:ext cx="1652934" cy="16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8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Действительные причастия настоящего времени. Гласные в суффиксах действительных причастий настоящего времени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8760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Глагол делится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Настоящее время </a:t>
            </a:r>
          </a:p>
          <a:p>
            <a:r>
              <a:rPr lang="ru-RU" dirty="0" smtClean="0"/>
              <a:t>Спряжение </a:t>
            </a:r>
          </a:p>
          <a:p>
            <a:r>
              <a:rPr lang="ru-RU" dirty="0" smtClean="0"/>
              <a:t>Вид </a:t>
            </a:r>
          </a:p>
          <a:p>
            <a:r>
              <a:rPr lang="ru-RU" dirty="0" smtClean="0"/>
              <a:t>Переходность – непереходность </a:t>
            </a:r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711" y="4029066"/>
            <a:ext cx="3024336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³Ð»Ð°Ð³Ð¾Ð» ÐºÐ°ÑÑÐ¸Ð½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51613"/>
            <a:ext cx="3059832" cy="251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52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483</Words>
  <Application>Microsoft Office PowerPoint</Application>
  <PresentationFormat>Экран (4:3)</PresentationFormat>
  <Paragraphs>92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NewsPrint</vt:lpstr>
      <vt:lpstr>Четырнадцатое ноября</vt:lpstr>
      <vt:lpstr>Закончите предложение</vt:lpstr>
      <vt:lpstr>Слайд 3</vt:lpstr>
      <vt:lpstr>Задание 1</vt:lpstr>
      <vt:lpstr>Слайд 5</vt:lpstr>
      <vt:lpstr>Осен/,нн/ее со…нце бережно гре/е,и/т землю и ласково улыба/и,е/т…ся.</vt:lpstr>
      <vt:lpstr>Таблица</vt:lpstr>
      <vt:lpstr>Слайд 8</vt:lpstr>
      <vt:lpstr>Глагол делится</vt:lpstr>
      <vt:lpstr>Слайд 10</vt:lpstr>
      <vt:lpstr>Чтобы правильно написать гласную в суффиксе, нужно:</vt:lpstr>
      <vt:lpstr>Слайд 12</vt:lpstr>
      <vt:lpstr>Орфографическая минутка</vt:lpstr>
      <vt:lpstr>Орфографическая минутка</vt:lpstr>
      <vt:lpstr>Физкультминутка</vt:lpstr>
      <vt:lpstr>Сборник пословиц</vt:lpstr>
      <vt:lpstr>Выборочный диктант</vt:lpstr>
      <vt:lpstr>Выборочный диктант</vt:lpstr>
      <vt:lpstr>Выборочный диктант</vt:lpstr>
      <vt:lpstr>Исаак Левитан</vt:lpstr>
      <vt:lpstr>Илья Остроухов</vt:lpstr>
      <vt:lpstr>Василий Поленов</vt:lpstr>
      <vt:lpstr>Слайд 23</vt:lpstr>
      <vt:lpstr>Слайд 24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Девятнадцатое ноября</dc:title>
  <dc:creator>Lego</dc:creator>
  <cp:lastModifiedBy>Людмила Леонидовна</cp:lastModifiedBy>
  <cp:revision>30</cp:revision>
  <dcterms:created xsi:type="dcterms:W3CDTF">2018-11-13T14:47:20Z</dcterms:created>
  <dcterms:modified xsi:type="dcterms:W3CDTF">2024-04-12T16:47:30Z</dcterms:modified>
</cp:coreProperties>
</file>