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3" r:id="rId4"/>
    <p:sldId id="264" r:id="rId5"/>
    <p:sldId id="261" r:id="rId6"/>
    <p:sldId id="262" r:id="rId7"/>
    <p:sldId id="265" r:id="rId8"/>
    <p:sldId id="270" r:id="rId9"/>
    <p:sldId id="274" r:id="rId10"/>
    <p:sldId id="271" r:id="rId11"/>
    <p:sldId id="272" r:id="rId12"/>
    <p:sldId id="276" r:id="rId13"/>
    <p:sldId id="275" r:id="rId14"/>
    <p:sldId id="277" r:id="rId15"/>
    <p:sldId id="278" r:id="rId16"/>
    <p:sldId id="279" r:id="rId17"/>
    <p:sldId id="280" r:id="rId18"/>
    <p:sldId id="281" r:id="rId19"/>
    <p:sldId id="282" r:id="rId20"/>
    <p:sldId id="283" r:id="rId21"/>
    <p:sldId id="26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42056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88200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9147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22143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956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368410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95218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340407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61264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E1FF6-B167-4C5B-BFF6-21C5AC3CF475}" type="datetimeFigureOut">
              <a:rPr lang="ru-RU" smtClean="0"/>
              <a:t>19.04.2023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14753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46E1FF6-B167-4C5B-BFF6-21C5AC3CF475}" type="datetimeFigureOut">
              <a:rPr lang="ru-RU" smtClean="0"/>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25422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6E1FF6-B167-4C5B-BFF6-21C5AC3CF475}" type="datetimeFigureOut">
              <a:rPr lang="ru-RU" smtClean="0"/>
              <a:t>19.04.2023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46334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46E1FF6-B167-4C5B-BFF6-21C5AC3CF475}" type="datetimeFigureOut">
              <a:rPr lang="ru-RU" smtClean="0"/>
              <a:t>19.04.2023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307445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1FF6-B167-4C5B-BFF6-21C5AC3CF475}" type="datetimeFigureOut">
              <a:rPr lang="ru-RU" smtClean="0"/>
              <a:t>19.04.2023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184158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6E1FF6-B167-4C5B-BFF6-21C5AC3CF475}" type="datetimeFigureOut">
              <a:rPr lang="ru-RU" smtClean="0"/>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410867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6E1FF6-B167-4C5B-BFF6-21C5AC3CF475}" type="datetimeFigureOut">
              <a:rPr lang="ru-RU" smtClean="0"/>
              <a:t>19.04.2023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252845-1031-4A3E-8438-EAD19EFB988B}" type="slidenum">
              <a:rPr lang="ru-RU" smtClean="0"/>
              <a:t>‹#›</a:t>
            </a:fld>
            <a:endParaRPr lang="ru-RU"/>
          </a:p>
        </p:txBody>
      </p:sp>
    </p:spTree>
    <p:extLst>
      <p:ext uri="{BB962C8B-B14F-4D97-AF65-F5344CB8AC3E}">
        <p14:creationId xmlns:p14="http://schemas.microsoft.com/office/powerpoint/2010/main" val="264282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E1FF6-B167-4C5B-BFF6-21C5AC3CF475}" type="datetimeFigureOut">
              <a:rPr lang="ru-RU" smtClean="0"/>
              <a:t>19.04.2023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252845-1031-4A3E-8438-EAD19EFB988B}" type="slidenum">
              <a:rPr lang="ru-RU" smtClean="0"/>
              <a:t>‹#›</a:t>
            </a:fld>
            <a:endParaRPr lang="ru-RU"/>
          </a:p>
        </p:txBody>
      </p:sp>
    </p:spTree>
    <p:extLst>
      <p:ext uri="{BB962C8B-B14F-4D97-AF65-F5344CB8AC3E}">
        <p14:creationId xmlns:p14="http://schemas.microsoft.com/office/powerpoint/2010/main" val="982190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974558"/>
            <a:ext cx="7766936" cy="1828800"/>
          </a:xfrm>
        </p:spPr>
        <p:txBody>
          <a:bodyPr>
            <a:normAutofit fontScale="90000"/>
          </a:bodyPr>
          <a:lstStyle/>
          <a:p>
            <a:r>
              <a:rPr lang="ru-RU" sz="4400" b="1" dirty="0" smtClean="0">
                <a:solidFill>
                  <a:srgbClr val="990033"/>
                </a:solidFill>
                <a:latin typeface="Arial Black" panose="020B0A04020102020204" pitchFamily="34" charset="0"/>
              </a:rPr>
              <a:t>Учителя - </a:t>
            </a:r>
            <a:r>
              <a:rPr lang="ru-RU" sz="4400" b="1" dirty="0">
                <a:solidFill>
                  <a:srgbClr val="990033"/>
                </a:solidFill>
                <a:latin typeface="Arial Black" panose="020B0A04020102020204" pitchFamily="34" charset="0"/>
              </a:rPr>
              <a:t>герои Великой Отечественной </a:t>
            </a:r>
            <a:r>
              <a:rPr lang="ru-RU" sz="4400" b="1" dirty="0" smtClean="0">
                <a:solidFill>
                  <a:srgbClr val="990033"/>
                </a:solidFill>
                <a:latin typeface="Arial Black" panose="020B0A04020102020204" pitchFamily="34" charset="0"/>
              </a:rPr>
              <a:t>войны</a:t>
            </a:r>
            <a:endParaRPr lang="ru-RU" sz="4400" dirty="0">
              <a:solidFill>
                <a:srgbClr val="990033"/>
              </a:solidFill>
              <a:latin typeface="Arial Black" panose="020B0A04020102020204" pitchFamily="34" charset="0"/>
            </a:endParaRPr>
          </a:p>
        </p:txBody>
      </p:sp>
      <p:sp>
        <p:nvSpPr>
          <p:cNvPr id="3" name="Подзаголовок 2"/>
          <p:cNvSpPr>
            <a:spLocks noGrp="1"/>
          </p:cNvSpPr>
          <p:nvPr>
            <p:ph type="subTitle" idx="1"/>
          </p:nvPr>
        </p:nvSpPr>
        <p:spPr>
          <a:xfrm>
            <a:off x="6172200" y="3602037"/>
            <a:ext cx="4495800" cy="2377657"/>
          </a:xfrm>
        </p:spPr>
        <p:txBody>
          <a:bodyPr>
            <a:normAutofit/>
          </a:bodyPr>
          <a:lstStyle/>
          <a:p>
            <a:r>
              <a:rPr lang="ru-RU" b="1" dirty="0">
                <a:solidFill>
                  <a:srgbClr val="002060"/>
                </a:solidFill>
              </a:rPr>
              <a:t>Против беды, против войны</a:t>
            </a:r>
          </a:p>
          <a:p>
            <a:r>
              <a:rPr lang="ru-RU" b="1" dirty="0">
                <a:solidFill>
                  <a:srgbClr val="002060"/>
                </a:solidFill>
              </a:rPr>
              <a:t>  Встанем за наших мальчишек</a:t>
            </a:r>
          </a:p>
          <a:p>
            <a:r>
              <a:rPr lang="ru-RU" b="1" dirty="0">
                <a:solidFill>
                  <a:srgbClr val="002060"/>
                </a:solidFill>
              </a:rPr>
              <a:t>  Солнце навек, счастье навек, -</a:t>
            </a:r>
          </a:p>
          <a:p>
            <a:r>
              <a:rPr lang="ru-RU" b="1" dirty="0">
                <a:solidFill>
                  <a:srgbClr val="002060"/>
                </a:solidFill>
              </a:rPr>
              <a:t>  Так повелел человек»!</a:t>
            </a:r>
          </a:p>
          <a:p>
            <a:r>
              <a:rPr lang="ru-RU" b="1" dirty="0">
                <a:solidFill>
                  <a:srgbClr val="002060"/>
                </a:solidFill>
              </a:rPr>
              <a:t>  Лев </a:t>
            </a:r>
            <a:r>
              <a:rPr lang="ru-RU" b="1" dirty="0" err="1">
                <a:solidFill>
                  <a:srgbClr val="002060"/>
                </a:solidFill>
              </a:rPr>
              <a:t>Ошанин</a:t>
            </a:r>
            <a:r>
              <a:rPr lang="ru-RU" b="1" dirty="0">
                <a:solidFill>
                  <a:srgbClr val="002060"/>
                </a:solidFill>
              </a:rPr>
              <a:t>.</a:t>
            </a:r>
          </a:p>
          <a:p>
            <a:endParaRPr lang="ru-RU" b="1" dirty="0">
              <a:solidFill>
                <a:srgbClr val="002060"/>
              </a:solidFill>
            </a:endParaRPr>
          </a:p>
        </p:txBody>
      </p:sp>
    </p:spTree>
    <p:extLst>
      <p:ext uri="{BB962C8B-B14F-4D97-AF65-F5344CB8AC3E}">
        <p14:creationId xmlns:p14="http://schemas.microsoft.com/office/powerpoint/2010/main" val="86589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1" y="404814"/>
            <a:ext cx="4500563" cy="3455987"/>
          </a:xfrm>
        </p:spPr>
        <p:txBody>
          <a:bodyPr/>
          <a:lstStyle/>
          <a:p>
            <a:r>
              <a:rPr lang="ru-RU" altLang="ru-RU" sz="2400" b="1">
                <a:solidFill>
                  <a:srgbClr val="990000"/>
                </a:solidFill>
              </a:rPr>
              <a:t>Второго ордена Красной Звезды и медали «За отвагу» Абдул удостоится еще через некоторое время захвата почти двадцати городов Пруссии.</a:t>
            </a:r>
          </a:p>
        </p:txBody>
      </p:sp>
      <p:pic>
        <p:nvPicPr>
          <p:cNvPr id="6147" name="Picture 4" descr="20200113_210635-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992814" y="404814"/>
            <a:ext cx="4675187" cy="645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5" descr="kisspng-victory-day-clip-art-ribbon-of-saint-george-easter-9-5d232f208b5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4076700"/>
            <a:ext cx="18383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kisspng-victory-day-clip-art-ribbon-of-saint-george-easter-9-5d232f208b5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978" y="3402623"/>
            <a:ext cx="4132384" cy="303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54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9"/>
            <a:ext cx="8229600" cy="3946525"/>
          </a:xfrm>
        </p:spPr>
        <p:txBody>
          <a:bodyPr/>
          <a:lstStyle/>
          <a:p>
            <a:endParaRPr lang="ru-RU" altLang="ru-RU" smtClean="0"/>
          </a:p>
        </p:txBody>
      </p:sp>
      <p:sp>
        <p:nvSpPr>
          <p:cNvPr id="7171" name="Rectangle 3"/>
          <p:cNvSpPr>
            <a:spLocks noGrp="1" noChangeArrowheads="1"/>
          </p:cNvSpPr>
          <p:nvPr>
            <p:ph type="body" idx="1"/>
          </p:nvPr>
        </p:nvSpPr>
        <p:spPr>
          <a:xfrm>
            <a:off x="1847850" y="4365626"/>
            <a:ext cx="8362950" cy="2232025"/>
          </a:xfrm>
        </p:spPr>
        <p:txBody>
          <a:bodyPr/>
          <a:lstStyle/>
          <a:p>
            <a:pPr>
              <a:lnSpc>
                <a:spcPct val="80000"/>
              </a:lnSpc>
            </a:pPr>
            <a:r>
              <a:rPr lang="ru-RU" altLang="ru-RU" sz="2000" b="1" dirty="0">
                <a:solidFill>
                  <a:srgbClr val="990000"/>
                </a:solidFill>
              </a:rPr>
              <a:t> </a:t>
            </a:r>
            <a:r>
              <a:rPr lang="ru-RU" altLang="ru-RU" sz="2000" b="1" dirty="0" err="1">
                <a:solidFill>
                  <a:srgbClr val="990000"/>
                </a:solidFill>
              </a:rPr>
              <a:t>Тамбиев</a:t>
            </a:r>
            <a:r>
              <a:rPr lang="ru-RU" altLang="ru-RU" sz="2000" b="1" dirty="0">
                <a:solidFill>
                  <a:srgbClr val="990000"/>
                </a:solidFill>
              </a:rPr>
              <a:t> был удостоен чести принимать участие в Параде ПОБЕДЫ на КРАСНОЙ ПЛОЩАДИ в МОСКВЕ 24 июня 1945 года.</a:t>
            </a:r>
            <a:br>
              <a:rPr lang="ru-RU" altLang="ru-RU" sz="2000" b="1" dirty="0">
                <a:solidFill>
                  <a:srgbClr val="990000"/>
                </a:solidFill>
              </a:rPr>
            </a:br>
            <a:r>
              <a:rPr lang="ru-RU" altLang="ru-RU" sz="2000" b="1" dirty="0">
                <a:solidFill>
                  <a:srgbClr val="990000"/>
                </a:solidFill>
              </a:rPr>
              <a:t>24 июня 1945 года - в этот многолюдный, шумный, счастливый день - он шел по Красной Площади и впервые не мог сдержать слез.  </a:t>
            </a:r>
          </a:p>
        </p:txBody>
      </p:sp>
      <p:sp>
        <p:nvSpPr>
          <p:cNvPr id="7172" name="AutoShape 5" descr="54"/>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7173" name="Picture 7" descr="YPG5MQmXOrwEtNkOwdK3uJZE7TsFBpXfnyVudmoSVtPi_Y0S5U93ZqftbZqOY2vdq_J6bpmRyOJonT3VoXnDag%3D%3D?uid=0&amp;filename=16_1234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60350"/>
            <a:ext cx="7658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39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75276" y="-2187575"/>
            <a:ext cx="1800225" cy="360362"/>
          </a:xfrm>
        </p:spPr>
        <p:txBody>
          <a:bodyPr>
            <a:normAutofit fontScale="90000"/>
          </a:bodyPr>
          <a:lstStyle/>
          <a:p>
            <a:endParaRPr lang="ru-RU" altLang="ru-RU" sz="4000"/>
          </a:p>
        </p:txBody>
      </p:sp>
      <p:sp>
        <p:nvSpPr>
          <p:cNvPr id="8195" name="Rectangle 3"/>
          <p:cNvSpPr>
            <a:spLocks noGrp="1" noChangeArrowheads="1"/>
          </p:cNvSpPr>
          <p:nvPr>
            <p:ph type="body" idx="1"/>
          </p:nvPr>
        </p:nvSpPr>
        <p:spPr>
          <a:xfrm>
            <a:off x="5808664" y="908050"/>
            <a:ext cx="4402137" cy="5949950"/>
          </a:xfrm>
        </p:spPr>
        <p:txBody>
          <a:bodyPr/>
          <a:lstStyle/>
          <a:p>
            <a:pPr>
              <a:lnSpc>
                <a:spcPct val="80000"/>
              </a:lnSpc>
            </a:pPr>
            <a:r>
              <a:rPr lang="ru-RU" altLang="ru-RU" sz="2000">
                <a:solidFill>
                  <a:srgbClr val="990000"/>
                </a:solidFill>
              </a:rPr>
              <a:t>6 мая 2016 года средней школе села Первомайское Малокарачаевского района Карачаево-Черкесии присвоили имя Абдула Тамбиева.  Мемориальная доска с изображением А.Тамбиева и его краткой биографией  висит  на стене нашей школы, где обучается около 700 детей. </a:t>
            </a:r>
          </a:p>
        </p:txBody>
      </p:sp>
      <p:pic>
        <p:nvPicPr>
          <p:cNvPr id="8196" name="Picture 5" descr="News_06-0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268414"/>
            <a:ext cx="417671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200942-S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4117976"/>
            <a:ext cx="374332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59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1690"/>
          </a:xfrm>
        </p:spPr>
        <p:txBody>
          <a:bodyPr>
            <a:normAutofit fontScale="90000"/>
          </a:bodyPr>
          <a:lstStyle/>
          <a:p>
            <a:pPr algn="ctr"/>
            <a:r>
              <a:rPr lang="ru-RU" dirty="0" smtClean="0"/>
              <a:t> </a:t>
            </a:r>
            <a:r>
              <a:rPr lang="ru-RU" sz="4000" b="1" dirty="0" smtClean="0">
                <a:solidFill>
                  <a:schemeClr val="accent2">
                    <a:lumMod val="50000"/>
                  </a:schemeClr>
                </a:solidFill>
              </a:rPr>
              <a:t>Эркенов Магомет </a:t>
            </a:r>
            <a:r>
              <a:rPr lang="ru-RU" sz="4000" b="1" dirty="0" err="1" smtClean="0">
                <a:solidFill>
                  <a:schemeClr val="accent2">
                    <a:lumMod val="50000"/>
                  </a:schemeClr>
                </a:solidFill>
              </a:rPr>
              <a:t>Биболатович</a:t>
            </a:r>
            <a:r>
              <a:rPr lang="ru-RU" sz="4000" b="1" dirty="0" smtClean="0">
                <a:solidFill>
                  <a:schemeClr val="accent2">
                    <a:lumMod val="50000"/>
                  </a:schemeClr>
                </a:solidFill>
              </a:rPr>
              <a:t> </a:t>
            </a:r>
            <a:endParaRPr lang="ru-RU" sz="4000" b="1" dirty="0">
              <a:solidFill>
                <a:schemeClr val="accent2">
                  <a:lumMod val="50000"/>
                </a:schemeClr>
              </a:solidFill>
            </a:endParaRPr>
          </a:p>
        </p:txBody>
      </p:sp>
      <p:sp>
        <p:nvSpPr>
          <p:cNvPr id="3" name="Объект 2"/>
          <p:cNvSpPr>
            <a:spLocks noGrp="1"/>
          </p:cNvSpPr>
          <p:nvPr>
            <p:ph idx="1"/>
          </p:nvPr>
        </p:nvSpPr>
        <p:spPr>
          <a:xfrm>
            <a:off x="838200" y="1028700"/>
            <a:ext cx="10515600" cy="5148263"/>
          </a:xfrm>
        </p:spPr>
        <p:txBody>
          <a:bodyPr>
            <a:normAutofit/>
          </a:bodyPr>
          <a:lstStyle/>
          <a:p>
            <a:pPr marL="0" indent="0">
              <a:buNone/>
            </a:pPr>
            <a:r>
              <a:rPr lang="ru-RU" dirty="0">
                <a:solidFill>
                  <a:srgbClr val="002060"/>
                </a:solidFill>
              </a:rPr>
              <a:t>Магомет </a:t>
            </a:r>
            <a:r>
              <a:rPr lang="ru-RU" dirty="0" err="1">
                <a:solidFill>
                  <a:srgbClr val="002060"/>
                </a:solidFill>
              </a:rPr>
              <a:t>Биболатович</a:t>
            </a:r>
            <a:r>
              <a:rPr lang="ru-RU" dirty="0">
                <a:solidFill>
                  <a:srgbClr val="002060"/>
                </a:solidFill>
              </a:rPr>
              <a:t> Эркенов родился 5 октября 1922 года в ауле Учкулан Карачаевской автономной области. После окончания школы в 1935 году он поступил в </a:t>
            </a:r>
            <a:r>
              <a:rPr lang="ru-RU" dirty="0" err="1">
                <a:solidFill>
                  <a:srgbClr val="002060"/>
                </a:solidFill>
              </a:rPr>
              <a:t>педрабфак</a:t>
            </a:r>
            <a:r>
              <a:rPr lang="ru-RU" dirty="0">
                <a:solidFill>
                  <a:srgbClr val="002060"/>
                </a:solidFill>
              </a:rPr>
              <a:t> в городе Микоян-</a:t>
            </a:r>
            <a:r>
              <a:rPr lang="ru-RU" dirty="0" err="1">
                <a:solidFill>
                  <a:srgbClr val="002060"/>
                </a:solidFill>
              </a:rPr>
              <a:t>Шахар</a:t>
            </a:r>
            <a:r>
              <a:rPr lang="ru-RU" dirty="0">
                <a:solidFill>
                  <a:srgbClr val="002060"/>
                </a:solidFill>
              </a:rPr>
              <a:t>, нынешнем Карачаевске.</a:t>
            </a:r>
            <a:r>
              <a:rPr lang="ru-RU" dirty="0" smtClean="0">
                <a:solidFill>
                  <a:srgbClr val="002060"/>
                </a:solidFill>
              </a:rPr>
              <a:t/>
            </a:r>
            <a:br>
              <a:rPr lang="ru-RU" dirty="0" smtClean="0">
                <a:solidFill>
                  <a:srgbClr val="002060"/>
                </a:solidFill>
              </a:rPr>
            </a:br>
            <a:r>
              <a:rPr lang="ru-RU" dirty="0">
                <a:solidFill>
                  <a:srgbClr val="002060"/>
                </a:solidFill>
              </a:rPr>
              <a:t>В 1939 году он поступил в Подольское военное артиллерийское училище и окончил его в 1941 году. С первых же дней войны </a:t>
            </a:r>
            <a:r>
              <a:rPr lang="ru-RU" dirty="0" err="1">
                <a:solidFill>
                  <a:srgbClr val="002060"/>
                </a:solidFill>
              </a:rPr>
              <a:t>М.Эркенов</a:t>
            </a:r>
            <a:r>
              <a:rPr lang="ru-RU" dirty="0">
                <a:solidFill>
                  <a:srgbClr val="002060"/>
                </a:solidFill>
              </a:rPr>
              <a:t> воевал на 1-м Ленинградском фронте. С 1941 по 1946 годы был командиром огневого взвода, командиром батареи, заместителем командира артиллерийского дивизиона, начальником штаба отдельного артиллерийского дивизиона, защитником блокадного Ленинграда.</a:t>
            </a:r>
            <a:r>
              <a:rPr lang="ru-RU" dirty="0" smtClean="0">
                <a:solidFill>
                  <a:srgbClr val="002060"/>
                </a:solidFill>
              </a:rPr>
              <a:t/>
            </a:r>
            <a:br>
              <a:rPr lang="ru-RU" dirty="0" smtClean="0">
                <a:solidFill>
                  <a:srgbClr val="002060"/>
                </a:solidFill>
              </a:rPr>
            </a:br>
            <a:r>
              <a:rPr lang="ru-RU" dirty="0">
                <a:solidFill>
                  <a:srgbClr val="002060"/>
                </a:solidFill>
              </a:rPr>
              <a:t>С января 1945 года был переведен и воевал в составе Первого Украинского фронта. 30 июня 1944 года награжден орденом Александра Невского, а также медалями "За отвагу", "За оборону Ленинграда", "За оборону </a:t>
            </a:r>
            <a:r>
              <a:rPr lang="ru-RU" dirty="0" err="1">
                <a:solidFill>
                  <a:srgbClr val="002060"/>
                </a:solidFill>
              </a:rPr>
              <a:t>Ораниенбаумского</a:t>
            </a:r>
            <a:r>
              <a:rPr lang="ru-RU" dirty="0">
                <a:solidFill>
                  <a:srgbClr val="002060"/>
                </a:solidFill>
              </a:rPr>
              <a:t> плацдарма", "За победу над Германией".</a:t>
            </a:r>
            <a:r>
              <a:rPr lang="ru-RU" dirty="0" smtClean="0">
                <a:solidFill>
                  <a:srgbClr val="002060"/>
                </a:solidFill>
              </a:rPr>
              <a:t/>
            </a:r>
            <a:br>
              <a:rPr lang="ru-RU" dirty="0" smtClean="0">
                <a:solidFill>
                  <a:srgbClr val="002060"/>
                </a:solidFill>
              </a:rPr>
            </a:br>
            <a:r>
              <a:rPr lang="ru-RU" dirty="0">
                <a:solidFill>
                  <a:srgbClr val="002060"/>
                </a:solidFill>
              </a:rPr>
              <a:t>Победу праздновал 11 мая 1945 года в Чехословакии, в городе </a:t>
            </a:r>
            <a:r>
              <a:rPr lang="ru-RU" dirty="0" err="1">
                <a:solidFill>
                  <a:srgbClr val="002060"/>
                </a:solidFill>
              </a:rPr>
              <a:t>Керц</a:t>
            </a:r>
            <a:r>
              <a:rPr lang="ru-RU" dirty="0">
                <a:solidFill>
                  <a:srgbClr val="002060"/>
                </a:solidFill>
              </a:rPr>
              <a:t>. В 1947 году был демобилизован в звании капитана.</a:t>
            </a:r>
            <a:r>
              <a:rPr lang="ru-RU" dirty="0" smtClean="0">
                <a:solidFill>
                  <a:srgbClr val="002060"/>
                </a:solidFill>
              </a:rPr>
              <a:t/>
            </a:r>
            <a:br>
              <a:rPr lang="ru-RU"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86224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4674577" cy="6167560"/>
          </a:xfrm>
        </p:spPr>
        <p:txBody>
          <a:bodyPr/>
          <a:lstStyle/>
          <a:p>
            <a:endParaRPr lang="ru-RU" dirty="0"/>
          </a:p>
        </p:txBody>
      </p:sp>
      <p:sp>
        <p:nvSpPr>
          <p:cNvPr id="3" name="Объект 2"/>
          <p:cNvSpPr>
            <a:spLocks noGrp="1"/>
          </p:cNvSpPr>
          <p:nvPr>
            <p:ph idx="1"/>
          </p:nvPr>
        </p:nvSpPr>
        <p:spPr>
          <a:xfrm>
            <a:off x="5679830" y="365125"/>
            <a:ext cx="5673969" cy="5811838"/>
          </a:xfrm>
        </p:spPr>
        <p:txBody>
          <a:bodyPr>
            <a:normAutofit/>
          </a:bodyPr>
          <a:lstStyle/>
          <a:p>
            <a:pPr marL="0" indent="0">
              <a:buNone/>
            </a:pPr>
            <a:r>
              <a:rPr lang="ru-RU" dirty="0" smtClean="0"/>
              <a:t> </a:t>
            </a:r>
            <a:r>
              <a:rPr lang="ru-RU" dirty="0" smtClean="0">
                <a:solidFill>
                  <a:srgbClr val="002060"/>
                </a:solidFill>
              </a:rPr>
              <a:t>Эркенов со своим взводом был среди тех, кто защищал «дорогу жизни», через которую из блокадного Ленинграда вывозили детей, женщин, стариков… На протяжении всей обороны и сражения за Ленинград он не раз смотрел смерти в лицо, выполняя самые трудные и ответственные задания. Он был в числе тех, кто оборонял завод имени Кирова, который имел важное стратегическое значение, поскольку производил оружие для фронта. За блестящее проведение операций капитан Эркенов был награжден также медалями «За отвагу» и «За оборону Ленинграда». Война для него закончилась в 1946 году…</a:t>
            </a:r>
            <a:endParaRPr lang="ru-RU" dirty="0">
              <a:solidFill>
                <a:srgbClr val="002060"/>
              </a:solidFill>
            </a:endParaRPr>
          </a:p>
        </p:txBody>
      </p:sp>
      <p:pic>
        <p:nvPicPr>
          <p:cNvPr id="8" name="Picture 2" descr="Отсканированный докумен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16" y="633288"/>
            <a:ext cx="4211515" cy="569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9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646" y="518745"/>
            <a:ext cx="3550139" cy="6093069"/>
          </a:xfrm>
        </p:spPr>
        <p:txBody>
          <a:bodyPr/>
          <a:lstStyle/>
          <a:p>
            <a:endParaRPr lang="ru-RU" dirty="0"/>
          </a:p>
        </p:txBody>
      </p:sp>
      <p:sp>
        <p:nvSpPr>
          <p:cNvPr id="3" name="Объект 2"/>
          <p:cNvSpPr>
            <a:spLocks noGrp="1"/>
          </p:cNvSpPr>
          <p:nvPr>
            <p:ph idx="1"/>
          </p:nvPr>
        </p:nvSpPr>
        <p:spPr>
          <a:xfrm>
            <a:off x="4580792" y="518745"/>
            <a:ext cx="6773008" cy="5658218"/>
          </a:xfrm>
        </p:spPr>
        <p:txBody>
          <a:bodyPr>
            <a:normAutofit/>
          </a:bodyPr>
          <a:lstStyle/>
          <a:p>
            <a:pPr marL="0" indent="0">
              <a:buNone/>
            </a:pPr>
            <a:r>
              <a:rPr lang="ru-RU" dirty="0">
                <a:solidFill>
                  <a:srgbClr val="002060"/>
                </a:solidFill>
              </a:rPr>
              <a:t>Демобилизовавшись из армии, М. Эркенов разыскал свою семью в Джамбульской области Казахстана и пошел работать в школу, где с 1947 по 1958 год обучал детей в начальных классах. По возвращении на родину Магомет </a:t>
            </a:r>
            <a:r>
              <a:rPr lang="ru-RU" dirty="0" err="1">
                <a:solidFill>
                  <a:srgbClr val="002060"/>
                </a:solidFill>
              </a:rPr>
              <a:t>Биболатович</a:t>
            </a:r>
            <a:r>
              <a:rPr lang="ru-RU" dirty="0">
                <a:solidFill>
                  <a:srgbClr val="002060"/>
                </a:solidFill>
              </a:rPr>
              <a:t> продолжил педагогическую деятельность в родной школе. И невозможно сосчитать, сколько детей он научил читать, считать, скольким привил любовь к знаниям</a:t>
            </a:r>
            <a:r>
              <a:rPr lang="ru-RU" dirty="0" smtClean="0">
                <a:solidFill>
                  <a:srgbClr val="002060"/>
                </a:solidFill>
              </a:rPr>
              <a:t>.  </a:t>
            </a:r>
          </a:p>
          <a:p>
            <a:pPr marL="0" indent="0">
              <a:buNone/>
            </a:pPr>
            <a:r>
              <a:rPr lang="ru-RU" dirty="0" smtClean="0">
                <a:solidFill>
                  <a:srgbClr val="002060"/>
                </a:solidFill>
              </a:rPr>
              <a:t>  И до, и после войны работал педагогом, </a:t>
            </a:r>
          </a:p>
          <a:p>
            <a:pPr marL="0" indent="0">
              <a:buNone/>
            </a:pPr>
            <a:r>
              <a:rPr lang="ru-RU" dirty="0" smtClean="0">
                <a:solidFill>
                  <a:srgbClr val="002060"/>
                </a:solidFill>
              </a:rPr>
              <a:t>30 лет своей жизни отдал обучению и воспитанию подрастающего поколения. За годы педагогической деятельности неоднократно награждался почетными грамотами, удостоен званий "Заслуженный учитель" и "Отличник народного просвещения".</a:t>
            </a:r>
          </a:p>
          <a:p>
            <a:pPr marL="0" indent="0">
              <a:buNone/>
            </a:pPr>
            <a:r>
              <a:rPr lang="ru-RU" dirty="0" smtClean="0">
                <a:solidFill>
                  <a:srgbClr val="002060"/>
                </a:solidFill>
              </a:rPr>
              <a:t> </a:t>
            </a:r>
          </a:p>
          <a:p>
            <a:pPr marL="0" indent="0">
              <a:buNone/>
            </a:pPr>
            <a:endParaRPr lang="ru-RU" dirty="0"/>
          </a:p>
        </p:txBody>
      </p:sp>
      <p:pic>
        <p:nvPicPr>
          <p:cNvPr id="3074" name="Picture 2" descr="https://sun9-78.userapi.com/impg/tY-2Lku71cCOZC1EJArBvmszQ5Rzmth3qNSZfQ/r9ji4pM9_Bc.jpg?size=397x604&amp;quality=95&amp;sign=8fbc18d2d05e47e487e0e59348e22884&amp;c_uniq_tag=YjLEWSy3VMOE3w7EpHK0maPfN6t8J_elZ8Bq9Mp4ti8&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46" y="756138"/>
            <a:ext cx="3550139" cy="54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6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0054" y="365125"/>
            <a:ext cx="10043746" cy="540483"/>
          </a:xfrm>
        </p:spPr>
        <p:txBody>
          <a:bodyPr>
            <a:normAutofit/>
          </a:bodyPr>
          <a:lstStyle/>
          <a:p>
            <a:r>
              <a:rPr lang="ru-RU" sz="2800" dirty="0">
                <a:solidFill>
                  <a:schemeClr val="accent2">
                    <a:lumMod val="50000"/>
                  </a:schemeClr>
                </a:solidFill>
                <a:latin typeface="Arial Black" panose="020B0A04020102020204" pitchFamily="34" charset="0"/>
              </a:rPr>
              <a:t>Биджиев </a:t>
            </a:r>
            <a:r>
              <a:rPr lang="ru-RU" sz="2800" dirty="0" err="1">
                <a:solidFill>
                  <a:schemeClr val="accent2">
                    <a:lumMod val="50000"/>
                  </a:schemeClr>
                </a:solidFill>
                <a:latin typeface="Arial Black" panose="020B0A04020102020204" pitchFamily="34" charset="0"/>
              </a:rPr>
              <a:t>Солтан</a:t>
            </a:r>
            <a:r>
              <a:rPr lang="ru-RU" sz="2800" dirty="0">
                <a:solidFill>
                  <a:schemeClr val="accent2">
                    <a:lumMod val="50000"/>
                  </a:schemeClr>
                </a:solidFill>
                <a:latin typeface="Arial Black" panose="020B0A04020102020204" pitchFamily="34" charset="0"/>
              </a:rPr>
              <a:t>-Хамит </a:t>
            </a:r>
            <a:r>
              <a:rPr lang="ru-RU" sz="2800" dirty="0" err="1">
                <a:solidFill>
                  <a:schemeClr val="accent2">
                    <a:lumMod val="50000"/>
                  </a:schemeClr>
                </a:solidFill>
                <a:latin typeface="Arial Black" panose="020B0A04020102020204" pitchFamily="34" charset="0"/>
              </a:rPr>
              <a:t>Локманович</a:t>
            </a:r>
            <a:endParaRPr lang="ru-RU" sz="2800" dirty="0">
              <a:solidFill>
                <a:schemeClr val="accent2">
                  <a:lumMod val="50000"/>
                </a:schemeClr>
              </a:solidFill>
              <a:latin typeface="Arial Black" panose="020B0A04020102020204" pitchFamily="34" charset="0"/>
            </a:endParaRPr>
          </a:p>
        </p:txBody>
      </p:sp>
      <p:sp>
        <p:nvSpPr>
          <p:cNvPr id="3" name="Объект 2"/>
          <p:cNvSpPr>
            <a:spLocks noGrp="1"/>
          </p:cNvSpPr>
          <p:nvPr>
            <p:ph idx="1"/>
          </p:nvPr>
        </p:nvSpPr>
        <p:spPr>
          <a:xfrm>
            <a:off x="838200" y="905608"/>
            <a:ext cx="10515600" cy="5829300"/>
          </a:xfrm>
        </p:spPr>
        <p:txBody>
          <a:bodyPr>
            <a:noAutofit/>
          </a:bodyPr>
          <a:lstStyle/>
          <a:p>
            <a:pPr marL="0" indent="0">
              <a:buNone/>
            </a:pPr>
            <a:r>
              <a:rPr lang="ru-RU" sz="1800" dirty="0" smtClean="0">
                <a:solidFill>
                  <a:srgbClr val="002060"/>
                </a:solidFill>
              </a:rPr>
              <a:t>      Биджиев </a:t>
            </a:r>
            <a:r>
              <a:rPr lang="ru-RU" sz="1800" dirty="0" err="1">
                <a:solidFill>
                  <a:srgbClr val="002060"/>
                </a:solidFill>
              </a:rPr>
              <a:t>Солтан</a:t>
            </a:r>
            <a:r>
              <a:rPr lang="ru-RU" sz="1800" dirty="0">
                <a:solidFill>
                  <a:srgbClr val="002060"/>
                </a:solidFill>
              </a:rPr>
              <a:t>-Хамит </a:t>
            </a:r>
            <a:r>
              <a:rPr lang="ru-RU" sz="1800" dirty="0" err="1" smtClean="0">
                <a:solidFill>
                  <a:srgbClr val="002060"/>
                </a:solidFill>
              </a:rPr>
              <a:t>Локманович</a:t>
            </a:r>
            <a:r>
              <a:rPr lang="ru-RU" sz="1800" dirty="0" smtClean="0">
                <a:solidFill>
                  <a:srgbClr val="002060"/>
                </a:solidFill>
              </a:rPr>
              <a:t>. Родился </a:t>
            </a:r>
            <a:r>
              <a:rPr lang="ru-RU" sz="1800" dirty="0">
                <a:solidFill>
                  <a:srgbClr val="002060"/>
                </a:solidFill>
              </a:rPr>
              <a:t>10 сентября 1919 года в ауле Учкулан </a:t>
            </a:r>
            <a:r>
              <a:rPr lang="ru-RU" sz="1800" dirty="0" err="1">
                <a:solidFill>
                  <a:srgbClr val="002060"/>
                </a:solidFill>
              </a:rPr>
              <a:t>Баталпашинского</a:t>
            </a:r>
            <a:r>
              <a:rPr lang="ru-RU" sz="1800" dirty="0">
                <a:solidFill>
                  <a:srgbClr val="002060"/>
                </a:solidFill>
              </a:rPr>
              <a:t> отдела Кубанской области, ныне Карачаевского района Карачаево-Черкесской Республики, в крестьянской семье. Карачаевец.</a:t>
            </a:r>
          </a:p>
          <a:p>
            <a:pPr marL="0" indent="0">
              <a:buNone/>
            </a:pPr>
            <a:r>
              <a:rPr lang="ru-RU" sz="1800" dirty="0" smtClean="0">
                <a:solidFill>
                  <a:srgbClr val="002060"/>
                </a:solidFill>
              </a:rPr>
              <a:t>Окончил </a:t>
            </a:r>
            <a:r>
              <a:rPr lang="ru-RU" sz="1800" dirty="0" err="1">
                <a:solidFill>
                  <a:srgbClr val="002060"/>
                </a:solidFill>
              </a:rPr>
              <a:t>Учкуланскую</a:t>
            </a:r>
            <a:r>
              <a:rPr lang="ru-RU" sz="1800" dirty="0">
                <a:solidFill>
                  <a:srgbClr val="002060"/>
                </a:solidFill>
              </a:rPr>
              <a:t> неполную среднюю школу и в 1937 году - рабфак в городе Микоян-</a:t>
            </a:r>
            <a:r>
              <a:rPr lang="ru-RU" sz="1800" dirty="0" err="1">
                <a:solidFill>
                  <a:srgbClr val="002060"/>
                </a:solidFill>
              </a:rPr>
              <a:t>Шахар</a:t>
            </a:r>
            <a:r>
              <a:rPr lang="ru-RU" sz="1800" dirty="0">
                <a:solidFill>
                  <a:srgbClr val="002060"/>
                </a:solidFill>
              </a:rPr>
              <a:t> (ныне - Карачаевск). С 1937 года работал учителем в родном селе. В 1940 году окончил Микоян-</a:t>
            </a:r>
            <a:r>
              <a:rPr lang="ru-RU" sz="1800" dirty="0" err="1">
                <a:solidFill>
                  <a:srgbClr val="002060"/>
                </a:solidFill>
              </a:rPr>
              <a:t>Шахарский</a:t>
            </a:r>
            <a:r>
              <a:rPr lang="ru-RU" sz="1800" dirty="0">
                <a:solidFill>
                  <a:srgbClr val="002060"/>
                </a:solidFill>
              </a:rPr>
              <a:t> учительский институт, был назначен директором школы в родном ауле.</a:t>
            </a:r>
          </a:p>
          <a:p>
            <a:pPr marL="0" indent="0">
              <a:buNone/>
            </a:pPr>
            <a:r>
              <a:rPr lang="ru-RU" sz="1800" dirty="0" smtClean="0">
                <a:solidFill>
                  <a:srgbClr val="002060"/>
                </a:solidFill>
              </a:rPr>
              <a:t>Но началась война. В </a:t>
            </a:r>
            <a:r>
              <a:rPr lang="ru-RU" sz="1800" dirty="0">
                <a:solidFill>
                  <a:srgbClr val="002060"/>
                </a:solidFill>
              </a:rPr>
              <a:t>1940 году был призван в Красную Армию Учкуланским райвоенкоматом. Службу начала в </a:t>
            </a:r>
            <a:r>
              <a:rPr lang="ru-RU" sz="1800" dirty="0" err="1">
                <a:solidFill>
                  <a:srgbClr val="002060"/>
                </a:solidFill>
              </a:rPr>
              <a:t>в</a:t>
            </a:r>
            <a:r>
              <a:rPr lang="ru-RU" sz="1800" dirty="0">
                <a:solidFill>
                  <a:srgbClr val="002060"/>
                </a:solidFill>
              </a:rPr>
              <a:t> 3-м стрелковом полку 53-й стрелковой дивизии, через несколько месяцев службы написал рапорт о переводе в авиацию. В 1941 году был направлен в 13-ю военную авиационную школу пилотов в городе Днепропетровск. </a:t>
            </a:r>
            <a:endParaRPr lang="ru-RU" sz="1800" dirty="0" smtClean="0">
              <a:solidFill>
                <a:srgbClr val="002060"/>
              </a:solidFill>
            </a:endParaRPr>
          </a:p>
          <a:p>
            <a:pPr marL="0" indent="0">
              <a:buNone/>
            </a:pPr>
            <a:r>
              <a:rPr lang="ru-RU" sz="1800" dirty="0" smtClean="0">
                <a:solidFill>
                  <a:srgbClr val="002060"/>
                </a:solidFill>
              </a:rPr>
              <a:t>Участник </a:t>
            </a:r>
            <a:r>
              <a:rPr lang="ru-RU" sz="1800" dirty="0">
                <a:solidFill>
                  <a:srgbClr val="002060"/>
                </a:solidFill>
              </a:rPr>
              <a:t>Великой Отечественной войны с августа 1943 года. Был зачислен летчиком в 90-й гвардейский штурмовой авиационный </a:t>
            </a:r>
            <a:r>
              <a:rPr lang="ru-RU" sz="1800" dirty="0" smtClean="0">
                <a:solidFill>
                  <a:srgbClr val="002060"/>
                </a:solidFill>
              </a:rPr>
              <a:t>полк.</a:t>
            </a:r>
            <a:r>
              <a:rPr lang="ru-RU" dirty="0"/>
              <a:t> </a:t>
            </a:r>
            <a:r>
              <a:rPr lang="ru-RU" sz="1800" dirty="0" smtClean="0">
                <a:solidFill>
                  <a:srgbClr val="002060"/>
                </a:solidFill>
              </a:rPr>
              <a:t>К </a:t>
            </a:r>
            <a:r>
              <a:rPr lang="ru-RU" sz="1800" dirty="0">
                <a:solidFill>
                  <a:srgbClr val="002060"/>
                </a:solidFill>
              </a:rPr>
              <a:t>февралю 1944 года на свой боевой счет добавил еще 28 боевых вылетов и второй боевой орден – Отечественной войны 1-й </a:t>
            </a:r>
            <a:r>
              <a:rPr lang="ru-RU" sz="1800" dirty="0" smtClean="0">
                <a:solidFill>
                  <a:srgbClr val="002060"/>
                </a:solidFill>
              </a:rPr>
              <a:t>степени. </a:t>
            </a:r>
            <a:r>
              <a:rPr lang="ru-RU" sz="1800" dirty="0">
                <a:solidFill>
                  <a:srgbClr val="002060"/>
                </a:solidFill>
              </a:rPr>
              <a:t>За следующий месяц боев в небе Украины произвел еще 20 боевых вылетов. В марте награжден орденом Красной Звезды.</a:t>
            </a:r>
          </a:p>
          <a:p>
            <a:pPr marL="0" indent="0">
              <a:buNone/>
            </a:pPr>
            <a:r>
              <a:rPr lang="ru-RU" sz="1800" dirty="0" smtClean="0">
                <a:solidFill>
                  <a:srgbClr val="002060"/>
                </a:solidFill>
              </a:rPr>
              <a:t>Всего </a:t>
            </a:r>
            <a:r>
              <a:rPr lang="ru-RU" sz="1800" dirty="0">
                <a:solidFill>
                  <a:srgbClr val="002060"/>
                </a:solidFill>
              </a:rPr>
              <a:t>на фронте совершил 91 боевой вылет на штурмовку войск противника, нанес ему большие потери в живой силе и технике.</a:t>
            </a:r>
          </a:p>
          <a:p>
            <a:pPr marL="0" indent="0">
              <a:buNone/>
            </a:pPr>
            <a:endParaRPr lang="ru-RU" sz="1800" dirty="0">
              <a:solidFill>
                <a:srgbClr val="002060"/>
              </a:solidFill>
            </a:endParaRPr>
          </a:p>
        </p:txBody>
      </p:sp>
    </p:spTree>
    <p:extLst>
      <p:ext uri="{BB962C8B-B14F-4D97-AF65-F5344CB8AC3E}">
        <p14:creationId xmlns:p14="http://schemas.microsoft.com/office/powerpoint/2010/main" val="329859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238" y="365126"/>
            <a:ext cx="3445397" cy="5147408"/>
          </a:xfrm>
        </p:spPr>
        <p:txBody>
          <a:bodyPr>
            <a:normAutofit/>
          </a:bodyPr>
          <a:lstStyle/>
          <a:p>
            <a:endParaRPr lang="ru-RU" dirty="0"/>
          </a:p>
        </p:txBody>
      </p:sp>
      <p:sp>
        <p:nvSpPr>
          <p:cNvPr id="3" name="Объект 2"/>
          <p:cNvSpPr>
            <a:spLocks noGrp="1"/>
          </p:cNvSpPr>
          <p:nvPr>
            <p:ph idx="1"/>
          </p:nvPr>
        </p:nvSpPr>
        <p:spPr>
          <a:xfrm>
            <a:off x="4510452" y="365125"/>
            <a:ext cx="7493977" cy="5811838"/>
          </a:xfrm>
        </p:spPr>
        <p:txBody>
          <a:bodyPr>
            <a:normAutofit fontScale="92500" lnSpcReduction="20000"/>
          </a:bodyPr>
          <a:lstStyle/>
          <a:p>
            <a:pPr marL="0" indent="0">
              <a:buNone/>
            </a:pPr>
            <a:r>
              <a:rPr lang="ru-RU" dirty="0">
                <a:solidFill>
                  <a:srgbClr val="002060"/>
                </a:solidFill>
              </a:rPr>
              <a:t>Дойти до Победы летчику не довелось. В июле 1944 года был отозван с фронта по причине национальности, поскольку было принято решение о депортации карачаевского народа. </a:t>
            </a:r>
            <a:r>
              <a:rPr lang="ru-RU" dirty="0" smtClean="0">
                <a:solidFill>
                  <a:srgbClr val="002060"/>
                </a:solidFill>
              </a:rPr>
              <a:t> До </a:t>
            </a:r>
            <a:r>
              <a:rPr lang="ru-RU" dirty="0">
                <a:solidFill>
                  <a:srgbClr val="002060"/>
                </a:solidFill>
              </a:rPr>
              <a:t>октября 1945 года он работал лётчиком-инструктором 2-го военного авиационного училища имени В. П. Чкалова в Южно-Уральском военном округе (г. Оренбург). Затем служил старшим лётчиком одного из научно-исследовательских учреждений Министерства Вооружённых Сил СССР. В мае 1948 года капитан С. Л. Биджиев был уволен в запас.</a:t>
            </a:r>
          </a:p>
          <a:p>
            <a:pPr marL="0" indent="0">
              <a:buNone/>
            </a:pPr>
            <a:r>
              <a:rPr lang="ru-RU" dirty="0" smtClean="0">
                <a:solidFill>
                  <a:srgbClr val="002060"/>
                </a:solidFill>
              </a:rPr>
              <a:t>Жил </a:t>
            </a:r>
            <a:r>
              <a:rPr lang="ru-RU" dirty="0">
                <a:solidFill>
                  <a:srgbClr val="002060"/>
                </a:solidFill>
              </a:rPr>
              <a:t>в Оренбургской области, работал учителем, директором ряда сельских школ. В 1958 году вернулся на </a:t>
            </a:r>
            <a:r>
              <a:rPr lang="ru-RU" dirty="0" smtClean="0">
                <a:solidFill>
                  <a:srgbClr val="002060"/>
                </a:solidFill>
              </a:rPr>
              <a:t>Родину</a:t>
            </a:r>
            <a:r>
              <a:rPr lang="ru-RU" dirty="0">
                <a:solidFill>
                  <a:srgbClr val="002060"/>
                </a:solidFill>
              </a:rPr>
              <a:t>. Жил в городе Черкесск, последние годы – в станице Зеленчукская Карачаево-Черкесской Республики. Скончался 27 августа 1995 года. Похоронен на кладбище станицы Зеленчукская.</a:t>
            </a:r>
          </a:p>
          <a:p>
            <a:pPr marL="0" indent="0">
              <a:buNone/>
            </a:pPr>
            <a:r>
              <a:rPr lang="ru-RU" dirty="0" smtClean="0">
                <a:solidFill>
                  <a:srgbClr val="002060"/>
                </a:solidFill>
              </a:rPr>
              <a:t>За </a:t>
            </a:r>
            <a:r>
              <a:rPr lang="ru-RU" dirty="0">
                <a:solidFill>
                  <a:srgbClr val="002060"/>
                </a:solidFill>
              </a:rPr>
              <a:t>мужество и героизм, проявленные в борьбе с немецко-фашистскими захватчиками в Великой Отечественной войне 1941-1945 годов, Указом Президента Российской Федерации от 5 октября 1995 года капитану в отставке* </a:t>
            </a:r>
            <a:r>
              <a:rPr lang="ru-RU" dirty="0" err="1">
                <a:solidFill>
                  <a:srgbClr val="002060"/>
                </a:solidFill>
              </a:rPr>
              <a:t>Биджиеву</a:t>
            </a:r>
            <a:r>
              <a:rPr lang="ru-RU" dirty="0">
                <a:solidFill>
                  <a:srgbClr val="002060"/>
                </a:solidFill>
              </a:rPr>
              <a:t> </a:t>
            </a:r>
            <a:r>
              <a:rPr lang="ru-RU" dirty="0" err="1">
                <a:solidFill>
                  <a:srgbClr val="002060"/>
                </a:solidFill>
              </a:rPr>
              <a:t>Солтан</a:t>
            </a:r>
            <a:r>
              <a:rPr lang="ru-RU" dirty="0">
                <a:solidFill>
                  <a:srgbClr val="002060"/>
                </a:solidFill>
              </a:rPr>
              <a:t>-Хамиту </a:t>
            </a:r>
            <a:r>
              <a:rPr lang="ru-RU" dirty="0" err="1">
                <a:solidFill>
                  <a:srgbClr val="002060"/>
                </a:solidFill>
              </a:rPr>
              <a:t>Локмановичу</a:t>
            </a:r>
            <a:r>
              <a:rPr lang="ru-RU" dirty="0">
                <a:solidFill>
                  <a:srgbClr val="002060"/>
                </a:solidFill>
              </a:rPr>
              <a:t> присвоено звание Героя Российской Федерации.</a:t>
            </a:r>
          </a:p>
          <a:p>
            <a:pPr marL="0" indent="0">
              <a:buNone/>
            </a:pPr>
            <a:r>
              <a:rPr lang="ru-RU" dirty="0" smtClean="0">
                <a:solidFill>
                  <a:srgbClr val="002060"/>
                </a:solidFill>
              </a:rPr>
              <a:t>Награждён </a:t>
            </a:r>
            <a:r>
              <a:rPr lang="ru-RU" dirty="0">
                <a:solidFill>
                  <a:srgbClr val="002060"/>
                </a:solidFill>
              </a:rPr>
              <a:t>орденами Красного </a:t>
            </a:r>
            <a:r>
              <a:rPr lang="ru-RU" dirty="0" smtClean="0">
                <a:solidFill>
                  <a:srgbClr val="002060"/>
                </a:solidFill>
              </a:rPr>
              <a:t>Знамени, </a:t>
            </a:r>
            <a:r>
              <a:rPr lang="ru-RU" dirty="0">
                <a:solidFill>
                  <a:srgbClr val="002060"/>
                </a:solidFill>
              </a:rPr>
              <a:t>Отечественной войны 1-й </a:t>
            </a:r>
            <a:r>
              <a:rPr lang="ru-RU" dirty="0" smtClean="0">
                <a:solidFill>
                  <a:srgbClr val="002060"/>
                </a:solidFill>
              </a:rPr>
              <a:t> </a:t>
            </a:r>
            <a:r>
              <a:rPr lang="ru-RU" dirty="0">
                <a:solidFill>
                  <a:srgbClr val="002060"/>
                </a:solidFill>
              </a:rPr>
              <a:t>и </a:t>
            </a:r>
            <a:r>
              <a:rPr lang="ru-RU" dirty="0" smtClean="0">
                <a:solidFill>
                  <a:srgbClr val="002060"/>
                </a:solidFill>
              </a:rPr>
              <a:t>2-й </a:t>
            </a:r>
            <a:r>
              <a:rPr lang="ru-RU" dirty="0">
                <a:solidFill>
                  <a:srgbClr val="002060"/>
                </a:solidFill>
              </a:rPr>
              <a:t>степеней, Красной </a:t>
            </a:r>
            <a:r>
              <a:rPr lang="ru-RU" dirty="0" smtClean="0">
                <a:solidFill>
                  <a:srgbClr val="002060"/>
                </a:solidFill>
              </a:rPr>
              <a:t>Звезды, </a:t>
            </a:r>
            <a:r>
              <a:rPr lang="ru-RU" dirty="0">
                <a:solidFill>
                  <a:srgbClr val="002060"/>
                </a:solidFill>
              </a:rPr>
              <a:t>«Знак Почёта», медалями.</a:t>
            </a:r>
          </a:p>
          <a:p>
            <a:pPr marL="0" indent="0">
              <a:buNone/>
            </a:pPr>
            <a:r>
              <a:rPr lang="ru-RU" dirty="0" smtClean="0">
                <a:solidFill>
                  <a:srgbClr val="002060"/>
                </a:solidFill>
              </a:rPr>
              <a:t>Бюст </a:t>
            </a:r>
            <a:r>
              <a:rPr lang="ru-RU" dirty="0">
                <a:solidFill>
                  <a:srgbClr val="002060"/>
                </a:solidFill>
              </a:rPr>
              <a:t>Героя установлен в городе Карачаевск на Аллее Героев. Имя Героя присвоено школе в ауле Кызыл-Октябрь и школе №2 станицы Зеленчукской Карачаево-Черкесии с установлением мемориальной доски.</a:t>
            </a:r>
          </a:p>
          <a:p>
            <a:pPr marL="0" indent="0">
              <a:buNone/>
            </a:pPr>
            <a:endParaRPr lang="ru-RU" dirty="0"/>
          </a:p>
        </p:txBody>
      </p:sp>
      <p:pic>
        <p:nvPicPr>
          <p:cNvPr id="2050" name="Picture 2" descr="https://sun9-35.userapi.com/impf/c639117/v639117422/16ca4/A8ppnqcTIKY.jpg?size=342x514&amp;quality=96&amp;sign=f6d52e65d36765cd1b0e077c7a38bfcb&amp;c_uniq_tag=XGnuVjZhd63yQlcPILcrQJuA1quRobomxeVtAbHpawU&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38" y="365125"/>
            <a:ext cx="3445397" cy="51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5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53527" y="471055"/>
            <a:ext cx="6800272" cy="5705908"/>
          </a:xfrm>
        </p:spPr>
        <p:txBody>
          <a:bodyPr>
            <a:normAutofit/>
          </a:bodyPr>
          <a:lstStyle/>
          <a:p>
            <a:r>
              <a:rPr lang="ru-RU" sz="2000" b="1" dirty="0">
                <a:solidFill>
                  <a:srgbClr val="002060"/>
                </a:solidFill>
              </a:rPr>
              <a:t>Мужественный, смелый и бесстрашный сын Карачаево-Черкесии </a:t>
            </a:r>
            <a:r>
              <a:rPr lang="ru-RU" sz="2000" b="1" dirty="0" err="1">
                <a:solidFill>
                  <a:srgbClr val="002060"/>
                </a:solidFill>
              </a:rPr>
              <a:t>Хамзат</a:t>
            </a:r>
            <a:r>
              <a:rPr lang="ru-RU" sz="2000" b="1" dirty="0">
                <a:solidFill>
                  <a:srgbClr val="002060"/>
                </a:solidFill>
              </a:rPr>
              <a:t> </a:t>
            </a:r>
            <a:r>
              <a:rPr lang="ru-RU" sz="2000" b="1" dirty="0" err="1">
                <a:solidFill>
                  <a:srgbClr val="002060"/>
                </a:solidFill>
              </a:rPr>
              <a:t>Бадахов</a:t>
            </a:r>
            <a:r>
              <a:rPr lang="ru-RU" sz="2000" b="1" dirty="0">
                <a:solidFill>
                  <a:srgbClr val="002060"/>
                </a:solidFill>
              </a:rPr>
              <a:t> во время Великой Отечественной войны неоднократно участвовал в боевых действиях в самых горячих точках. За храбрость, смелость и отвагу, проявленные в те страшные годы, был представлен к званию Героя Советского Союза и к ордену Ленина.</a:t>
            </a:r>
          </a:p>
          <a:p>
            <a:r>
              <a:rPr lang="ru-RU" sz="2000" b="1" dirty="0">
                <a:solidFill>
                  <a:srgbClr val="002060"/>
                </a:solidFill>
              </a:rPr>
              <a:t>Х. </a:t>
            </a:r>
            <a:r>
              <a:rPr lang="ru-RU" sz="2000" b="1" dirty="0" err="1">
                <a:solidFill>
                  <a:srgbClr val="002060"/>
                </a:solidFill>
              </a:rPr>
              <a:t>Бадахов</a:t>
            </a:r>
            <a:r>
              <a:rPr lang="ru-RU" sz="2000" b="1" dirty="0">
                <a:solidFill>
                  <a:srgbClr val="002060"/>
                </a:solidFill>
              </a:rPr>
              <a:t> родился в ауле Карт-</a:t>
            </a:r>
            <a:r>
              <a:rPr lang="ru-RU" sz="2000" b="1" dirty="0" err="1">
                <a:solidFill>
                  <a:srgbClr val="002060"/>
                </a:solidFill>
              </a:rPr>
              <a:t>Джурт</a:t>
            </a:r>
            <a:r>
              <a:rPr lang="ru-RU" sz="2000" b="1" dirty="0">
                <a:solidFill>
                  <a:srgbClr val="002060"/>
                </a:solidFill>
              </a:rPr>
              <a:t> Карачаево-Черкесии в семье крестьян. После окончания школы поступил в Карачаевский педагогический университет, который окончил с отличием</a:t>
            </a:r>
            <a:r>
              <a:rPr lang="ru-RU" sz="2000" b="1" dirty="0" smtClean="0">
                <a:solidFill>
                  <a:srgbClr val="002060"/>
                </a:solidFill>
              </a:rPr>
              <a:t>.</a:t>
            </a:r>
            <a:endParaRPr lang="ru-RU" sz="2000" b="1" dirty="0">
              <a:solidFill>
                <a:srgbClr val="002060"/>
              </a:solidFill>
            </a:endParaRPr>
          </a:p>
        </p:txBody>
      </p:sp>
      <p:pic>
        <p:nvPicPr>
          <p:cNvPr id="5" name="Picture 2" descr="Бадахов Хамзат Ибраевич. Герой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7" y="403449"/>
            <a:ext cx="3990190" cy="558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9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1052945"/>
            <a:ext cx="10515600" cy="526472"/>
          </a:xfrm>
        </p:spPr>
        <p:txBody>
          <a:bodyPr>
            <a:normAutofit fontScale="90000"/>
          </a:bodyPr>
          <a:lstStyle/>
          <a:p>
            <a:endParaRPr lang="ru-RU" dirty="0"/>
          </a:p>
        </p:txBody>
      </p:sp>
      <p:sp>
        <p:nvSpPr>
          <p:cNvPr id="3" name="Объект 2"/>
          <p:cNvSpPr>
            <a:spLocks noGrp="1"/>
          </p:cNvSpPr>
          <p:nvPr>
            <p:ph idx="1"/>
          </p:nvPr>
        </p:nvSpPr>
        <p:spPr>
          <a:xfrm>
            <a:off x="838200" y="535709"/>
            <a:ext cx="10515600" cy="5641254"/>
          </a:xfrm>
        </p:spPr>
        <p:txBody>
          <a:bodyPr>
            <a:normAutofit/>
          </a:bodyPr>
          <a:lstStyle/>
          <a:p>
            <a:r>
              <a:rPr lang="ru-RU" sz="2400" dirty="0">
                <a:solidFill>
                  <a:srgbClr val="002060"/>
                </a:solidFill>
              </a:rPr>
              <a:t>C сентября 1942 года отважный юноша воевал на фронте, являлся командиром 4-го эскадрона 7-го гвардейского полка 2-й гвардейской кавалерийской дивизии (1-й гвардейский кавалерийский корпус).</a:t>
            </a:r>
          </a:p>
          <a:p>
            <a:r>
              <a:rPr lang="ru-RU" sz="2400" dirty="0" smtClean="0">
                <a:solidFill>
                  <a:srgbClr val="002060"/>
                </a:solidFill>
              </a:rPr>
              <a:t>В</a:t>
            </a:r>
            <a:r>
              <a:rPr lang="ru-RU" sz="2400" dirty="0">
                <a:solidFill>
                  <a:srgbClr val="002060"/>
                </a:solidFill>
              </a:rPr>
              <a:t> должности офицера связи командования 2-й гвардейской кавалерийской дивизии участвовал в боях за Луцк, </a:t>
            </a:r>
            <a:r>
              <a:rPr lang="ru-RU" sz="2400" dirty="0" err="1">
                <a:solidFill>
                  <a:srgbClr val="002060"/>
                </a:solidFill>
              </a:rPr>
              <a:t>Радзивилов</a:t>
            </a:r>
            <a:r>
              <a:rPr lang="ru-RU" sz="2400" dirty="0">
                <a:solidFill>
                  <a:srgbClr val="002060"/>
                </a:solidFill>
              </a:rPr>
              <a:t>, Броды.</a:t>
            </a:r>
          </a:p>
          <a:p>
            <a:r>
              <a:rPr lang="ru-RU" sz="2400" dirty="0">
                <a:solidFill>
                  <a:srgbClr val="002060"/>
                </a:solidFill>
              </a:rPr>
              <a:t>Весной 1945 года Х. </a:t>
            </a:r>
            <a:r>
              <a:rPr lang="ru-RU" sz="2400" dirty="0" err="1">
                <a:solidFill>
                  <a:srgbClr val="002060"/>
                </a:solidFill>
              </a:rPr>
              <a:t>Бадахов</a:t>
            </a:r>
            <a:r>
              <a:rPr lang="ru-RU" sz="2400" dirty="0">
                <a:solidFill>
                  <a:srgbClr val="002060"/>
                </a:solidFill>
              </a:rPr>
              <a:t> в должности помощника начальника разведки дивизии неоднократно совершал рейды в тыл противника, давал точные и своевременные разведданные. Со своей боевой группой Х. </a:t>
            </a:r>
            <a:r>
              <a:rPr lang="ru-RU" sz="2400" dirty="0" err="1">
                <a:solidFill>
                  <a:srgbClr val="002060"/>
                </a:solidFill>
              </a:rPr>
              <a:t>Бадахов</a:t>
            </a:r>
            <a:r>
              <a:rPr lang="ru-RU" sz="2400" dirty="0">
                <a:solidFill>
                  <a:srgbClr val="002060"/>
                </a:solidFill>
              </a:rPr>
              <a:t> уничтожил около 60 гитлеровцев, захватил 34 пленных. В бою, который проходил 29 апреля в районе </a:t>
            </a:r>
            <a:r>
              <a:rPr lang="ru-RU" sz="2400" dirty="0" err="1">
                <a:solidFill>
                  <a:srgbClr val="002060"/>
                </a:solidFill>
              </a:rPr>
              <a:t>Мейссен-Герна</a:t>
            </a:r>
            <a:r>
              <a:rPr lang="ru-RU" sz="2400" dirty="0">
                <a:solidFill>
                  <a:srgbClr val="002060"/>
                </a:solidFill>
              </a:rPr>
              <a:t>, с группой из 6 разведчиков в течение 12 часов оборонял высоту, уничтожил 70 гитлеровцев и захватил 4 пленных. Был представлен к ордену Ленина.</a:t>
            </a:r>
          </a:p>
        </p:txBody>
      </p:sp>
    </p:spTree>
    <p:extLst>
      <p:ext uri="{BB962C8B-B14F-4D97-AF65-F5344CB8AC3E}">
        <p14:creationId xmlns:p14="http://schemas.microsoft.com/office/powerpoint/2010/main" val="295232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b="1" dirty="0">
                <a:solidFill>
                  <a:srgbClr val="002060"/>
                </a:solidFill>
                <a:latin typeface="Arial Black" panose="020B0A04020102020204" pitchFamily="34" charset="0"/>
              </a:rPr>
              <a:t>ТЕМЫ ДЛЯ </a:t>
            </a:r>
            <a:r>
              <a:rPr lang="ru-RU" sz="2200" b="1" dirty="0" smtClean="0">
                <a:solidFill>
                  <a:srgbClr val="002060"/>
                </a:solidFill>
                <a:latin typeface="Arial Black" panose="020B0A04020102020204" pitchFamily="34" charset="0"/>
              </a:rPr>
              <a:t>ОБСУЖДЕНИЯ </a:t>
            </a:r>
            <a:r>
              <a:rPr lang="ru-RU" sz="2200" b="1" dirty="0">
                <a:solidFill>
                  <a:srgbClr val="002060"/>
                </a:solidFill>
                <a:latin typeface="Arial Black" panose="020B0A04020102020204" pitchFamily="34" charset="0"/>
              </a:rPr>
              <a:t>КРУГЛОГО СТОЛА</a:t>
            </a:r>
            <a:r>
              <a:rPr lang="ru-RU" sz="2200" dirty="0" smtClean="0">
                <a:solidFill>
                  <a:srgbClr val="002060"/>
                </a:solidFill>
                <a:latin typeface="Arial Black" panose="020B0A04020102020204" pitchFamily="34" charset="0"/>
              </a:rPr>
              <a:t>:</a:t>
            </a:r>
            <a:r>
              <a:rPr lang="ru-RU" sz="2800" dirty="0" smtClean="0">
                <a:solidFill>
                  <a:srgbClr val="002060"/>
                </a:solidFill>
                <a:latin typeface="Arial Black" panose="020B0A04020102020204" pitchFamily="34" charset="0"/>
              </a:rPr>
              <a:t/>
            </a:r>
            <a:br>
              <a:rPr lang="ru-RU" sz="2800" dirty="0" smtClean="0">
                <a:solidFill>
                  <a:srgbClr val="002060"/>
                </a:solidFill>
                <a:latin typeface="Arial Black" panose="020B0A04020102020204" pitchFamily="34" charset="0"/>
              </a:rPr>
            </a:br>
            <a:r>
              <a:rPr lang="ru-RU" sz="3200" b="1" dirty="0">
                <a:solidFill>
                  <a:srgbClr val="990033"/>
                </a:solidFill>
                <a:latin typeface="Arial Black" panose="020B0A04020102020204" pitchFamily="34" charset="0"/>
              </a:rPr>
              <a:t> </a:t>
            </a:r>
            <a:r>
              <a:rPr lang="ru-RU" b="1" dirty="0">
                <a:solidFill>
                  <a:srgbClr val="990033"/>
                </a:solidFill>
                <a:latin typeface="Arial Black" panose="020B0A04020102020204" pitchFamily="34" charset="0"/>
              </a:rPr>
              <a:t>"Учителя- герои Великой Отечественной войны"</a:t>
            </a:r>
            <a:r>
              <a:rPr lang="ru-RU" dirty="0">
                <a:solidFill>
                  <a:srgbClr val="990033"/>
                </a:solidFill>
                <a:latin typeface="Arial Black" panose="020B0A04020102020204" pitchFamily="34" charset="0"/>
              </a:rPr>
              <a:t/>
            </a:r>
            <a:br>
              <a:rPr lang="ru-RU" dirty="0">
                <a:solidFill>
                  <a:srgbClr val="990033"/>
                </a:solidFill>
                <a:latin typeface="Arial Black" panose="020B0A04020102020204" pitchFamily="34" charset="0"/>
              </a:rPr>
            </a:br>
            <a:endParaRPr lang="ru-RU" dirty="0"/>
          </a:p>
        </p:txBody>
      </p:sp>
      <p:sp>
        <p:nvSpPr>
          <p:cNvPr id="3" name="Объект 2"/>
          <p:cNvSpPr>
            <a:spLocks noGrp="1"/>
          </p:cNvSpPr>
          <p:nvPr>
            <p:ph idx="1"/>
          </p:nvPr>
        </p:nvSpPr>
        <p:spPr/>
        <p:txBody>
          <a:bodyPr/>
          <a:lstStyle/>
          <a:p>
            <a:pPr lvl="0"/>
            <a:r>
              <a:rPr lang="ru-RU" b="1" dirty="0">
                <a:solidFill>
                  <a:srgbClr val="002060"/>
                </a:solidFill>
              </a:rPr>
              <a:t>Что Вам известно об учителя- герои Великой Отечественной войны"?</a:t>
            </a:r>
          </a:p>
          <a:p>
            <a:r>
              <a:rPr lang="ru-RU" b="1" dirty="0">
                <a:solidFill>
                  <a:srgbClr val="002060"/>
                </a:solidFill>
              </a:rPr>
              <a:t> </a:t>
            </a:r>
          </a:p>
          <a:p>
            <a:r>
              <a:rPr lang="ru-RU" b="1" dirty="0">
                <a:solidFill>
                  <a:srgbClr val="002060"/>
                </a:solidFill>
              </a:rPr>
              <a:t>2. Кого из учителей - героев вы знаете. Расскажите о них.</a:t>
            </a:r>
          </a:p>
          <a:p>
            <a:r>
              <a:rPr lang="ru-RU" b="1" dirty="0" smtClean="0">
                <a:solidFill>
                  <a:srgbClr val="002060"/>
                </a:solidFill>
              </a:rPr>
              <a:t>3</a:t>
            </a:r>
            <a:r>
              <a:rPr lang="ru-RU" b="1" dirty="0">
                <a:solidFill>
                  <a:srgbClr val="002060"/>
                </a:solidFill>
              </a:rPr>
              <a:t>. Учителя и блокада Ленинграда.  Что Вам известно об этом?</a:t>
            </a:r>
          </a:p>
          <a:p>
            <a:r>
              <a:rPr lang="ru-RU" b="1" dirty="0">
                <a:solidFill>
                  <a:srgbClr val="002060"/>
                </a:solidFill>
              </a:rPr>
              <a:t>4. Что Вам известно об учителях  – тружениках тыла?</a:t>
            </a:r>
          </a:p>
          <a:p>
            <a:r>
              <a:rPr lang="ru-RU" b="1" dirty="0">
                <a:solidFill>
                  <a:srgbClr val="002060"/>
                </a:solidFill>
              </a:rPr>
              <a:t>5.   Участие учителей жителей Карачаево -Черкесии в боевых действиях Красной Армии против </a:t>
            </a:r>
            <a:r>
              <a:rPr lang="ru-RU" b="1" dirty="0" err="1">
                <a:solidFill>
                  <a:srgbClr val="002060"/>
                </a:solidFill>
              </a:rPr>
              <a:t>фашистких</a:t>
            </a:r>
            <a:r>
              <a:rPr lang="ru-RU" b="1" dirty="0">
                <a:solidFill>
                  <a:srgbClr val="002060"/>
                </a:solidFill>
              </a:rPr>
              <a:t> захватчиков.  </a:t>
            </a:r>
          </a:p>
          <a:p>
            <a:r>
              <a:rPr lang="ru-RU" b="1" dirty="0">
                <a:solidFill>
                  <a:srgbClr val="002060"/>
                </a:solidFill>
              </a:rPr>
              <a:t>6. Кого из учителей – героев, наших земляков, вы знаете</a:t>
            </a:r>
            <a:r>
              <a:rPr lang="ru-RU" b="1" dirty="0" smtClean="0">
                <a:solidFill>
                  <a:srgbClr val="002060"/>
                </a:solidFill>
              </a:rPr>
              <a:t>?</a:t>
            </a:r>
          </a:p>
          <a:p>
            <a:r>
              <a:rPr lang="ru-RU" b="1" dirty="0" smtClean="0">
                <a:solidFill>
                  <a:srgbClr val="002060"/>
                </a:solidFill>
              </a:rPr>
              <a:t> </a:t>
            </a:r>
            <a:r>
              <a:rPr lang="ru-RU" b="1" dirty="0">
                <a:solidFill>
                  <a:srgbClr val="002060"/>
                </a:solidFill>
              </a:rPr>
              <a:t>Расскажите о них.</a:t>
            </a:r>
          </a:p>
          <a:p>
            <a:endParaRPr lang="ru-RU" dirty="0"/>
          </a:p>
        </p:txBody>
      </p:sp>
    </p:spTree>
    <p:extLst>
      <p:ext uri="{BB962C8B-B14F-4D97-AF65-F5344CB8AC3E}">
        <p14:creationId xmlns:p14="http://schemas.microsoft.com/office/powerpoint/2010/main" val="1599213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1099126"/>
            <a:ext cx="10515600" cy="240144"/>
          </a:xfrm>
        </p:spPr>
        <p:txBody>
          <a:bodyPr>
            <a:normAutofit fontScale="90000"/>
          </a:bodyPr>
          <a:lstStyle/>
          <a:p>
            <a:endParaRPr lang="ru-RU" dirty="0"/>
          </a:p>
        </p:txBody>
      </p:sp>
      <p:sp>
        <p:nvSpPr>
          <p:cNvPr id="3" name="Объект 2"/>
          <p:cNvSpPr>
            <a:spLocks noGrp="1"/>
          </p:cNvSpPr>
          <p:nvPr>
            <p:ph idx="1"/>
          </p:nvPr>
        </p:nvSpPr>
        <p:spPr>
          <a:xfrm>
            <a:off x="838200" y="563418"/>
            <a:ext cx="10515600" cy="5613545"/>
          </a:xfrm>
        </p:spPr>
        <p:txBody>
          <a:bodyPr>
            <a:noAutofit/>
          </a:bodyPr>
          <a:lstStyle/>
          <a:p>
            <a:r>
              <a:rPr lang="ru-RU" sz="2000" dirty="0">
                <a:solidFill>
                  <a:srgbClr val="002060"/>
                </a:solidFill>
              </a:rPr>
              <a:t>В послевоенное время человек с неиссякаемой энергией </a:t>
            </a:r>
            <a:r>
              <a:rPr lang="ru-RU" sz="2000" dirty="0" err="1">
                <a:solidFill>
                  <a:srgbClr val="002060"/>
                </a:solidFill>
              </a:rPr>
              <a:t>Х.Бадахов</a:t>
            </a:r>
            <a:r>
              <a:rPr lang="ru-RU" sz="2000" dirty="0">
                <a:solidFill>
                  <a:srgbClr val="002060"/>
                </a:solidFill>
              </a:rPr>
              <a:t> окончил физико-математический факультет Кабардино-Балкарского педагогического института. После чего там же окончил аспирантуру, был кандидатом физико-математических наук и несколько лет преподавал в университете. С 1962 по 1967 годы был деканом физико-математического факультета Карачаево-Черкесского государственного педагогического института имени </a:t>
            </a:r>
            <a:r>
              <a:rPr lang="ru-RU" sz="2000" dirty="0" err="1">
                <a:solidFill>
                  <a:srgbClr val="002060"/>
                </a:solidFill>
              </a:rPr>
              <a:t>У.Алиева</a:t>
            </a:r>
            <a:r>
              <a:rPr lang="ru-RU" sz="2000" dirty="0">
                <a:solidFill>
                  <a:srgbClr val="002060"/>
                </a:solidFill>
              </a:rPr>
              <a:t>. В течение нескольких лет заведовал лабораторией в Высокогорном геофизическом институте в столице Кабардино-Балкарии.</a:t>
            </a:r>
          </a:p>
          <a:p>
            <a:r>
              <a:rPr lang="ru-RU" sz="2000" dirty="0">
                <a:solidFill>
                  <a:srgbClr val="002060"/>
                </a:solidFill>
              </a:rPr>
              <a:t>Указом Президента РФ от 7 сентября 1995 г. № 910 за мужество и героизм, проявленные в борьбе с немецко-фашистскими захватчиками в Великой Отечественной войне 1941–1945 годов, </a:t>
            </a:r>
            <a:r>
              <a:rPr lang="ru-RU" sz="2000" dirty="0" err="1">
                <a:solidFill>
                  <a:srgbClr val="002060"/>
                </a:solidFill>
              </a:rPr>
              <a:t>Хамзату</a:t>
            </a:r>
            <a:r>
              <a:rPr lang="ru-RU" sz="2000" dirty="0">
                <a:solidFill>
                  <a:srgbClr val="002060"/>
                </a:solidFill>
              </a:rPr>
              <a:t> </a:t>
            </a:r>
            <a:r>
              <a:rPr lang="ru-RU" sz="2000" dirty="0" err="1">
                <a:solidFill>
                  <a:srgbClr val="002060"/>
                </a:solidFill>
              </a:rPr>
              <a:t>Ибраевичу</a:t>
            </a:r>
            <a:r>
              <a:rPr lang="ru-RU" sz="2000" dirty="0">
                <a:solidFill>
                  <a:srgbClr val="002060"/>
                </a:solidFill>
              </a:rPr>
              <a:t> </a:t>
            </a:r>
            <a:r>
              <a:rPr lang="ru-RU" sz="2000" dirty="0" err="1">
                <a:solidFill>
                  <a:srgbClr val="002060"/>
                </a:solidFill>
              </a:rPr>
              <a:t>Бадахову</a:t>
            </a:r>
            <a:r>
              <a:rPr lang="ru-RU" sz="2000" dirty="0">
                <a:solidFill>
                  <a:srgbClr val="002060"/>
                </a:solidFill>
              </a:rPr>
              <a:t> присвоено звание Героя Российской Федерации.</a:t>
            </a:r>
          </a:p>
          <a:p>
            <a:r>
              <a:rPr lang="ru-RU" sz="2000" dirty="0">
                <a:solidFill>
                  <a:srgbClr val="002060"/>
                </a:solidFill>
              </a:rPr>
              <a:t>Умер Х. </a:t>
            </a:r>
            <a:r>
              <a:rPr lang="ru-RU" sz="2000" dirty="0" err="1">
                <a:solidFill>
                  <a:srgbClr val="002060"/>
                </a:solidFill>
              </a:rPr>
              <a:t>Бадахов</a:t>
            </a:r>
            <a:r>
              <a:rPr lang="ru-RU" sz="2000" dirty="0">
                <a:solidFill>
                  <a:srgbClr val="002060"/>
                </a:solidFill>
              </a:rPr>
              <a:t> 4 июня 1996 года. Похоронен на кладбище аула </a:t>
            </a:r>
            <a:r>
              <a:rPr lang="ru-RU" sz="2000" dirty="0" err="1">
                <a:solidFill>
                  <a:srgbClr val="002060"/>
                </a:solidFill>
              </a:rPr>
              <a:t>Кумыш</a:t>
            </a:r>
            <a:r>
              <a:rPr lang="ru-RU" sz="2000" dirty="0">
                <a:solidFill>
                  <a:srgbClr val="002060"/>
                </a:solidFill>
              </a:rPr>
              <a:t>.</a:t>
            </a:r>
          </a:p>
          <a:p>
            <a:endParaRPr lang="ru-RU" sz="2000" dirty="0">
              <a:solidFill>
                <a:srgbClr val="002060"/>
              </a:solidFill>
            </a:endParaRPr>
          </a:p>
        </p:txBody>
      </p:sp>
    </p:spTree>
    <p:extLst>
      <p:ext uri="{BB962C8B-B14F-4D97-AF65-F5344CB8AC3E}">
        <p14:creationId xmlns:p14="http://schemas.microsoft.com/office/powerpoint/2010/main" val="169817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18038"/>
          </a:xfrm>
        </p:spPr>
        <p:txBody>
          <a:bodyPr/>
          <a:lstStyle/>
          <a:p>
            <a:pPr algn="ctr"/>
            <a:r>
              <a:rPr lang="ru-RU" dirty="0" smtClean="0">
                <a:solidFill>
                  <a:srgbClr val="990033"/>
                </a:solidFill>
                <a:latin typeface="Arial Black" panose="020B0A04020102020204" pitchFamily="34" charset="0"/>
              </a:rPr>
              <a:t>СПАСИБО ЗА ВНИМАНИЕ!</a:t>
            </a:r>
            <a:endParaRPr lang="ru-RU" dirty="0">
              <a:solidFill>
                <a:srgbClr val="990033"/>
              </a:solidFill>
              <a:latin typeface="Arial Black" panose="020B0A04020102020204" pitchFamily="34" charset="0"/>
            </a:endParaRPr>
          </a:p>
        </p:txBody>
      </p:sp>
      <p:pic>
        <p:nvPicPr>
          <p:cNvPr id="4" name="Picture 6" descr="https://gas-kvas.com/uploads/posts/2023-02/1676811553_gas-kvas-com-p-risunok-na-temu-ya-pomnyu-ya-gorzhu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327" y="2180492"/>
            <a:ext cx="7851204" cy="385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8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060" y="609600"/>
            <a:ext cx="3429836" cy="5774663"/>
          </a:xfrm>
        </p:spPr>
        <p:txBody>
          <a:bodyPr/>
          <a:lstStyle/>
          <a:p>
            <a:endParaRPr lang="ru-RU" dirty="0"/>
          </a:p>
        </p:txBody>
      </p:sp>
      <p:sp>
        <p:nvSpPr>
          <p:cNvPr id="3" name="Объект 2"/>
          <p:cNvSpPr>
            <a:spLocks noGrp="1"/>
          </p:cNvSpPr>
          <p:nvPr>
            <p:ph idx="1"/>
          </p:nvPr>
        </p:nvSpPr>
        <p:spPr>
          <a:xfrm>
            <a:off x="3946358" y="609601"/>
            <a:ext cx="7014410" cy="5431762"/>
          </a:xfrm>
        </p:spPr>
        <p:txBody>
          <a:bodyPr>
            <a:normAutofit fontScale="92500" lnSpcReduction="10000"/>
          </a:bodyPr>
          <a:lstStyle/>
          <a:p>
            <a:r>
              <a:rPr lang="ru-RU" b="1" i="1" dirty="0">
                <a:solidFill>
                  <a:srgbClr val="002060"/>
                </a:solidFill>
              </a:rPr>
              <a:t>Василий </a:t>
            </a:r>
            <a:r>
              <a:rPr lang="ru-RU" b="1" i="1" dirty="0" err="1">
                <a:solidFill>
                  <a:srgbClr val="002060"/>
                </a:solidFill>
              </a:rPr>
              <a:t>Шиманский</a:t>
            </a:r>
            <a:endParaRPr lang="ru-RU" dirty="0">
              <a:solidFill>
                <a:srgbClr val="002060"/>
              </a:solidFill>
            </a:endParaRPr>
          </a:p>
          <a:p>
            <a:r>
              <a:rPr lang="ru-RU" dirty="0">
                <a:solidFill>
                  <a:srgbClr val="002060"/>
                </a:solidFill>
              </a:rPr>
              <a:t>Среди тех, кто в первые месяцы войны ушёл на фронт, был и завуч московской школы №555 Василий Андреевич </a:t>
            </a:r>
            <a:r>
              <a:rPr lang="ru-RU" dirty="0" err="1">
                <a:solidFill>
                  <a:srgbClr val="002060"/>
                </a:solidFill>
              </a:rPr>
              <a:t>Шиманский</a:t>
            </a:r>
            <a:r>
              <a:rPr lang="ru-RU" dirty="0">
                <a:solidFill>
                  <a:srgbClr val="002060"/>
                </a:solidFill>
              </a:rPr>
              <a:t>. Активный пропагандист, общественник, он был человеком, влюблённым в жизнь. Его обожали коллеги за спокойный и мягкий характер, за чуткое отношение к людям. Василий </a:t>
            </a:r>
            <a:r>
              <a:rPr lang="ru-RU" dirty="0" err="1">
                <a:solidFill>
                  <a:srgbClr val="002060"/>
                </a:solidFill>
              </a:rPr>
              <a:t>Шиманский</a:t>
            </a:r>
            <a:r>
              <a:rPr lang="ru-RU" dirty="0">
                <a:solidFill>
                  <a:srgbClr val="002060"/>
                </a:solidFill>
              </a:rPr>
              <a:t>   сблизившись с бывшими военнопленными, бежавшими из лагерей, организовал подпольную группу для борьбы с фашистскими захватчиками. Василий Андреевич стал руководителем. В подполье его называли «Старик».   Группа Старика начала действовать. Вскоре ей удалось пустить под откос немецкий поезд с горючим. Число подпольщиков росло, и вот уже пятьдесят человек объединились в партизанский отряд «Старика». В 1942-43 гг. отряд 28 раз разбирал железнодорожное полотно, пустил под откос 12 эшелонов, уничтожив 12 паровозов, 385 вагонов, 1 800 фашистов.</a:t>
            </a:r>
          </a:p>
          <a:p>
            <a:r>
              <a:rPr lang="ru-RU" dirty="0">
                <a:solidFill>
                  <a:srgbClr val="002060"/>
                </a:solidFill>
              </a:rPr>
              <a:t>О подвигах этих бесстрашных людей рассказывают повесть Василия Земляка «Подполковник </a:t>
            </a:r>
            <a:r>
              <a:rPr lang="ru-RU" dirty="0" err="1">
                <a:solidFill>
                  <a:srgbClr val="002060"/>
                </a:solidFill>
              </a:rPr>
              <a:t>Шиманский</a:t>
            </a:r>
            <a:r>
              <a:rPr lang="ru-RU" dirty="0">
                <a:solidFill>
                  <a:srgbClr val="002060"/>
                </a:solidFill>
              </a:rPr>
              <a:t>», повесть Ивана Безуглого «Тайны </a:t>
            </a:r>
            <a:r>
              <a:rPr lang="ru-RU" dirty="0" err="1">
                <a:solidFill>
                  <a:srgbClr val="002060"/>
                </a:solidFill>
              </a:rPr>
              <a:t>Вервольфа</a:t>
            </a:r>
            <a:r>
              <a:rPr lang="ru-RU" dirty="0">
                <a:solidFill>
                  <a:srgbClr val="002060"/>
                </a:solidFill>
              </a:rPr>
              <a:t>», по которой была снята серия одноименных телепередач и художественный фильм «Дерзость»  в 1971 г.</a:t>
            </a:r>
          </a:p>
          <a:p>
            <a:endParaRPr lang="ru-RU" dirty="0">
              <a:solidFill>
                <a:srgbClr val="002060"/>
              </a:solidFill>
            </a:endParaRPr>
          </a:p>
        </p:txBody>
      </p:sp>
      <p:pic>
        <p:nvPicPr>
          <p:cNvPr id="1026" name="Picture 2" descr="https://narodsopr.ucoz.ru/_si/3/16122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31" y="609601"/>
            <a:ext cx="3843165" cy="577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6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759" y="344906"/>
            <a:ext cx="3064487" cy="5297906"/>
          </a:xfrm>
        </p:spPr>
        <p:txBody>
          <a:bodyPr>
            <a:normAutofit/>
          </a:bodyPr>
          <a:lstStyle/>
          <a:p>
            <a:endParaRPr lang="ru-RU" sz="1800" dirty="0"/>
          </a:p>
        </p:txBody>
      </p:sp>
      <p:sp>
        <p:nvSpPr>
          <p:cNvPr id="3" name="Объект 2"/>
          <p:cNvSpPr>
            <a:spLocks noGrp="1"/>
          </p:cNvSpPr>
          <p:nvPr>
            <p:ph idx="1"/>
          </p:nvPr>
        </p:nvSpPr>
        <p:spPr>
          <a:xfrm>
            <a:off x="4319337" y="336884"/>
            <a:ext cx="6954252" cy="6124073"/>
          </a:xfrm>
        </p:spPr>
        <p:txBody>
          <a:bodyPr>
            <a:normAutofit fontScale="92500" lnSpcReduction="20000"/>
          </a:bodyPr>
          <a:lstStyle/>
          <a:p>
            <a:r>
              <a:rPr lang="ru-RU" sz="1900" b="1" i="1" dirty="0">
                <a:solidFill>
                  <a:srgbClr val="002060"/>
                </a:solidFill>
              </a:rPr>
              <a:t>Николай Лапшин</a:t>
            </a:r>
            <a:endParaRPr lang="ru-RU" sz="1900" dirty="0">
              <a:solidFill>
                <a:srgbClr val="002060"/>
              </a:solidFill>
            </a:endParaRPr>
          </a:p>
          <a:p>
            <a:r>
              <a:rPr lang="ru-RU" sz="1900" dirty="0">
                <a:solidFill>
                  <a:srgbClr val="002060"/>
                </a:solidFill>
              </a:rPr>
              <a:t>Николай Павлович Лапшин — один из тех бойцов, которые с первых дней и до последних минут войны сражались за Родину. Он воевал на Ленинградском и Белорусском фронтах в составе 1-го Белорусского фронта, участвовал во взятии Берлина. Орден «Великой Отечественной войны» I степени, медали «За оборону Ленинграда», «За взятие Берлина», «За освобождение Варшавы», «За отвагу», «За победу над Германией в Великой Отечественной войне 1941 — 1945 гг.» — лишь некоторые награды, которые получил Николай Лапшин. И в послевоенные годы Николай Павлович продолжил быть настоящим борцом, но уже в мирной обстановке: работал в Тамбовской области директором школы, инспектором районо, заместителем председателя райисполкома. В 50-х после защиты кандидатской в Московском областном педагогическом институте имени Н. К. Крупской он уехал в Елабугу, стал деканом факультета педагогики и методики начального образования. Вся жизнь героя была связана с педагогикой. Но не забывал он и о войне. Священным долгом для него стало сохранение памяти о войне. Николай Павлович заведовал педагогическим кабинетом, городским отделом народного образования, работал учителем истории, был директором школы. Вместе со своими учениками он совершил шествие по местам боевой славы в Санкт-Петербурге.. </a:t>
            </a:r>
          </a:p>
          <a:p>
            <a:endParaRPr lang="ru-RU" dirty="0"/>
          </a:p>
        </p:txBody>
      </p:sp>
      <p:pic>
        <p:nvPicPr>
          <p:cNvPr id="2050" name="Picture 2" descr="https://cdn.moypolk.ru/static/resize/w390/soldiers/photo/2015/04/10/b9d21bd7bf89a94d6602687e647d6b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7" y="344905"/>
            <a:ext cx="4255476" cy="593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6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51684" y="360947"/>
            <a:ext cx="7062537" cy="6388769"/>
          </a:xfrm>
        </p:spPr>
        <p:txBody>
          <a:bodyPr>
            <a:normAutofit/>
          </a:bodyPr>
          <a:lstStyle/>
          <a:p>
            <a:r>
              <a:rPr lang="ru-RU" sz="2000" dirty="0">
                <a:solidFill>
                  <a:srgbClr val="002060"/>
                </a:solidFill>
              </a:rPr>
              <a:t>Педагоги-герои служили не только на фронте — многие из тех, кто оставались верны своему делу в тылу, достойны не меньшей награды, чем бойцы на передовой. Мария Михайловна </a:t>
            </a:r>
            <a:r>
              <a:rPr lang="ru-RU" sz="2000" dirty="0" err="1">
                <a:solidFill>
                  <a:srgbClr val="002060"/>
                </a:solidFill>
              </a:rPr>
              <a:t>Шарый</a:t>
            </a:r>
            <a:r>
              <a:rPr lang="ru-RU" sz="2000" dirty="0">
                <a:solidFill>
                  <a:srgbClr val="002060"/>
                </a:solidFill>
              </a:rPr>
              <a:t> — директор детского дома в Ленинграде. В 1941 году, зимой, Мария и еще несколько учителей спасали сирот. Детей, которые нуждались в помощи, искали по всему городу. Их истории были разными: у кого-то родители сражались на фронте, у кого-то родственники погибли от артобстрелов, а чьи-то мамы и бабушки умерли от голода. Но в конечном итоге все сироты попадали в детский дом № 51 на Гражданском проспекте — Мария Михайловна вместе со своей верной командой педагогов старались уберечь каждого ребенка от ужаса, голода и смерти. Глава под названием «Костры не гаснут» из книги «Учителя — герои Великой Отечественной войны» (1974 г.) посвящена Марии </a:t>
            </a:r>
            <a:r>
              <a:rPr lang="ru-RU" sz="2000" dirty="0" err="1">
                <a:solidFill>
                  <a:srgbClr val="002060"/>
                </a:solidFill>
              </a:rPr>
              <a:t>Шарый</a:t>
            </a:r>
            <a:r>
              <a:rPr lang="ru-RU" sz="2000" dirty="0">
                <a:solidFill>
                  <a:srgbClr val="002060"/>
                </a:solidFill>
              </a:rPr>
              <a:t>.</a:t>
            </a:r>
          </a:p>
          <a:p>
            <a:endParaRPr lang="ru-RU" sz="2000" dirty="0">
              <a:solidFill>
                <a:srgbClr val="002060"/>
              </a:solidFill>
            </a:endParaRPr>
          </a:p>
        </p:txBody>
      </p:sp>
      <p:pic>
        <p:nvPicPr>
          <p:cNvPr id="3076" name="Picture 4" descr="https://lh4.googleusercontent.com/JBJY4NO_stLeV3dXVoRns50p6M4K8Yx5iNiTroJZEM5egnPJjmDSG3hxIccW518FrLPl_JYWOSwA-2NPkWl7shnMnCd51UfwCfiHPI_NrcVjXLQs__3kh4YqmtH3jdhcPaJXgTbgry2I3mbB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9" y="360947"/>
            <a:ext cx="4421605" cy="28635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as-kvas.com/uploads/posts/2023-02/1676811553_gas-kvas-com-p-risunok-na-temu-ya-pomnyu-ya-gorzhu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 y="3382879"/>
            <a:ext cx="4620127" cy="320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023" y="609599"/>
            <a:ext cx="3730209" cy="2711117"/>
          </a:xfrm>
        </p:spPr>
        <p:txBody>
          <a:bodyPr/>
          <a:lstStyle/>
          <a:p>
            <a:endParaRPr lang="ru-RU" dirty="0"/>
          </a:p>
        </p:txBody>
      </p:sp>
      <p:sp>
        <p:nvSpPr>
          <p:cNvPr id="3" name="Объект 2"/>
          <p:cNvSpPr>
            <a:spLocks noGrp="1"/>
          </p:cNvSpPr>
          <p:nvPr>
            <p:ph idx="1"/>
          </p:nvPr>
        </p:nvSpPr>
        <p:spPr>
          <a:xfrm>
            <a:off x="4554415" y="609599"/>
            <a:ext cx="7501226" cy="5995737"/>
          </a:xfrm>
        </p:spPr>
        <p:txBody>
          <a:bodyPr>
            <a:normAutofit lnSpcReduction="10000"/>
          </a:bodyPr>
          <a:lstStyle/>
          <a:p>
            <a:r>
              <a:rPr lang="ru-RU" dirty="0">
                <a:solidFill>
                  <a:srgbClr val="002060"/>
                </a:solidFill>
              </a:rPr>
              <a:t>Во время блокады в Ленинграде многие школы не прекращали работать. Примером для многих служила Первая Образцовая школа Октябрьского района Ленинграда, которая сейчас носит название Второй Санкт-Петербургской гимназии. Завучем и преподавателем истории в Образцовой школе работала Ксения Владимировна Ползикова-Рубец. Интеллигентная, образованная и благородная, Ксения Владимировна была настоящим примером для многих учеников.   </a:t>
            </a:r>
          </a:p>
          <a:p>
            <a:r>
              <a:rPr lang="ru-RU" dirty="0">
                <a:solidFill>
                  <a:srgbClr val="002060"/>
                </a:solidFill>
              </a:rPr>
              <a:t>Учительница Ксения Владимировна Ползикова-Рубец (1889-1949) – одна из самых известных педагогов блокадного Ленинграда. Она была экскурсоводом и учителем истории, работала в эвакогоспитале №2010. Автор книг «Дневник учителя блокадной школы» и «Они учились в Ленинграде». События, рассказанные в ее книгах, подлинные, но большинство имен учеников и педагогов изменено.</a:t>
            </a:r>
          </a:p>
          <a:p>
            <a:r>
              <a:rPr lang="ru-RU" dirty="0">
                <a:solidFill>
                  <a:srgbClr val="002060"/>
                </a:solidFill>
              </a:rPr>
              <a:t>Ксения Владимировна регулярно сдавала кровь и делилась с учениками своим донорским пайком. «Вызвали в Институт переливания крови. Великая радость: донорам выдали на 10 дней дополнительного питания. 200 гр. белого хлеба в день, масла 250, сахару 200, конфет 300, мяса 400, 5 яиц и 150 гр. рыбы».</a:t>
            </a:r>
          </a:p>
          <a:p>
            <a:endParaRPr lang="ru-RU" dirty="0">
              <a:solidFill>
                <a:srgbClr val="002060"/>
              </a:solidFill>
            </a:endParaRPr>
          </a:p>
        </p:txBody>
      </p:sp>
      <p:pic>
        <p:nvPicPr>
          <p:cNvPr id="4098" name="Picture 2" descr="https://lh4.googleusercontent.com/Jx1IYW3eE-iANbIkRLvy0r3zgJHwCOyhyhx9uR7pJAomGDfUZvq33DNREFmGQFJ9HsmJ1qn4UlO9PSGMYK2ExhFVxPOW2MAG6tDm3BVogBwuvjHWUGVrqUkDKa531kvLEoh_EnKQamxoS8G-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23" y="609599"/>
            <a:ext cx="4386392" cy="27111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gas-kvas.com/uploads/posts/2023-01/1674217025_gas-kvas-com-p-den-pobedi-otkritka-risunok-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23" y="3801979"/>
            <a:ext cx="3905634" cy="2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7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485925"/>
            <a:ext cx="6643714" cy="2805232"/>
          </a:xfrm>
        </p:spPr>
        <p:txBody>
          <a:bodyPr/>
          <a:lstStyle/>
          <a:p>
            <a:endParaRPr lang="ru-RU" dirty="0"/>
          </a:p>
        </p:txBody>
      </p:sp>
      <p:sp>
        <p:nvSpPr>
          <p:cNvPr id="3" name="Объект 2"/>
          <p:cNvSpPr>
            <a:spLocks noGrp="1"/>
          </p:cNvSpPr>
          <p:nvPr>
            <p:ph idx="1"/>
          </p:nvPr>
        </p:nvSpPr>
        <p:spPr>
          <a:xfrm>
            <a:off x="4307305" y="524294"/>
            <a:ext cx="7158788" cy="6069011"/>
          </a:xfrm>
        </p:spPr>
        <p:txBody>
          <a:bodyPr>
            <a:normAutofit fontScale="92500" lnSpcReduction="20000"/>
          </a:bodyPr>
          <a:lstStyle/>
          <a:p>
            <a:pPr fontAlgn="base"/>
            <a:r>
              <a:rPr lang="ru-RU" sz="2800" b="1" dirty="0">
                <a:solidFill>
                  <a:srgbClr val="002060"/>
                </a:solidFill>
              </a:rPr>
              <a:t>Герой Советского Союза, уроженец с. </a:t>
            </a:r>
            <a:r>
              <a:rPr lang="ru-RU" sz="2800" b="1" dirty="0" err="1">
                <a:solidFill>
                  <a:srgbClr val="002060"/>
                </a:solidFill>
              </a:rPr>
              <a:t>Коста</a:t>
            </a:r>
            <a:r>
              <a:rPr lang="ru-RU" sz="2800" b="1" dirty="0">
                <a:solidFill>
                  <a:srgbClr val="002060"/>
                </a:solidFill>
              </a:rPr>
              <a:t> - </a:t>
            </a:r>
            <a:r>
              <a:rPr lang="ru-RU" sz="2800" b="1" dirty="0" err="1">
                <a:solidFill>
                  <a:srgbClr val="002060"/>
                </a:solidFill>
              </a:rPr>
              <a:t>Хетагурово</a:t>
            </a:r>
            <a:r>
              <a:rPr lang="ru-RU" sz="2800" b="1" dirty="0">
                <a:solidFill>
                  <a:srgbClr val="002060"/>
                </a:solidFill>
              </a:rPr>
              <a:t> Карачаево-Черкесии Георгий Данилович БУТАЕВ.</a:t>
            </a:r>
            <a:r>
              <a:rPr lang="ru-RU" sz="2800" dirty="0">
                <a:solidFill>
                  <a:srgbClr val="002060"/>
                </a:solidFill>
              </a:rPr>
              <a:t> Родился он в 1910 г. После школы успешно окончил техникум в Тбилиси. Потом его "потянуло" в небо – парень поступил в Луганскую летную школу. Но подвело здоровье: пилотом стать не удалось. Вернулся домой и начал работать в родной школе учителем, потом завучем, директором. Добровольцем ушел на фронт. Героически воевал. За бои на Курской дуге Георгий Данилович был награжден орденом Красной Звезды.</a:t>
            </a:r>
          </a:p>
          <a:p>
            <a:pPr fontAlgn="base"/>
            <a:r>
              <a:rPr lang="ru-RU" sz="2800" i="1" dirty="0">
                <a:solidFill>
                  <a:srgbClr val="002060"/>
                </a:solidFill>
              </a:rPr>
              <a:t>Георгий Данилович </a:t>
            </a:r>
            <a:r>
              <a:rPr lang="ru-RU" sz="2800" i="1" dirty="0" err="1">
                <a:solidFill>
                  <a:srgbClr val="002060"/>
                </a:solidFill>
              </a:rPr>
              <a:t>Бутаев</a:t>
            </a:r>
            <a:r>
              <a:rPr lang="ru-RU" sz="2800" i="1" dirty="0">
                <a:solidFill>
                  <a:srgbClr val="002060"/>
                </a:solidFill>
              </a:rPr>
              <a:t> стал первым Героем Советского Союза в Карачаево-Черкесии.</a:t>
            </a:r>
            <a:endParaRPr lang="ru-RU" sz="2800" dirty="0">
              <a:solidFill>
                <a:srgbClr val="002060"/>
              </a:solidFill>
            </a:endParaRPr>
          </a:p>
          <a:p>
            <a:endParaRPr lang="ru-RU" dirty="0"/>
          </a:p>
        </p:txBody>
      </p:sp>
      <p:pic>
        <p:nvPicPr>
          <p:cNvPr id="5122" name="Picture 2" descr="https://region15.ru/wp-content/uploads/2020/03/13.-Butaev-G.D.-20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24293"/>
            <a:ext cx="4151730" cy="60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altLang="ru-RU" sz="2800" b="1">
                <a:solidFill>
                  <a:srgbClr val="000099"/>
                </a:solidFill>
              </a:rPr>
              <a:t>Биография Тамбиева Абдула Аубекировича.</a:t>
            </a:r>
            <a:br>
              <a:rPr lang="ru-RU" altLang="ru-RU" sz="2800" b="1">
                <a:solidFill>
                  <a:srgbClr val="000099"/>
                </a:solidFill>
              </a:rPr>
            </a:br>
            <a:endParaRPr lang="ru-RU" altLang="ru-RU" sz="2800" b="1">
              <a:solidFill>
                <a:srgbClr val="000099"/>
              </a:solidFill>
            </a:endParaRPr>
          </a:p>
        </p:txBody>
      </p:sp>
      <p:sp>
        <p:nvSpPr>
          <p:cNvPr id="3075" name="Rectangle 3"/>
          <p:cNvSpPr>
            <a:spLocks noGrp="1" noChangeArrowheads="1"/>
          </p:cNvSpPr>
          <p:nvPr>
            <p:ph type="body" idx="1"/>
          </p:nvPr>
        </p:nvSpPr>
        <p:spPr>
          <a:xfrm>
            <a:off x="5087938" y="1628775"/>
            <a:ext cx="5580062" cy="4464050"/>
          </a:xfrm>
        </p:spPr>
        <p:txBody>
          <a:bodyPr/>
          <a:lstStyle/>
          <a:p>
            <a:pPr>
              <a:lnSpc>
                <a:spcPct val="80000"/>
              </a:lnSpc>
            </a:pPr>
            <a:r>
              <a:rPr lang="ru-RU" altLang="ru-RU" sz="1400" b="1">
                <a:solidFill>
                  <a:srgbClr val="990000"/>
                </a:solidFill>
              </a:rPr>
              <a:t> Тамбиев Абдул Аубекирович родился 1 мая 1922 года в с. Терезе. После окончания школы поступил в Карачаевское педагогическое училище. Вернулся учителем начальных классов в аул Кызыл Покун.  Работая в школе, он показал себя хорошим педагогом, который душу отдавал детям. Но ему недолгопришлось проработать учителем.Началась Великая Отечественная война.  Тамбиев Абдул  добровольцем ушел на фронт. </a:t>
            </a:r>
          </a:p>
          <a:p>
            <a:pPr>
              <a:lnSpc>
                <a:spcPct val="80000"/>
              </a:lnSpc>
            </a:pPr>
            <a:r>
              <a:rPr lang="ru-RU" altLang="ru-RU" sz="1400" b="1">
                <a:solidFill>
                  <a:srgbClr val="990000"/>
                </a:solidFill>
              </a:rPr>
              <a:t>В марте 1942 - го Тамбиев был направлен на курсы пулеметчиков в Ростов-на-Дону, откуда он возвратился в звании командира взвода в 373-й отдельный минометно-пулеметный батальон. </a:t>
            </a:r>
          </a:p>
          <a:p>
            <a:pPr>
              <a:lnSpc>
                <a:spcPct val="80000"/>
              </a:lnSpc>
            </a:pPr>
            <a:endParaRPr lang="ru-RU" altLang="ru-RU" sz="1400" b="1">
              <a:solidFill>
                <a:srgbClr val="990000"/>
              </a:solidFill>
            </a:endParaRPr>
          </a:p>
          <a:p>
            <a:pPr>
              <a:lnSpc>
                <a:spcPct val="80000"/>
              </a:lnSpc>
            </a:pPr>
            <a:r>
              <a:rPr lang="ru-RU" altLang="ru-RU" sz="1400" b="1">
                <a:solidFill>
                  <a:srgbClr val="990000"/>
                </a:solidFill>
              </a:rPr>
              <a:t>При взятии города Темрюк Абдул Аубекирович уничтожил две огневые точки врага, за что получил первую боевую награду медаль «За ОТВАГУ» При взятии Севастополя под местечком Сахарная Головка Тамбиев лично уничтожил два тяжелых, грозных и совершенных для того времени, танка - «Тигр» и «Пантеру» и еще несколько автомобилей, за что был награжден орденом Славы 2-й степени.</a:t>
            </a:r>
            <a:r>
              <a:rPr lang="ru-RU" altLang="ru-RU" sz="1400"/>
              <a:t/>
            </a:r>
            <a:br>
              <a:rPr lang="ru-RU" altLang="ru-RU" sz="1400"/>
            </a:br>
            <a:endParaRPr lang="ru-RU" altLang="ru-RU" sz="1400" b="1">
              <a:solidFill>
                <a:srgbClr val="990000"/>
              </a:solidFill>
            </a:endParaRPr>
          </a:p>
        </p:txBody>
      </p:sp>
      <p:pic>
        <p:nvPicPr>
          <p:cNvPr id="3076" name="Picture 5" descr="Tambiev_Abdul_Aubekirovich_19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6" y="1484313"/>
            <a:ext cx="28432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9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633412"/>
          </a:xfrm>
        </p:spPr>
        <p:txBody>
          <a:bodyPr/>
          <a:lstStyle/>
          <a:p>
            <a:pPr>
              <a:defRPr/>
            </a:pPr>
            <a:endParaRPr lang="ru-RU" altLang="ru-RU" sz="3200" dirty="0">
              <a:solidFill>
                <a:srgbClr val="990000"/>
              </a:solidFill>
              <a:latin typeface="Arial Black" panose="020B0A04020102020204" pitchFamily="34" charset="0"/>
              <a:ea typeface="+mn-ea"/>
              <a:cs typeface="+mn-cs"/>
            </a:endParaRPr>
          </a:p>
        </p:txBody>
      </p:sp>
      <p:sp>
        <p:nvSpPr>
          <p:cNvPr id="4099" name="Rectangle 3"/>
          <p:cNvSpPr>
            <a:spLocks noGrp="1" noChangeArrowheads="1"/>
          </p:cNvSpPr>
          <p:nvPr>
            <p:ph type="body" idx="1"/>
          </p:nvPr>
        </p:nvSpPr>
        <p:spPr>
          <a:xfrm>
            <a:off x="1981200" y="1052513"/>
            <a:ext cx="9010650" cy="4608512"/>
          </a:xfrm>
        </p:spPr>
        <p:txBody>
          <a:bodyPr/>
          <a:lstStyle/>
          <a:p>
            <a:pPr algn="ctr">
              <a:lnSpc>
                <a:spcPct val="80000"/>
              </a:lnSpc>
              <a:buFontTx/>
              <a:buNone/>
            </a:pPr>
            <a:r>
              <a:rPr lang="ru-RU" altLang="ru-RU" smtClean="0">
                <a:solidFill>
                  <a:srgbClr val="990000"/>
                </a:solidFill>
                <a:latin typeface="Arial Black" panose="020B0A04020102020204" pitchFamily="34" charset="0"/>
              </a:rPr>
              <a:t>    </a:t>
            </a:r>
            <a:r>
              <a:rPr lang="ru-RU" altLang="ru-RU" b="1" smtClean="0">
                <a:solidFill>
                  <a:srgbClr val="000066"/>
                </a:solidFill>
                <a:latin typeface="Arial Black" panose="020B0A04020102020204" pitchFamily="34" charset="0"/>
              </a:rPr>
              <a:t>Начало службы Отечеству…</a:t>
            </a:r>
          </a:p>
          <a:p>
            <a:pPr>
              <a:lnSpc>
                <a:spcPct val="80000"/>
              </a:lnSpc>
              <a:buFontTx/>
              <a:buNone/>
            </a:pPr>
            <a:r>
              <a:rPr lang="ru-RU" altLang="ru-RU" b="1">
                <a:solidFill>
                  <a:srgbClr val="990000"/>
                </a:solidFill>
              </a:rPr>
              <a:t/>
            </a:r>
            <a:br>
              <a:rPr lang="ru-RU" altLang="ru-RU" b="1">
                <a:solidFill>
                  <a:srgbClr val="990000"/>
                </a:solidFill>
              </a:rPr>
            </a:br>
            <a:endParaRPr lang="ru-RU" altLang="ru-RU" b="1">
              <a:solidFill>
                <a:srgbClr val="990000"/>
              </a:solidFill>
            </a:endParaRPr>
          </a:p>
        </p:txBody>
      </p:sp>
      <p:sp>
        <p:nvSpPr>
          <p:cNvPr id="4100" name="Rectangle 4"/>
          <p:cNvSpPr>
            <a:spLocks noChangeArrowheads="1"/>
          </p:cNvSpPr>
          <p:nvPr/>
        </p:nvSpPr>
        <p:spPr bwMode="auto">
          <a:xfrm>
            <a:off x="1992314" y="2197101"/>
            <a:ext cx="835183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b="1" dirty="0">
                <a:solidFill>
                  <a:srgbClr val="990000"/>
                </a:solidFill>
              </a:rPr>
              <a:t/>
            </a:r>
            <a:br>
              <a:rPr lang="ru-RU" altLang="ru-RU" sz="1800" b="1" dirty="0">
                <a:solidFill>
                  <a:srgbClr val="990000"/>
                </a:solidFill>
              </a:rPr>
            </a:br>
            <a:r>
              <a:rPr lang="ru-RU" altLang="ru-RU" sz="1800" b="1" dirty="0">
                <a:solidFill>
                  <a:srgbClr val="990000"/>
                </a:solidFill>
              </a:rPr>
              <a:t> Старинная прусская крепость </a:t>
            </a:r>
            <a:r>
              <a:rPr lang="ru-RU" altLang="ru-RU" sz="1800" b="1" dirty="0" err="1">
                <a:solidFill>
                  <a:srgbClr val="990000"/>
                </a:solidFill>
              </a:rPr>
              <a:t>Меденау</a:t>
            </a:r>
            <a:r>
              <a:rPr lang="ru-RU" altLang="ru-RU" sz="1800" b="1" dirty="0">
                <a:solidFill>
                  <a:srgbClr val="990000"/>
                </a:solidFill>
              </a:rPr>
              <a:t>.  В неравном бою группе Тамбиева удалось взять в плен более 200 вражеских солдат и множество трофеев.   Два дня спустя группа разведчиков, возглавляемая Абдулом, подбила три танка и взяла в плен офицера, хранившего при себе, как зеницу ока, папку с секретнейшими документами. За этот бой и за пленного немца </a:t>
            </a:r>
            <a:r>
              <a:rPr lang="ru-RU" altLang="ru-RU" sz="1800" b="1" dirty="0" err="1">
                <a:solidFill>
                  <a:srgbClr val="990000"/>
                </a:solidFill>
              </a:rPr>
              <a:t>Тамбиев</a:t>
            </a:r>
            <a:r>
              <a:rPr lang="ru-RU" altLang="ru-RU" sz="1800" b="1" dirty="0">
                <a:solidFill>
                  <a:srgbClr val="990000"/>
                </a:solidFill>
              </a:rPr>
              <a:t> был награжден орденом Красной Звезды. Второго ордена Красной Звезды и медали «За отвагу» Абдул удостоится еще через некоторое время за захват почти двадцати городов Пруссии.</a:t>
            </a:r>
            <a:br>
              <a:rPr lang="ru-RU" altLang="ru-RU" sz="1800" b="1" dirty="0">
                <a:solidFill>
                  <a:srgbClr val="990000"/>
                </a:solidFill>
              </a:rPr>
            </a:br>
            <a:r>
              <a:rPr lang="ru-RU" altLang="ru-RU" sz="1800" b="1" dirty="0">
                <a:solidFill>
                  <a:srgbClr val="990000"/>
                </a:solidFill>
              </a:rPr>
              <a:t>Победу </a:t>
            </a:r>
            <a:r>
              <a:rPr lang="ru-RU" altLang="ru-RU" sz="1800" b="1" dirty="0" err="1">
                <a:solidFill>
                  <a:srgbClr val="990000"/>
                </a:solidFill>
              </a:rPr>
              <a:t>Тамбиев</a:t>
            </a:r>
            <a:r>
              <a:rPr lang="ru-RU" altLang="ru-RU" sz="1800" b="1" dirty="0">
                <a:solidFill>
                  <a:srgbClr val="990000"/>
                </a:solidFill>
              </a:rPr>
              <a:t> встретил в Кенигсберге.</a:t>
            </a:r>
          </a:p>
        </p:txBody>
      </p:sp>
    </p:spTree>
    <p:extLst>
      <p:ext uri="{BB962C8B-B14F-4D97-AF65-F5344CB8AC3E}">
        <p14:creationId xmlns:p14="http://schemas.microsoft.com/office/powerpoint/2010/main" val="1530286136"/>
      </p:ext>
    </p:extLst>
  </p:cSld>
  <p:clrMapOvr>
    <a:masterClrMapping/>
  </p:clrMapOvr>
</p:sld>
</file>

<file path=ppt/theme/theme1.xml><?xml version="1.0" encoding="utf-8"?>
<a:theme xmlns:a="http://schemas.openxmlformats.org/drawingml/2006/main" name="Аспект">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157</TotalTime>
  <Words>1785</Words>
  <Application>Microsoft Office PowerPoint</Application>
  <PresentationFormat>Широкоэкранный</PresentationFormat>
  <Paragraphs>64</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Arial Black</vt:lpstr>
      <vt:lpstr>Trebuchet MS</vt:lpstr>
      <vt:lpstr>Wingdings 3</vt:lpstr>
      <vt:lpstr>Аспект</vt:lpstr>
      <vt:lpstr>Учителя - герои Великой Отечественной войны</vt:lpstr>
      <vt:lpstr>ТЕМЫ ДЛЯ ОБСУЖДЕНИЯ КРУГЛОГО СТОЛА:  "Учителя- герои Великой Отечественной войны" </vt:lpstr>
      <vt:lpstr>Презентация PowerPoint</vt:lpstr>
      <vt:lpstr>Презентация PowerPoint</vt:lpstr>
      <vt:lpstr>Презентация PowerPoint</vt:lpstr>
      <vt:lpstr>Презентация PowerPoint</vt:lpstr>
      <vt:lpstr>Презентация PowerPoint</vt:lpstr>
      <vt:lpstr>Биография Тамбиева Абдула Аубекировича. </vt:lpstr>
      <vt:lpstr>Презентация PowerPoint</vt:lpstr>
      <vt:lpstr>Второго ордена Красной Звезды и медали «За отвагу» Абдул удостоится еще через некоторое время захвата почти двадцати городов Пруссии.</vt:lpstr>
      <vt:lpstr>Презентация PowerPoint</vt:lpstr>
      <vt:lpstr>Презентация PowerPoint</vt:lpstr>
      <vt:lpstr> Эркенов Магомет Биболатович </vt:lpstr>
      <vt:lpstr>Презентация PowerPoint</vt:lpstr>
      <vt:lpstr>Презентация PowerPoint</vt:lpstr>
      <vt:lpstr>Биджиев Солтан-Хамит Локманович</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Учителя- герои Великой Отечественной войны</dc:title>
  <dc:creator>Класс</dc:creator>
  <cp:lastModifiedBy>Дом</cp:lastModifiedBy>
  <cp:revision>13</cp:revision>
  <dcterms:created xsi:type="dcterms:W3CDTF">2023-04-19T06:10:24Z</dcterms:created>
  <dcterms:modified xsi:type="dcterms:W3CDTF">2023-04-19T19:02:15Z</dcterms:modified>
</cp:coreProperties>
</file>