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8" r:id="rId2"/>
    <p:sldId id="266" r:id="rId3"/>
    <p:sldId id="257" r:id="rId4"/>
    <p:sldId id="267" r:id="rId5"/>
    <p:sldId id="268" r:id="rId6"/>
    <p:sldId id="269" r:id="rId7"/>
    <p:sldId id="271" r:id="rId8"/>
    <p:sldId id="272" r:id="rId9"/>
    <p:sldId id="273" r:id="rId10"/>
    <p:sldId id="274" r:id="rId11"/>
    <p:sldId id="281" r:id="rId12"/>
    <p:sldId id="282" r:id="rId13"/>
    <p:sldId id="298" r:id="rId14"/>
    <p:sldId id="293" r:id="rId15"/>
    <p:sldId id="294" r:id="rId16"/>
    <p:sldId id="295" r:id="rId17"/>
    <p:sldId id="301" r:id="rId18"/>
    <p:sldId id="289" r:id="rId19"/>
    <p:sldId id="300" r:id="rId20"/>
    <p:sldId id="299" r:id="rId21"/>
    <p:sldId id="296" r:id="rId22"/>
    <p:sldId id="297" r:id="rId23"/>
    <p:sldId id="286" r:id="rId24"/>
    <p:sldId id="287" r:id="rId25"/>
    <p:sldId id="291" r:id="rId26"/>
    <p:sldId id="292" r:id="rId27"/>
    <p:sldId id="30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i/205461/0001-001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b="3800"/>
          <a:stretch/>
        </p:blipFill>
        <p:spPr bwMode="auto">
          <a:xfrm>
            <a:off x="10396" y="-34038"/>
            <a:ext cx="9133604" cy="688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276872"/>
            <a:ext cx="83529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«Приобщение детей 2-3 лет 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произведениям устного народного творчества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опыта работы)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224" y="3980900"/>
            <a:ext cx="1910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:</a:t>
            </a:r>
          </a:p>
          <a:p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А. Шматова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6632"/>
            <a:ext cx="864096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endParaRPr lang="ru-RU" sz="1400" b="1" i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4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№ 123 города Пензы «Семицветик»</a:t>
            </a:r>
          </a:p>
          <a:p>
            <a:pPr algn="ctr">
              <a:spcAft>
                <a:spcPts val="600"/>
              </a:spcAft>
            </a:pPr>
            <a:r>
              <a:rPr lang="ru-RU" sz="1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(филиал № 2 «Пчёлка» Муниципальное бюджетное дошкольное образовательное </a:t>
            </a:r>
            <a:r>
              <a:rPr lang="ru-RU" sz="14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</a:t>
            </a:r>
          </a:p>
          <a:p>
            <a:pPr algn="ctr">
              <a:spcAft>
                <a:spcPts val="600"/>
              </a:spcAft>
            </a:pPr>
            <a:r>
              <a:rPr lang="ru-RU" sz="14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№ 123 города «Семицветик»)</a:t>
            </a:r>
            <a:endParaRPr lang="ru-RU" sz="1400" b="1" i="1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280920" cy="5002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RU" sz="2200" b="1" i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1.Повышение интереса у детей к художественной литературе: желание слушать, рассматривать иллюстрации, обыгрывать эпизоды.</a:t>
            </a:r>
            <a:endParaRPr lang="ru-RU" sz="22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2.Бережное отношение детей к книгам.</a:t>
            </a:r>
            <a:endParaRPr lang="ru-RU" sz="2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3.Появление у детей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самостоятельной активности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взаимодействию с книгой.</a:t>
            </a:r>
            <a:endParaRPr lang="ru-RU" sz="22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4.Пополнение и активизация словаря, развитие лексико-грамматического строя речи детей</a:t>
            </a:r>
            <a:r>
              <a:rPr lang="ru-RU" sz="2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5.Активное участие родителей в жизни детского сада.</a:t>
            </a:r>
            <a:endParaRPr lang="ru-RU" sz="22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6.Возрождение традиции семейного чтения.</a:t>
            </a:r>
            <a:endParaRPr lang="ru-RU" sz="2200" b="1" i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8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3068960"/>
            <a:ext cx="7199920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сихологическая комфортность;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ифференцированный и индивидуальный подход;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детской деятельности;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истемность;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ринцип творчества.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764704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>
              <a:spcAft>
                <a:spcPts val="0"/>
              </a:spcAft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Целевой ориентир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проявляет интерес к стихам, песням и сказкам, рассматриванию картинок… эмоционально откликается на различные произведения культуры и искусства.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7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640960" cy="3166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ctr">
              <a:lnSpc>
                <a:spcPct val="107000"/>
              </a:lnSpc>
              <a:spcAft>
                <a:spcPts val="800"/>
              </a:spcAft>
            </a:pP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Предметно- пространственная 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среда для приобщения к чтению.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Уголки (центры):</a:t>
            </a:r>
            <a:endParaRPr lang="ru-RU" sz="22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Книжный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уголок.</a:t>
            </a:r>
            <a:endParaRPr lang="ru-RU" sz="22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Уголок речевого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развития.</a:t>
            </a:r>
            <a:endParaRPr lang="ru-RU" sz="22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Театральный уголок.</a:t>
            </a:r>
            <a:endParaRPr lang="ru-RU" sz="22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Физкультурный </a:t>
            </a:r>
            <a:r>
              <a:rPr lang="ru-RU" sz="22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уголок.</a:t>
            </a:r>
            <a:endParaRPr lang="ru-RU" sz="22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2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Уголок изобразительной деятельности.</a:t>
            </a:r>
            <a:endParaRPr lang="ru-RU" sz="22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540" algn="just" eaLnBrk="0" hangingPunct="0">
              <a:lnSpc>
                <a:spcPct val="107000"/>
              </a:lnSpc>
              <a:spcBef>
                <a:spcPts val="25"/>
              </a:spcBef>
              <a:spcAft>
                <a:spcPts val="800"/>
              </a:spcAft>
            </a:pPr>
            <a:r>
              <a:rPr lang="ru-RU" sz="1400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1480" b="5582"/>
          <a:stretch/>
        </p:blipFill>
        <p:spPr>
          <a:xfrm>
            <a:off x="3419271" y="2925480"/>
            <a:ext cx="2587136" cy="381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5863"/>
          <a:stretch/>
        </p:blipFill>
        <p:spPr>
          <a:xfrm>
            <a:off x="6156176" y="3037823"/>
            <a:ext cx="2592288" cy="328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7" y="3053060"/>
            <a:ext cx="2819531" cy="3472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25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4904" y="88750"/>
            <a:ext cx="5190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деятельность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21" b="2791"/>
          <a:stretch/>
        </p:blipFill>
        <p:spPr>
          <a:xfrm>
            <a:off x="559799" y="572823"/>
            <a:ext cx="3014413" cy="2907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r="3380"/>
          <a:stretch/>
        </p:blipFill>
        <p:spPr>
          <a:xfrm>
            <a:off x="4950519" y="572823"/>
            <a:ext cx="2769166" cy="2961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226555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9914" y="3480683"/>
            <a:ext cx="3214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книги воспитателем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6848" y="3562659"/>
            <a:ext cx="3396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7574" y="6441525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«чтение»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24760" r="1260" b="22624"/>
          <a:stretch/>
        </p:blipFill>
        <p:spPr>
          <a:xfrm>
            <a:off x="2637574" y="4013967"/>
            <a:ext cx="338437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3020" y="591163"/>
            <a:ext cx="2455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34" y="2139422"/>
            <a:ext cx="3781184" cy="2651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6" y="704899"/>
            <a:ext cx="2576840" cy="45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30" y="1642840"/>
            <a:ext cx="2603265" cy="4628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64071" y="181679"/>
            <a:ext cx="381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315" y="5285949"/>
            <a:ext cx="2459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картинку»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7571" y="4775750"/>
            <a:ext cx="336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«Расскажем сказку вместе»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3959" y="6263363"/>
            <a:ext cx="2798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«Расставь по порядку»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5578" y="428715"/>
            <a:ext cx="5390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 и малоподвижные игры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64007" y="970489"/>
            <a:ext cx="3096344" cy="23222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4" y="3861048"/>
            <a:ext cx="3232671" cy="2424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66" y="934168"/>
            <a:ext cx="3144773" cy="23585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34867" y="74414"/>
            <a:ext cx="381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02" y="3878539"/>
            <a:ext cx="3338299" cy="25037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86691" y="3336536"/>
            <a:ext cx="332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«Мышка мыла мылом нос…»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4785" y="6382263"/>
            <a:ext cx="140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«Петушок»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8332" y="6382263"/>
            <a:ext cx="259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«Заинька, попляши…»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8366" y="3322081"/>
            <a:ext cx="133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«Лошадка»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3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734416"/>
            <a:ext cx="2578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12887"/>
          <a:stretch/>
        </p:blipFill>
        <p:spPr>
          <a:xfrm>
            <a:off x="2987824" y="1682290"/>
            <a:ext cx="3168353" cy="2997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92" y="2132856"/>
            <a:ext cx="2544725" cy="33929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2"/>
          <a:stretch/>
        </p:blipFill>
        <p:spPr>
          <a:xfrm>
            <a:off x="6248584" y="965248"/>
            <a:ext cx="2323610" cy="33278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64071" y="181679"/>
            <a:ext cx="381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661248"/>
            <a:ext cx="132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«Карусель»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9329" y="4797120"/>
            <a:ext cx="297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«Вышла курочка с утра…»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1198" y="4427788"/>
            <a:ext cx="260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 и дождик»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1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56" y="1052735"/>
            <a:ext cx="4319313" cy="323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64316" y="591071"/>
            <a:ext cx="4965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- отобразительная игра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3140968"/>
            <a:ext cx="4344483" cy="3258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64071" y="181679"/>
            <a:ext cx="381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292220"/>
            <a:ext cx="297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«Укладываем куклу спать»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6329621"/>
            <a:ext cx="2933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«Кукла Катя завтракает»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8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6"/>
          <a:stretch/>
        </p:blipFill>
        <p:spPr>
          <a:xfrm>
            <a:off x="4848030" y="609860"/>
            <a:ext cx="3180354" cy="279801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88" y="3756940"/>
            <a:ext cx="3627012" cy="27202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149899"/>
            <a:ext cx="7122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Художественная(изобразительная)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31523"/>
            <a:ext cx="3672408" cy="27543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800" y="3387608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«Колобок на окошке» (рисование)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6446836"/>
            <a:ext cx="348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«Репка» (работа с раскрасками)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5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86" y="870887"/>
            <a:ext cx="3583832" cy="26878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36401"/>
            <a:ext cx="3379850" cy="2534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t="8270" r="2337" b="6525"/>
          <a:stretch/>
        </p:blipFill>
        <p:spPr>
          <a:xfrm>
            <a:off x="5453636" y="581852"/>
            <a:ext cx="2430731" cy="29624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37" y="3935322"/>
            <a:ext cx="3216274" cy="24122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83181" y="47710"/>
            <a:ext cx="4575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деятельность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5605" y="386848"/>
            <a:ext cx="1939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сказок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3651735"/>
            <a:ext cx="177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«Курочка-ряба»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6903" y="6393663"/>
            <a:ext cx="1610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«Лиса и заяц»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208" y="6393771"/>
            <a:ext cx="100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«Репка»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76672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ознакомлению дошкольников с детской художественной литературой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 ФГОС ДО) определена 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двух образовательных областях: </a:t>
            </a:r>
            <a:endParaRPr lang="ru-RU" sz="2000" b="1" i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развитие»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речью как средством общения и культуры; обогащение активного словаря;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книжной культурой, детской литературой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развитие»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ценностно-смыслового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и понимания произведений искусства (словесного, музыкального, изобразительного),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восприятие… художественной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литературы, фольклора; стимулирование сопереживания персонажам художественных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произведений…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2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0635" y="102567"/>
            <a:ext cx="4575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деятельность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2" b="5914"/>
          <a:stretch/>
        </p:blipFill>
        <p:spPr>
          <a:xfrm>
            <a:off x="827584" y="3933113"/>
            <a:ext cx="2431374" cy="24664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" t="6111" r="13771" b="10382"/>
          <a:stretch/>
        </p:blipFill>
        <p:spPr>
          <a:xfrm>
            <a:off x="6222301" y="657926"/>
            <a:ext cx="2024163" cy="27663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9"/>
          <a:stretch/>
        </p:blipFill>
        <p:spPr>
          <a:xfrm>
            <a:off x="3366069" y="1340768"/>
            <a:ext cx="2284408" cy="28167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8"/>
          <a:stretch/>
        </p:blipFill>
        <p:spPr>
          <a:xfrm>
            <a:off x="304467" y="600004"/>
            <a:ext cx="2107293" cy="27274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27573" y="564232"/>
            <a:ext cx="353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Инсценирование сказок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635" y="3276489"/>
            <a:ext cx="1909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фланелеграфе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3365" y="4324595"/>
            <a:ext cx="228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театр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«Топотушки»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65798" y="3424283"/>
            <a:ext cx="148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масок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57"/>
          <a:stretch/>
        </p:blipFill>
        <p:spPr>
          <a:xfrm>
            <a:off x="5743658" y="3887310"/>
            <a:ext cx="2269327" cy="249383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246424" y="6399604"/>
            <a:ext cx="1488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масок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49935" y="6441574"/>
            <a:ext cx="2304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театр</a:t>
            </a:r>
          </a:p>
        </p:txBody>
      </p:sp>
    </p:spTree>
    <p:extLst>
      <p:ext uri="{BB962C8B-B14F-4D97-AF65-F5344CB8AC3E}">
        <p14:creationId xmlns:p14="http://schemas.microsoft.com/office/powerpoint/2010/main" val="25842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9508" y="441272"/>
            <a:ext cx="4249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«Как у наших у ворот»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4" y="915187"/>
            <a:ext cx="3367300" cy="263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2" r="7692"/>
          <a:stretch/>
        </p:blipFill>
        <p:spPr>
          <a:xfrm>
            <a:off x="4788024" y="885556"/>
            <a:ext cx="3441428" cy="2661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39751" y="11797"/>
            <a:ext cx="4575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деятельность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02148" y="3552511"/>
            <a:ext cx="5364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«По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дорогам сказок» </a:t>
            </a:r>
          </a:p>
          <a:p>
            <a:pPr lvl="0" algn="ctr"/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старших групп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2638" r="3448" b="5029"/>
          <a:stretch/>
        </p:blipFill>
        <p:spPr>
          <a:xfrm>
            <a:off x="446994" y="4242747"/>
            <a:ext cx="4109684" cy="261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t="5422" r="4135" b="7830"/>
          <a:stretch/>
        </p:blipFill>
        <p:spPr>
          <a:xfrm>
            <a:off x="4693174" y="4242747"/>
            <a:ext cx="3857583" cy="2468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830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7355" y="260648"/>
            <a:ext cx="3969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12830"/>
            <a:ext cx="4824536" cy="3618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55" y="1117776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40554" y="532617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«Книжкина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5733256"/>
            <a:ext cx="2124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Наведение порядка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книжном уголке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36" y="1339532"/>
            <a:ext cx="3624403" cy="2718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46" b="4509"/>
          <a:stretch/>
        </p:blipFill>
        <p:spPr>
          <a:xfrm>
            <a:off x="6280926" y="1102805"/>
            <a:ext cx="2357569" cy="3703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0053" y="4196660"/>
            <a:ext cx="387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«Изготовление 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атрибутов к спектаклю»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1983" y="4981818"/>
            <a:ext cx="2762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Книжки в вашем доме»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8"/>
          <a:stretch/>
        </p:blipFill>
        <p:spPr>
          <a:xfrm>
            <a:off x="309120" y="1115648"/>
            <a:ext cx="2174389" cy="36778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9120" y="498181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«Презентация» 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книжки-малышки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332656"/>
            <a:ext cx="3192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4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18" y="1648042"/>
            <a:ext cx="2304256" cy="3021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89" y="2682891"/>
            <a:ext cx="3096344" cy="2489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92"/>
          <a:stretch/>
        </p:blipFill>
        <p:spPr>
          <a:xfrm>
            <a:off x="162330" y="731300"/>
            <a:ext cx="3141515" cy="2762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19672" y="159023"/>
            <a:ext cx="599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с детьми дома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239" y="3604249"/>
            <a:ext cx="2445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Иллюстрирование»  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будущей книги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0488" y="4669412"/>
            <a:ext cx="1759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любимой книги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5315743"/>
            <a:ext cx="2137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книжки-малышки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9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548680"/>
            <a:ext cx="662473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работы: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повысился интерес к художественной литературе, возросло желание слушать, рассматривать иллюстрации, обыгрывать эпизоды.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 startAt="2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Повысилась самостоятельная активность детей по взаимодействию с книгой, со сказками.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 startAt="3"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Повысилась компетентность родителей по вопросу приобщения детей  чтению.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Началось возрождение традиции семейного чтения.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7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82094"/>
            <a:ext cx="74888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Перспектива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работы: 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Продолжать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знакомить с произведениями других детских поэтов и писателей, а также художниками - иллюстраторами (учитывая возрастные особенности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0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ополнять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библиотеку группы книгами, сделанными руками детей, где дети выступят не только иллюстраторами, но и попробуют себя в роли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авторов.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Продолжать </a:t>
            </a: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повышать родительскую компетентность по вопросу воспитания грамотного читателя. </a:t>
            </a:r>
            <a:endParaRPr lang="ru-RU" sz="2000" b="1" i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0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420888"/>
            <a:ext cx="5705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окошко, через которое дети видят и познают мир и самих себя».</a:t>
            </a:r>
            <a:b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1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Сухомлинский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54" y="1700808"/>
            <a:ext cx="3786384" cy="496764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11966"/>
          <a:stretch/>
        </p:blipFill>
        <p:spPr>
          <a:xfrm>
            <a:off x="4572000" y="2445610"/>
            <a:ext cx="3960440" cy="3440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277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rhivurokov.ru/kopilka/uploads/user_file_581adf4529be9/ia_i_moia_siem_ia_v_mirie_chtieniia_2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60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Любой дошкольник является читателем. Даже, если он не умеет читать, а только слушает чтение взрослых, он выбирает, что будет слушать; он воспринимает то, что слышит, оценивает его, а значит, является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читателем.</a:t>
            </a:r>
          </a:p>
          <a:p>
            <a:pPr algn="r"/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                С. Я. Маршак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73325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Задача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взрослого – открыть ребенку то чудо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которое несёт в себе книга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" r="2601"/>
          <a:stretch/>
        </p:blipFill>
        <p:spPr>
          <a:xfrm>
            <a:off x="291033" y="1844823"/>
            <a:ext cx="2931191" cy="388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60848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950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6791"/>
            <a:ext cx="7560840" cy="5504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    «Место книги в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семье»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i="1" dirty="0">
                <a:solidFill>
                  <a:srgbClr val="2F2F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выявление мнения родителей о значимости книги в семье.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b="1" i="1" u="sng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семей имеют детские книги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дома;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опрошенных читают книги своим детям только по просьбе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ребенка; 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читают  только перед сном. 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обсуждают с детьми прочитанное. 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39%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родителей читают сами для себя «взрослую» художественную литературу.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5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756084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и выбор эффективных методов работы по формированию читательских интересов детей и их родителей.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844824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/>
            <a:r>
              <a:rPr lang="ru-RU" sz="24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интереса детей 2-3 лет к произведениям устного народного творчества.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im0-tub-ru.yandex.net/i?id=cc9e4bc0aec02ff6b9ec1d326cdda672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3116">
            <a:off x="6078747" y="3538153"/>
            <a:ext cx="2213233" cy="302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ozone.ru/image.jpg?dir=multimedia/10155173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295">
            <a:off x="890938" y="3490767"/>
            <a:ext cx="2235755" cy="300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ozon-st.cdn.ngenix.net/multimedia/10115457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74" y="3269727"/>
            <a:ext cx="2520280" cy="269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-34798"/>
            <a:ext cx="784887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/>
            <a:r>
              <a:rPr lang="ru-RU" sz="2400" b="1" i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работы с детьми:</a:t>
            </a:r>
            <a:endParaRPr lang="ru-RU" sz="2400" b="1" i="1" u="sng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понятие о книге как источнике знаний;</a:t>
            </a:r>
            <a:endParaRPr lang="ru-RU" sz="20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знакомить с   устным народным творчеством; </a:t>
            </a:r>
            <a:endParaRPr lang="ru-RU" sz="20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вызывать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положительные эмоции при чтении книг;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связной, грамматически правильной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речи, звуковой и интонационной культуры;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помогать детям мысленно представлять события и героев произведения (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иллюстраций, опоры на личный опыт детей и др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умение пересказывать произведения, побуждать к инсценировкам;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реализации самостоятельной творческой деятельности;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интерес, любовь и бережное отношение к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книге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2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352928" cy="2112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работы с родителями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расширять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 о детской литературе;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приобщать родителей к семейному чтению произведений;</a:t>
            </a:r>
            <a:endParaRPr lang="ru-RU" sz="20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привлекать семьи воспитанников к участию в мероприятиях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группы.</a:t>
            </a:r>
            <a:endParaRPr lang="ru-RU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" r="2601" b="1584"/>
          <a:stretch/>
        </p:blipFill>
        <p:spPr>
          <a:xfrm>
            <a:off x="2555776" y="2251895"/>
            <a:ext cx="3384376" cy="4417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684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1382</TotalTime>
  <Words>820</Words>
  <Application>Microsoft Office PowerPoint</Application>
  <PresentationFormat>Экран (4:3)</PresentationFormat>
  <Paragraphs>140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Schoolbook</vt:lpstr>
      <vt:lpstr>Symbol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«Чтение– это окошко, через которое дети видят и познают мир и самих себя».                                                                В. Сухомлинский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802779</dc:creator>
  <cp:lastModifiedBy>Windows User</cp:lastModifiedBy>
  <cp:revision>87</cp:revision>
  <dcterms:created xsi:type="dcterms:W3CDTF">2015-01-22T07:51:32Z</dcterms:created>
  <dcterms:modified xsi:type="dcterms:W3CDTF">2018-11-23T03:43:06Z</dcterms:modified>
</cp:coreProperties>
</file>