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handoutMasterIdLst>
    <p:handoutMasterId r:id="rId19"/>
  </p:handoutMasterIdLst>
  <p:sldIdLst>
    <p:sldId id="290" r:id="rId2"/>
    <p:sldId id="294" r:id="rId3"/>
    <p:sldId id="286" r:id="rId4"/>
    <p:sldId id="288" r:id="rId5"/>
    <p:sldId id="291" r:id="rId6"/>
    <p:sldId id="287" r:id="rId7"/>
    <p:sldId id="292" r:id="rId8"/>
    <p:sldId id="295" r:id="rId9"/>
    <p:sldId id="296" r:id="rId10"/>
    <p:sldId id="299" r:id="rId11"/>
    <p:sldId id="327" r:id="rId12"/>
    <p:sldId id="301" r:id="rId13"/>
    <p:sldId id="302" r:id="rId14"/>
    <p:sldId id="282" r:id="rId15"/>
    <p:sldId id="259" r:id="rId16"/>
    <p:sldId id="322" r:id="rId17"/>
    <p:sldId id="32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8EF3965-B046-C430-7134-D151791681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1EC005-ABE1-6189-3554-8005E5F055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58DBC-4CBF-493F-9362-B1F5F92C7246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164-36FB-BAD8-37B5-B7E364EF75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D93C2B-58D7-D315-4D87-200D96DE62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90E49-74D0-4F35-AA3D-2A8D40492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89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3DA3-7897-4EAB-9924-A0965AC9C6C9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A82-A1E1-420C-8EA0-CBFFF3F35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8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3DA3-7897-4EAB-9924-A0965AC9C6C9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A82-A1E1-420C-8EA0-CBFFF3F35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0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3DA3-7897-4EAB-9924-A0965AC9C6C9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A82-A1E1-420C-8EA0-CBFFF3F351D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558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3DA3-7897-4EAB-9924-A0965AC9C6C9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A82-A1E1-420C-8EA0-CBFFF3F35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56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3DA3-7897-4EAB-9924-A0965AC9C6C9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A82-A1E1-420C-8EA0-CBFFF3F351D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6738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3DA3-7897-4EAB-9924-A0965AC9C6C9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A82-A1E1-420C-8EA0-CBFFF3F35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58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3DA3-7897-4EAB-9924-A0965AC9C6C9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A82-A1E1-420C-8EA0-CBFFF3F35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5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3DA3-7897-4EAB-9924-A0965AC9C6C9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A82-A1E1-420C-8EA0-CBFFF3F35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6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3DA3-7897-4EAB-9924-A0965AC9C6C9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A82-A1E1-420C-8EA0-CBFFF3F35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1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3DA3-7897-4EAB-9924-A0965AC9C6C9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A82-A1E1-420C-8EA0-CBFFF3F35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0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3DA3-7897-4EAB-9924-A0965AC9C6C9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A82-A1E1-420C-8EA0-CBFFF3F35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97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3DA3-7897-4EAB-9924-A0965AC9C6C9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A82-A1E1-420C-8EA0-CBFFF3F35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99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3DA3-7897-4EAB-9924-A0965AC9C6C9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A82-A1E1-420C-8EA0-CBFFF3F35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1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3DA3-7897-4EAB-9924-A0965AC9C6C9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A82-A1E1-420C-8EA0-CBFFF3F35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9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3DA3-7897-4EAB-9924-A0965AC9C6C9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A82-A1E1-420C-8EA0-CBFFF3F35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6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3DA3-7897-4EAB-9924-A0965AC9C6C9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A82-A1E1-420C-8EA0-CBFFF3F35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1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73DA3-7897-4EAB-9924-A0965AC9C6C9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F49A82-A1E1-420C-8EA0-CBFFF3F35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B991F-A108-A9FF-50B4-4F34473B4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82523-2854-3D6B-4AE6-25D0A5B9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53" y="494521"/>
            <a:ext cx="9591869" cy="6139543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Лексическая работа.</a:t>
            </a:r>
            <a:br>
              <a:rPr lang="ru-RU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(Тип 1 № 8256) </a:t>
            </a:r>
            <a:b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ru-RU" b="1" i="1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два из перечисленных понятий используются в первую очередь при описании </a:t>
            </a:r>
            <a:r>
              <a:rPr lang="ru-RU" b="1" i="1" u="sng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политической сферы общества</a:t>
            </a:r>
            <a:r>
              <a:rPr lang="ru-RU" b="1" i="1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 </a:t>
            </a:r>
            <a:b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Искусство; доход; власть; демократия; собственность. </a:t>
            </a:r>
            <a:br>
              <a:rPr lang="ru-RU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Выпишите соответствующие понятия и раскройте смысл любого одного из них.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3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F5875-8053-B3F2-5D62-E6909615D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B8C4A-93A0-B84E-542A-00F90695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55" y="242597"/>
            <a:ext cx="8443199" cy="5479330"/>
          </a:xfrm>
        </p:spPr>
        <p:txBody>
          <a:bodyPr>
            <a:normAutofit/>
          </a:bodyPr>
          <a:lstStyle/>
          <a:p>
            <a:r>
              <a:rPr lang="ru-RU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примеры-аргументы к понятию ЖИЗНЕННЫЕ ЦЕННОСТИ </a:t>
            </a:r>
            <a:br>
              <a:rPr lang="ru-RU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(ОГЭ сочинение-рассуждение 13.3)</a:t>
            </a:r>
            <a:b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i="1" dirty="0"/>
            </a:b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1698702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F5875-8053-B3F2-5D62-E6909615D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5389D2-7B7F-ABFB-2207-C00465E46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45127"/>
            <a:ext cx="8506691" cy="5195454"/>
          </a:xfrm>
        </p:spPr>
        <p:txBody>
          <a:bodyPr>
            <a:normAutofit fontScale="32500" lnSpcReduction="20000"/>
          </a:bodyPr>
          <a:lstStyle/>
          <a:p>
            <a:r>
              <a:rPr lang="ru-RU" sz="11200" b="1" dirty="0">
                <a:solidFill>
                  <a:srgbClr val="A5300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А.С. Пушкин, «Капитанская дочка»</a:t>
            </a:r>
          </a:p>
          <a:p>
            <a:endParaRPr lang="ru-RU" sz="11200" b="1" dirty="0">
              <a:solidFill>
                <a:srgbClr val="A5300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1200" dirty="0">
                <a:solidFill>
                  <a:srgbClr val="A5300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Петра Гринева важны честь и верность долгу. Жизненные ценности звучат в словах его отца: «Береги честь смолоду». Под угрозой смерти Гринев не присягнул Емельяну Пугачеву, так как это бы означало измену императрице, которой он присягал (измену родине).</a:t>
            </a:r>
            <a:endParaRPr lang="ru-RU" sz="11200" b="1" dirty="0">
              <a:solidFill>
                <a:srgbClr val="A5300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7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10201-6F13-77A8-D939-27BC64CAE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59681E-0217-EF30-815C-F45EB5A0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360218"/>
            <a:ext cx="9203473" cy="6320501"/>
          </a:xfrm>
        </p:spPr>
        <p:txBody>
          <a:bodyPr>
            <a:normAutofit fontScale="40000" lnSpcReduction="20000"/>
          </a:bodyPr>
          <a:lstStyle/>
          <a:p>
            <a:r>
              <a:rPr lang="ru-RU" sz="11200" b="1" dirty="0">
                <a:solidFill>
                  <a:srgbClr val="A5300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М.Ю. Лермонтов, «Мцыри». </a:t>
            </a:r>
          </a:p>
          <a:p>
            <a:r>
              <a:rPr lang="ru-RU" sz="11200" dirty="0">
                <a:solidFill>
                  <a:srgbClr val="A5300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Мцыри искренне любил Родину, хранил в душе воспоминания о своей семье, доме. Жизнь в монастыре тяготила его. Его жизненные ценности - свобода и идея возвращения на родину. Мцыри умирает, он не смог жить вдали от того, что ему так дорого и необходимо.</a:t>
            </a:r>
            <a:endParaRPr lang="ru-RU" sz="3200" dirty="0">
              <a:solidFill>
                <a:srgbClr val="A5300F"/>
              </a:solidFill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276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85F9B-0146-6354-4D34-EFA8B7C94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58E347-8FFF-A1C5-B55F-069A1A2AB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33" y="484909"/>
            <a:ext cx="9176895" cy="6195809"/>
          </a:xfrm>
        </p:spPr>
        <p:txBody>
          <a:bodyPr>
            <a:normAutofit fontScale="40000" lnSpcReduction="20000"/>
          </a:bodyPr>
          <a:lstStyle/>
          <a:p>
            <a:r>
              <a:rPr lang="ru-RU" sz="11200" b="1" dirty="0">
                <a:solidFill>
                  <a:srgbClr val="A5300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Н. В. Гоголь, «Тарас Бульба»</a:t>
            </a:r>
          </a:p>
          <a:p>
            <a:r>
              <a:rPr lang="ru-RU" sz="11200" dirty="0">
                <a:solidFill>
                  <a:srgbClr val="A5300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Тараса Бульбы свои жизненные ценности, в которых главное – честь, товарищество, вера. Остап следует тем принципам, которые привил ему отец. А Андрий выбрал любовь, ради которой предал своих и перешёл на сторону врага. Предательство отец не простит сыну.</a:t>
            </a:r>
          </a:p>
          <a:p>
            <a:endParaRPr lang="ru-RU" sz="11200" dirty="0">
              <a:solidFill>
                <a:srgbClr val="A5300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925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8A6F816-7143-A8CB-B067-4C7854332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408" y="569168"/>
            <a:ext cx="8481527" cy="547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7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342E3-FD5E-89C4-14A3-76069072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7" y="177281"/>
            <a:ext cx="8893342" cy="1376311"/>
          </a:xfrm>
        </p:spPr>
        <p:txBody>
          <a:bodyPr>
            <a:no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44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4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4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4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4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4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4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C95F60-CEA1-0896-74BA-D718A48EEE43}"/>
              </a:ext>
            </a:extLst>
          </p:cNvPr>
          <p:cNvSpPr txBox="1"/>
          <p:nvPr/>
        </p:nvSpPr>
        <p:spPr>
          <a:xfrm>
            <a:off x="861135" y="1553593"/>
            <a:ext cx="90601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kumimoji="0" lang="ru-RU" sz="4400" b="1" i="1" u="none" strike="noStrike" kern="1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A4802E-E2AF-7EB1-5B45-7326B82DE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13" y="865436"/>
            <a:ext cx="8291743" cy="47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6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F95F0-582E-83E7-C6FA-19AF44EA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BEFCCC-EDAC-F3F2-EB4A-4BA2EF982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35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47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511D0-D43D-9FF2-5328-A651A1853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E98E19-2BA7-C2B6-1094-A206966F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19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0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F7122-A89C-D2D5-396A-7AA1F9E33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ABDCC-8A27-4EFA-5320-C51CB2A2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530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Власть, демократия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0CEE9-F1E8-AEDD-8703-6E16F6EF5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2857"/>
            <a:ext cx="8596668" cy="1996751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rgbClr val="A5300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Власт</a:t>
            </a:r>
            <a:r>
              <a:rPr lang="ru-RU" sz="3200" b="1" dirty="0">
                <a:solidFill>
                  <a:srgbClr val="A5300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  — возможность навязать свою волю, управлять или воздействовать на других людей (с сайта «Решу ОГЭ»)</a:t>
            </a:r>
          </a:p>
          <a:p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A5300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44B989-EB42-4BE2-3C9B-8424CB3F5AC4}"/>
              </a:ext>
            </a:extLst>
          </p:cNvPr>
          <p:cNvSpPr txBox="1"/>
          <p:nvPr/>
        </p:nvSpPr>
        <p:spPr>
          <a:xfrm>
            <a:off x="677334" y="3429000"/>
            <a:ext cx="7972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0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3200" b="1" i="0" u="sng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  — политический режим, при котором источником власти является сам народ (с сайта «Решу ОГЭ»)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5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490E2-ECC1-7AAF-5F00-DA2805C3E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F83D-5EB8-41B6-AE4E-2A97649AE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40" y="311286"/>
            <a:ext cx="9212094" cy="6391072"/>
          </a:xfrm>
        </p:spPr>
        <p:txBody>
          <a:bodyPr>
            <a:norm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</a:t>
            </a:r>
            <a:r>
              <a:rPr lang="ru-RU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два из перечисленных понятий используются в первую очередь при описании </a:t>
            </a:r>
            <a:r>
              <a:rPr lang="ru-RU" b="1" i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духовной сферы общества</a:t>
            </a:r>
            <a:r>
              <a:rPr lang="ru-RU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 </a:t>
            </a:r>
            <a:b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Религия; доход; наука; демократия; социальная мобильность. </a:t>
            </a:r>
            <a:br>
              <a:rPr lang="ru-RU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Выпишите соответствующие понятия и раскройте смысл любого одного из них</a:t>
            </a:r>
            <a:r>
              <a:rPr lang="ru-RU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99020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6561D-24E2-B6AE-D9FD-92155317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70" y="312652"/>
            <a:ext cx="8596668" cy="855306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  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(запоминаем упрощенный вариант)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93A367-C715-E9E9-4BB5-D07BB44D6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2269"/>
            <a:ext cx="8596668" cy="269332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A5300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елигия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  — сфера духовной культуры, в основе которой лежит  </a:t>
            </a:r>
            <a:r>
              <a:rPr kumimoji="0" lang="ru-RU" sz="3200" b="1" i="0" u="sng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вера  в сверхъестественные силы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бога или богов, организованное поклонение им (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сайта «Решу ОГЭ»)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224688-54FA-0B06-3128-E9FA0C8A1B92}"/>
              </a:ext>
            </a:extLst>
          </p:cNvPr>
          <p:cNvSpPr txBox="1"/>
          <p:nvPr/>
        </p:nvSpPr>
        <p:spPr>
          <a:xfrm>
            <a:off x="644914" y="4055592"/>
            <a:ext cx="869060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0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Религия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  — сфера духовной культуры, в основе которой лежит  </a:t>
            </a:r>
            <a:r>
              <a:rPr kumimoji="0" lang="ru-RU" sz="3200" b="1" i="0" u="sng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вера  в высшие силы</a:t>
            </a:r>
            <a:r>
              <a:rPr lang="ru-RU" sz="3200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поклонение им.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5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9B126-43F5-496A-7173-C22421850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B7353-2034-A128-7DB1-329CD9EE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5306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  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(запоминаем упрощенный вариант)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u="sng" dirty="0"/>
            </a:br>
            <a:endParaRPr lang="ru-RU" b="1" i="1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2F25CF-93F9-A563-D790-6836BB5D6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2857"/>
            <a:ext cx="8596668" cy="1996751"/>
          </a:xfrm>
        </p:spPr>
        <p:txBody>
          <a:bodyPr>
            <a:normAutofit fontScale="92500" lnSpcReduction="20000"/>
          </a:bodyPr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Наука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  — сфера духовной деятельности человека, направленная на </a:t>
            </a:r>
            <a:r>
              <a:rPr kumimoji="0" lang="ru-RU" sz="3200" b="1" i="0" u="sng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получение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объективных, обоснованных и системно-организованных </a:t>
            </a:r>
            <a:r>
              <a:rPr kumimoji="0" lang="ru-RU" sz="3200" b="1" i="0" u="sng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знаний об окружающем мире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(с сайта «Решу ОГЭ»)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C283D-5FD7-547D-ACEA-DA9AB7DBB6EE}"/>
              </a:ext>
            </a:extLst>
          </p:cNvPr>
          <p:cNvSpPr txBox="1"/>
          <p:nvPr/>
        </p:nvSpPr>
        <p:spPr>
          <a:xfrm>
            <a:off x="583402" y="4151055"/>
            <a:ext cx="85966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0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  — сфера духовной деятельности человека, направленная на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знаний об окружающем мире.</a:t>
            </a:r>
          </a:p>
        </p:txBody>
      </p:sp>
    </p:spTree>
    <p:extLst>
      <p:ext uri="{BB962C8B-B14F-4D97-AF65-F5344CB8AC3E}">
        <p14:creationId xmlns:p14="http://schemas.microsoft.com/office/powerpoint/2010/main" val="115230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6CB4-B663-E222-19E9-7BDA91A8D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2D876-D20F-5AAA-8FD4-523D086F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69" y="311285"/>
            <a:ext cx="9428682" cy="6391072"/>
          </a:xfrm>
        </p:spPr>
        <p:txBody>
          <a:bodyPr>
            <a:norm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kumimoji="0" lang="ru-RU" sz="3600" b="1" i="1" u="none" strike="noStrike" kern="1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Какие два из перечисленных понятий используются в первую очередь при описании </a:t>
            </a:r>
            <a:r>
              <a:rPr kumimoji="0" lang="ru-RU" sz="3600" b="1" i="1" u="sng" strike="noStrike" kern="1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духовной сферы общества</a:t>
            </a:r>
            <a:r>
              <a:rPr kumimoji="0" lang="ru-RU" sz="3600" b="1" i="1" u="none" strike="noStrike" kern="1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 </a:t>
            </a:r>
            <a:br>
              <a:rPr kumimoji="0" lang="ru-RU" sz="3600" b="0" i="1" u="none" strike="noStrike" kern="1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Жизненные ориентиры; безработица; банковский кредит; авторитаризм; образование.</a:t>
            </a:r>
            <a:br>
              <a:rPr lang="ru-RU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Выпишите соответствующие понятия и раскройте смысл любого одного из них.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3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C3354-0D07-CBE8-8840-0012DF9FD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C233C-B612-4E65-D76E-664BF1177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72" y="281978"/>
            <a:ext cx="8596668" cy="1200457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(запоминаем упрощенный вариант)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06A496-5251-AB11-C903-C4A6CD9D7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2857"/>
            <a:ext cx="8596668" cy="1996751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  — институт, в рамках которого происходит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процесс передачи знаний, умений и навыков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приобщение к культурным ценностям человеческого общества (с сайта «Решу ОГЭ»)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0981F-0545-130D-3760-6B9E91D7A7AF}"/>
              </a:ext>
            </a:extLst>
          </p:cNvPr>
          <p:cNvSpPr txBox="1"/>
          <p:nvPr/>
        </p:nvSpPr>
        <p:spPr>
          <a:xfrm>
            <a:off x="583402" y="4151055"/>
            <a:ext cx="85966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0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  — сфера духовной деятельности человека, направленная на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знаний об окружающем мире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785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D469D-5927-C193-0E3F-143ECA608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4C6B0-DDBD-CA3B-73F8-611038FF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6104"/>
            <a:ext cx="8596668" cy="122633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 ориентиры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(запоминаем упрощенный вариант)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A752BE-8D38-99F1-BB2E-4AAC21660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1" y="1632857"/>
            <a:ext cx="8798141" cy="1996751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dirty="0">
                <a:solidFill>
                  <a:srgbClr val="A5300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Жизненные ориентиры  </a:t>
            </a:r>
            <a:r>
              <a:rPr lang="ru-RU" sz="3200" dirty="0">
                <a:solidFill>
                  <a:srgbClr val="A5300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— ценности, признаваемые человеком в качестве важных, значимых для выстраивания перспективы собственной жизни и отношений с другими людьми, обществом и государством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(с сайта «Решу ОГЭ»)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35705-9A8C-5A6D-2CF2-FB843BF9F09B}"/>
              </a:ext>
            </a:extLst>
          </p:cNvPr>
          <p:cNvSpPr txBox="1"/>
          <p:nvPr/>
        </p:nvSpPr>
        <p:spPr>
          <a:xfrm>
            <a:off x="583402" y="4151055"/>
            <a:ext cx="85966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0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 ориентиры  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признаваемые человеком в качестве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важных для выстраивания  собственной жизни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отношений с другими людьми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A5300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9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F7AD1-93CC-E82C-9546-8CC7B80BA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1D26C-7597-79FA-5007-BA16AEBFA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13" y="180960"/>
            <a:ext cx="8596668" cy="1511559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 ориентиры =  жизненные ценности (ОГЭ сочинение-рассуждение 13.3)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868DAF-B3BB-BEFE-97C9-85905AF6E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33" y="1436914"/>
            <a:ext cx="10030408" cy="5150497"/>
          </a:xfrm>
        </p:spPr>
        <p:txBody>
          <a:bodyPr>
            <a:normAutofit fontScale="25000" lnSpcReduction="20000"/>
          </a:bodyPr>
          <a:lstStyle/>
          <a:p>
            <a:r>
              <a:rPr lang="ru-RU" sz="12800" dirty="0">
                <a:solidFill>
                  <a:srgbClr val="A5300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Ценить что-то — значит считать это важным</a:t>
            </a:r>
          </a:p>
          <a:p>
            <a:r>
              <a:rPr lang="ru-RU" sz="12800" dirty="0">
                <a:solidFill>
                  <a:srgbClr val="A5300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Ценности – это те правила жизни, которые мы выбираем;</a:t>
            </a:r>
          </a:p>
          <a:p>
            <a:r>
              <a:rPr lang="ru-RU" sz="12800" dirty="0">
                <a:solidFill>
                  <a:srgbClr val="A5300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Все то, что дорого человеку, может быть названо ценностью.</a:t>
            </a:r>
          </a:p>
          <a:p>
            <a:r>
              <a:rPr lang="ru-RU" sz="14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одних важным в жизни является материальное благополучие, то есть деньги, или власть, или карьера. Другим дороги семья, Родина.</a:t>
            </a:r>
            <a:r>
              <a:rPr lang="ru-RU" sz="1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4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Каждый выбирает сам.</a:t>
            </a:r>
          </a:p>
          <a:p>
            <a:endParaRPr lang="ru-RU" sz="3200" dirty="0">
              <a:solidFill>
                <a:srgbClr val="A5300F"/>
              </a:solidFill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27239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2096</TotalTime>
  <Words>677</Words>
  <Application>Microsoft Office PowerPoint</Application>
  <PresentationFormat>Широкоэкранный</PresentationFormat>
  <Paragraphs>33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Аспект</vt:lpstr>
      <vt:lpstr>     Лексическая работа. (Тип 1 № 8256)  А) Какие два из перечисленных понятий используются в первую очередь при описании политической сферы общества?   Искусство; доход; власть; демократия; собственность.   Выпишите соответствующие понятия и раскройте смысл любого одного из них.</vt:lpstr>
      <vt:lpstr>   Власть, демократия </vt:lpstr>
      <vt:lpstr>Б) Какие два из перечисленных понятий используются в первую очередь при описании духовной сферы общества?   Религия; доход; наука; демократия; социальная мобильность.   Выпишите соответствующие понятия и раскройте смысл любого одного из них.</vt:lpstr>
      <vt:lpstr>   Религия (запоминаем упрощенный вариант) </vt:lpstr>
      <vt:lpstr>   Наука (запоминаем упрощенный вариант)  </vt:lpstr>
      <vt:lpstr>В) Какие два из перечисленных понятий используются в первую очередь при описании духовной сферы общества?   Жизненные ориентиры; безработица; банковский кредит; авторитаризм; образование.  Выпишите соответствующие понятия и раскройте смысл любого одного из них.</vt:lpstr>
      <vt:lpstr>Образование (запоминаем упрощенный вариант)   </vt:lpstr>
      <vt:lpstr>   Жизненные ориентиры (запоминаем упрощенный вариант)   </vt:lpstr>
      <vt:lpstr>Жизненные ориентиры =  жизненные ценности (ОГЭ сочинение-рассуждение 13.3)  </vt:lpstr>
      <vt:lpstr>Привести примеры-аргументы к понятию ЖИЗНЕННЫЕ ЦЕННОСТИ  (ОГЭ сочинение-рассуждение 13.3)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              по алгебре в 7 «А» классе                               на тему    «Формулы сокращенного умножения»</dc:title>
  <dc:creator>User</dc:creator>
  <cp:lastModifiedBy>User</cp:lastModifiedBy>
  <cp:revision>78</cp:revision>
  <cp:lastPrinted>2024-03-01T19:05:13Z</cp:lastPrinted>
  <dcterms:created xsi:type="dcterms:W3CDTF">2024-02-04T14:56:31Z</dcterms:created>
  <dcterms:modified xsi:type="dcterms:W3CDTF">2024-04-29T12:11:50Z</dcterms:modified>
</cp:coreProperties>
</file>