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85" r:id="rId5"/>
    <p:sldId id="267" r:id="rId6"/>
    <p:sldId id="276" r:id="rId7"/>
    <p:sldId id="280" r:id="rId8"/>
    <p:sldId id="281" r:id="rId9"/>
    <p:sldId id="282" r:id="rId10"/>
    <p:sldId id="283" r:id="rId11"/>
    <p:sldId id="284" r:id="rId12"/>
    <p:sldId id="277" r:id="rId13"/>
    <p:sldId id="278" r:id="rId14"/>
    <p:sldId id="279" r:id="rId15"/>
    <p:sldId id="287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1FB51-B599-45B0-8ED8-B32B38469754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305C7-8A6E-4C37-BEC4-E86DE4C0A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1666" y="500042"/>
            <a:ext cx="559871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«Мир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Растений. </a:t>
            </a:r>
            <a:endParaRPr lang="ru-RU" sz="44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Растения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4786322"/>
            <a:ext cx="5975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Виноградова Елена Юрьевна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п.Коммунистический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64318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урока:  открытие новых знаний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286124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«Перспектива»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Учебник: «Окружающий мир» А.А.Плешаков,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 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57232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Построенного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4857752" y="3000372"/>
            <a:ext cx="4031432" cy="1384995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орган размножения.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Яркий, душистый.</a:t>
            </a:r>
          </a:p>
        </p:txBody>
      </p:sp>
      <p:pic>
        <p:nvPicPr>
          <p:cNvPr id="4" name="Рисунок 3" descr="цветок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3571884" cy="4193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85723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Построенного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2428868"/>
            <a:ext cx="3714776" cy="138499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участвует в распространении семян. Сочный.</a:t>
            </a:r>
          </a:p>
        </p:txBody>
      </p:sp>
      <p:pic>
        <p:nvPicPr>
          <p:cNvPr id="6" name="Рисунок 5" descr="крыжов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357694"/>
            <a:ext cx="2250297" cy="1500198"/>
          </a:xfrm>
          <a:prstGeom prst="rect">
            <a:avLst/>
          </a:prstGeom>
        </p:spPr>
      </p:pic>
      <p:pic>
        <p:nvPicPr>
          <p:cNvPr id="7" name="Рисунок 6" descr="ябло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21619"/>
            <a:ext cx="3000396" cy="2100277"/>
          </a:xfrm>
          <a:prstGeom prst="rect">
            <a:avLst/>
          </a:prstGeom>
        </p:spPr>
      </p:pic>
      <p:pic>
        <p:nvPicPr>
          <p:cNvPr id="8" name="Рисунок 7" descr="груш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071942"/>
            <a:ext cx="3000396" cy="22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7786742" cy="4786346"/>
          </a:xfrm>
          <a:ln w="57150" cmpd="sng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342900" indent="-34290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Соотнеси части растения с их работой (функцией):</a:t>
            </a:r>
          </a:p>
          <a:p>
            <a:pPr marL="342900" indent="-342900"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   кормит растение и испаряет воду</a:t>
            </a:r>
          </a:p>
          <a:p>
            <a:pPr marL="342900" indent="-34290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плод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дает опору листьям и связывает части растения</a:t>
            </a:r>
          </a:p>
          <a:p>
            <a:pPr marL="342900" indent="-342900"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Стебель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служит для укрепления в почве и всасывания воды</a:t>
            </a:r>
          </a:p>
          <a:p>
            <a:pPr marL="342900" indent="-342900"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  участвует в распространении семян</a:t>
            </a:r>
          </a:p>
          <a:p>
            <a:pPr marL="342900" indent="-342900"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  орган размножения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14311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5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образец к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Самостоятельной работе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215370" cy="4286280"/>
          </a:xfrm>
          <a:noFill/>
          <a:ln w="53975">
            <a:solidFill>
              <a:srgbClr val="7030A0"/>
            </a:solidFill>
          </a:ln>
        </p:spPr>
        <p:txBody>
          <a:bodyPr>
            <a:normAutofit fontScale="62500" lnSpcReduction="20000"/>
          </a:bodyPr>
          <a:lstStyle/>
          <a:p>
            <a:pPr marL="342900" indent="-342900" algn="just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Соотнеси части растения с их работой (функцией):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sz="2600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sz="2600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ru-RU" sz="2600" dirty="0" smtClean="0">
                <a:solidFill>
                  <a:schemeClr val="tx1"/>
                </a:solidFill>
              </a:rPr>
              <a:t>	</a:t>
            </a:r>
            <a:r>
              <a:rPr lang="ru-RU" sz="2900" b="1" dirty="0" smtClean="0">
                <a:solidFill>
                  <a:srgbClr val="7030A0"/>
                </a:solidFill>
              </a:rPr>
              <a:t>цветок</a:t>
            </a:r>
            <a:r>
              <a:rPr lang="ru-RU" sz="2900" b="1" dirty="0" smtClean="0">
                <a:solidFill>
                  <a:schemeClr val="tx1"/>
                </a:solidFill>
              </a:rPr>
              <a:t>		кормит растение и испаряет воду</a:t>
            </a:r>
          </a:p>
          <a:p>
            <a:pPr marL="342900" indent="-342900" algn="just"/>
            <a:r>
              <a:rPr lang="ru-RU" sz="2900" b="1" dirty="0" smtClean="0">
                <a:solidFill>
                  <a:schemeClr val="tx1"/>
                </a:solidFill>
              </a:rPr>
              <a:t>	</a:t>
            </a:r>
          </a:p>
          <a:p>
            <a:pPr marL="342900" indent="-342900" algn="just"/>
            <a:r>
              <a:rPr lang="ru-RU" sz="2900" b="1" dirty="0" smtClean="0">
                <a:solidFill>
                  <a:schemeClr val="tx1"/>
                </a:solidFill>
              </a:rPr>
              <a:t>	</a:t>
            </a:r>
            <a:r>
              <a:rPr lang="ru-RU" sz="2900" b="1" dirty="0" smtClean="0">
                <a:solidFill>
                  <a:srgbClr val="7030A0"/>
                </a:solidFill>
              </a:rPr>
              <a:t>плод</a:t>
            </a:r>
            <a:r>
              <a:rPr lang="ru-RU" sz="2900" b="1" dirty="0" smtClean="0">
                <a:solidFill>
                  <a:schemeClr val="tx1"/>
                </a:solidFill>
              </a:rPr>
              <a:t>		      дает опору листьям и связывает все части растения</a:t>
            </a:r>
          </a:p>
          <a:p>
            <a:pPr marL="342900" indent="-342900" algn="just"/>
            <a:endParaRPr lang="ru-RU" sz="2900" b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ru-RU" sz="2900" b="1" dirty="0" smtClean="0">
                <a:solidFill>
                  <a:schemeClr val="tx1"/>
                </a:solidFill>
              </a:rPr>
              <a:t>	</a:t>
            </a:r>
          </a:p>
          <a:p>
            <a:pPr marL="342900" indent="-342900" algn="just"/>
            <a:r>
              <a:rPr lang="ru-RU" sz="2900" b="1" dirty="0" smtClean="0">
                <a:solidFill>
                  <a:schemeClr val="tx1"/>
                </a:solidFill>
              </a:rPr>
              <a:t>	</a:t>
            </a:r>
            <a:r>
              <a:rPr lang="ru-RU" sz="2900" b="1" dirty="0" smtClean="0">
                <a:solidFill>
                  <a:srgbClr val="7030A0"/>
                </a:solidFill>
              </a:rPr>
              <a:t>стебель</a:t>
            </a:r>
            <a:r>
              <a:rPr lang="ru-RU" sz="2900" b="1" dirty="0" smtClean="0">
                <a:solidFill>
                  <a:schemeClr val="tx1"/>
                </a:solidFill>
              </a:rPr>
              <a:t>	       служит для укрепления в почве и всасывания воды</a:t>
            </a:r>
          </a:p>
          <a:p>
            <a:pPr marL="342900" indent="-342900" algn="just"/>
            <a:endParaRPr lang="ru-RU" sz="2900" b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ru-RU" sz="2900" b="1" dirty="0" smtClean="0">
                <a:solidFill>
                  <a:schemeClr val="tx1"/>
                </a:solidFill>
              </a:rPr>
              <a:t>	</a:t>
            </a:r>
            <a:r>
              <a:rPr lang="ru-RU" sz="2900" b="1" dirty="0" smtClean="0">
                <a:solidFill>
                  <a:srgbClr val="7030A0"/>
                </a:solidFill>
              </a:rPr>
              <a:t>корень</a:t>
            </a:r>
            <a:r>
              <a:rPr lang="ru-RU" sz="2900" b="1" dirty="0" smtClean="0">
                <a:solidFill>
                  <a:schemeClr val="tx1"/>
                </a:solidFill>
              </a:rPr>
              <a:t>	         участвует в распространении семян</a:t>
            </a:r>
          </a:p>
          <a:p>
            <a:pPr marL="342900" indent="-342900" algn="just"/>
            <a:endParaRPr lang="ru-RU" sz="2900" b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ru-RU" sz="2900" b="1" dirty="0" smtClean="0">
                <a:solidFill>
                  <a:schemeClr val="tx1"/>
                </a:solidFill>
              </a:rPr>
              <a:t>	</a:t>
            </a:r>
            <a:r>
              <a:rPr lang="ru-RU" sz="2900" b="1" dirty="0" smtClean="0">
                <a:solidFill>
                  <a:srgbClr val="7030A0"/>
                </a:solidFill>
              </a:rPr>
              <a:t>лист</a:t>
            </a:r>
            <a:r>
              <a:rPr lang="ru-RU" sz="2900" b="1" dirty="0" smtClean="0">
                <a:solidFill>
                  <a:schemeClr val="tx1"/>
                </a:solidFill>
              </a:rPr>
              <a:t>			орган размножения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14311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1214414" y="3000372"/>
            <a:ext cx="2428892" cy="142876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1535885" y="3464719"/>
            <a:ext cx="1357322" cy="11430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785918" y="3071810"/>
            <a:ext cx="857256" cy="78581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071538" y="2786058"/>
            <a:ext cx="2500330" cy="17859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43042" y="3857628"/>
            <a:ext cx="1143008" cy="5000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00100" y="2643182"/>
            <a:ext cx="7429552" cy="2357454"/>
            <a:chOff x="1142976" y="1500174"/>
            <a:chExt cx="6272689" cy="1285884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143108" y="1500174"/>
              <a:ext cx="714380" cy="12763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3071802" y="1500174"/>
              <a:ext cx="714380" cy="12763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3942913" y="1500174"/>
              <a:ext cx="714380" cy="12763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4827879" y="1500174"/>
              <a:ext cx="714380" cy="12763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5715008" y="1500174"/>
              <a:ext cx="714380" cy="12763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Рисунок 9" descr="семя.jpg"/>
            <p:cNvPicPr/>
            <p:nvPr/>
          </p:nvPicPr>
          <p:blipFill>
            <a:blip r:embed="rId2" cstate="print"/>
            <a:srcRect l="10579" t="13971" r="79084" b="64220"/>
            <a:stretch>
              <a:fillRect/>
            </a:stretch>
          </p:blipFill>
          <p:spPr>
            <a:xfrm>
              <a:off x="1142976" y="1500174"/>
              <a:ext cx="714380" cy="1285884"/>
            </a:xfrm>
            <a:prstGeom prst="rect">
              <a:avLst/>
            </a:prstGeom>
          </p:spPr>
        </p:pic>
        <p:pic>
          <p:nvPicPr>
            <p:cNvPr id="11" name="Рисунок 10" descr="семя.jpg"/>
            <p:cNvPicPr/>
            <p:nvPr/>
          </p:nvPicPr>
          <p:blipFill>
            <a:blip r:embed="rId2" cstate="print"/>
            <a:srcRect l="10579" t="13971" r="79084" b="64220"/>
            <a:stretch>
              <a:fillRect/>
            </a:stretch>
          </p:blipFill>
          <p:spPr>
            <a:xfrm>
              <a:off x="6701285" y="1500174"/>
              <a:ext cx="714380" cy="1285884"/>
            </a:xfrm>
            <a:prstGeom prst="rect">
              <a:avLst/>
            </a:prstGeom>
          </p:spPr>
        </p:pic>
      </p:grpSp>
      <p:pic>
        <p:nvPicPr>
          <p:cNvPr id="12" name="Рисунок 11" descr="прорастание-семени.jpg"/>
          <p:cNvPicPr>
            <a:picLocks noChangeAspect="1"/>
          </p:cNvPicPr>
          <p:nvPr/>
        </p:nvPicPr>
        <p:blipFill>
          <a:blip r:embed="rId3" cstate="print"/>
          <a:srcRect l="71515" t="-5893" r="3244" b="8657"/>
          <a:stretch>
            <a:fillRect/>
          </a:stretch>
        </p:blipFill>
        <p:spPr>
          <a:xfrm>
            <a:off x="4429123" y="2643182"/>
            <a:ext cx="684507" cy="2286016"/>
          </a:xfrm>
          <a:prstGeom prst="rect">
            <a:avLst/>
          </a:prstGeom>
        </p:spPr>
      </p:pic>
      <p:pic>
        <p:nvPicPr>
          <p:cNvPr id="13" name="Рисунок 12" descr="подсолнечник.png"/>
          <p:cNvPicPr>
            <a:picLocks noChangeAspect="1"/>
          </p:cNvPicPr>
          <p:nvPr/>
        </p:nvPicPr>
        <p:blipFill>
          <a:blip r:embed="rId4" cstate="print"/>
          <a:srcRect l="54173" t="27252" r="27932" b="8514"/>
          <a:stretch>
            <a:fillRect/>
          </a:stretch>
        </p:blipFill>
        <p:spPr>
          <a:xfrm>
            <a:off x="6429388" y="2643182"/>
            <a:ext cx="857256" cy="2357454"/>
          </a:xfrm>
          <a:prstGeom prst="rect">
            <a:avLst/>
          </a:prstGeom>
        </p:spPr>
      </p:pic>
      <p:pic>
        <p:nvPicPr>
          <p:cNvPr id="14" name="Рисунок 13" descr="прорастание-семени.jpg"/>
          <p:cNvPicPr>
            <a:picLocks noChangeAspect="1"/>
          </p:cNvPicPr>
          <p:nvPr/>
        </p:nvPicPr>
        <p:blipFill>
          <a:blip r:embed="rId5" cstate="print"/>
          <a:srcRect t="-2947" r="76863" b="8657"/>
          <a:stretch>
            <a:fillRect/>
          </a:stretch>
        </p:blipFill>
        <p:spPr>
          <a:xfrm>
            <a:off x="2214546" y="2714620"/>
            <a:ext cx="785818" cy="2214578"/>
          </a:xfrm>
          <a:prstGeom prst="rect">
            <a:avLst/>
          </a:prstGeom>
        </p:spPr>
      </p:pic>
      <p:pic>
        <p:nvPicPr>
          <p:cNvPr id="15" name="Рисунок 14" descr="прорастание-семени.jpg"/>
          <p:cNvPicPr>
            <a:picLocks noChangeAspect="1"/>
          </p:cNvPicPr>
          <p:nvPr/>
        </p:nvPicPr>
        <p:blipFill>
          <a:blip r:embed="rId6" cstate="print"/>
          <a:srcRect l="33654" t="-5893" r="43209" b="8657"/>
          <a:stretch>
            <a:fillRect/>
          </a:stretch>
        </p:blipFill>
        <p:spPr>
          <a:xfrm>
            <a:off x="3313826" y="2643182"/>
            <a:ext cx="785818" cy="2286016"/>
          </a:xfrm>
          <a:prstGeom prst="rect">
            <a:avLst/>
          </a:prstGeom>
        </p:spPr>
      </p:pic>
      <p:pic>
        <p:nvPicPr>
          <p:cNvPr id="16" name="Рисунок 15" descr="бутон.jpg"/>
          <p:cNvPicPr>
            <a:picLocks noChangeAspect="1"/>
          </p:cNvPicPr>
          <p:nvPr/>
        </p:nvPicPr>
        <p:blipFill>
          <a:blip r:embed="rId7" cstate="print"/>
          <a:srcRect r="55599" b="-57417"/>
          <a:stretch>
            <a:fillRect/>
          </a:stretch>
        </p:blipFill>
        <p:spPr>
          <a:xfrm>
            <a:off x="5401546" y="2714620"/>
            <a:ext cx="785818" cy="314327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57356" y="857232"/>
            <a:ext cx="56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Включение в систему знаний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1643050"/>
            <a:ext cx="4774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спрятано за окошками?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окружн конкурс 2020\Растения\астра сибирска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3786214" cy="23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653136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Цветет астра сибирская во второй декаде июня – третьей декаде июля. При осеннем посеве цветение наступает раньше. Плодоносит ежегодно. Позволяет получит большое количество семян, которые пригодны для посева. Вид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морозоусточив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выдерживает морозы до -40С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071942"/>
            <a:ext cx="3327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Астра сибирская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04664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Включение в систему знаний</a:t>
            </a:r>
            <a:endParaRPr lang="ru-RU" sz="2000" dirty="0"/>
          </a:p>
        </p:txBody>
      </p:sp>
      <p:pic>
        <p:nvPicPr>
          <p:cNvPr id="2050" name="Picture 2" descr="https://sun9-28.userapi.com/impg/v46uVZPyrPm2sHPefTVhdM2TQlUaX06tII1siw/7lT7wWFfIeY.jpg?size=1280x1171&amp;quality=96&amp;sign=2e81cfa012e2945e6428f48602d3146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2928958" cy="26795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92867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Карта расположения заповедник а«Малая Сосьва»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487025"/>
            <a:ext cx="80724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можете называть отличительные признаки частей растения и их функции;</a:t>
            </a:r>
          </a:p>
          <a:p>
            <a:r>
              <a:rPr lang="ru-RU" sz="2400" dirty="0" smtClean="0"/>
              <a:t>                     можете объяснить последовательность развития растения из семени.</a:t>
            </a:r>
          </a:p>
          <a:p>
            <a:r>
              <a:rPr lang="ru-RU" sz="2400" dirty="0" smtClean="0"/>
              <a:t>                     </a:t>
            </a:r>
          </a:p>
          <a:p>
            <a:endParaRPr lang="ru-RU" sz="2400" dirty="0" smtClean="0"/>
          </a:p>
          <a:p>
            <a:r>
              <a:rPr lang="ru-RU" sz="2400" dirty="0" smtClean="0"/>
              <a:t>    можете назвать        отличительные особенности групп растений.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928670"/>
            <a:ext cx="3143272" cy="2357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428604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клипарты\насекомые\pchel01.png"/>
          <p:cNvPicPr/>
          <p:nvPr/>
        </p:nvPicPr>
        <p:blipFill>
          <a:blip r:embed="rId3" cstate="print"/>
          <a:srcRect l="6982" b="9649"/>
          <a:stretch>
            <a:fillRect/>
          </a:stretch>
        </p:blipFill>
        <p:spPr bwMode="auto">
          <a:xfrm>
            <a:off x="928662" y="1142984"/>
            <a:ext cx="16430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лена\Desktop\курсы 9 ноября\красн цветок.jpg"/>
          <p:cNvPicPr/>
          <p:nvPr/>
        </p:nvPicPr>
        <p:blipFill>
          <a:blip r:embed="rId4" cstate="print"/>
          <a:srcRect l="9910" r="6842" b="10929"/>
          <a:stretch>
            <a:fillRect/>
          </a:stretch>
        </p:blipFill>
        <p:spPr bwMode="auto">
          <a:xfrm>
            <a:off x="785786" y="4929198"/>
            <a:ext cx="518199" cy="55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Елена\Desktop\курсы 9 ноября\желтый цветок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14818"/>
            <a:ext cx="642942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Елена\Desktop\курсы 9 ноября\зел цветок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286124"/>
            <a:ext cx="646800" cy="49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2071678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какую часть растения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Пчелёнок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сесть для сбора нектара?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какие части растения вы еще знаете?</a:t>
            </a:r>
          </a:p>
          <a:p>
            <a:endParaRPr lang="ru-RU" sz="2400" dirty="0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142984"/>
            <a:ext cx="4667282" cy="35004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428604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Мотивация к учебной Деятельности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клипарты\насекомые\pchel01.png"/>
          <p:cNvPicPr/>
          <p:nvPr/>
        </p:nvPicPr>
        <p:blipFill>
          <a:blip r:embed="rId3" cstate="print"/>
          <a:srcRect l="6982" b="9649"/>
          <a:stretch>
            <a:fillRect/>
          </a:stretch>
        </p:blipFill>
        <p:spPr bwMode="auto">
          <a:xfrm>
            <a:off x="2071670" y="2143116"/>
            <a:ext cx="16430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3174" y="785794"/>
            <a:ext cx="4195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628" t="6398" r="12701" b="3794"/>
          <a:stretch>
            <a:fillRect/>
          </a:stretch>
        </p:blipFill>
        <p:spPr bwMode="auto">
          <a:xfrm>
            <a:off x="857224" y="1428736"/>
            <a:ext cx="7500958" cy="507209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85786" y="1785926"/>
            <a:ext cx="7215238" cy="4429156"/>
            <a:chOff x="571472" y="2071678"/>
            <a:chExt cx="7215238" cy="4429156"/>
          </a:xfrm>
        </p:grpSpPr>
        <p:pic>
          <p:nvPicPr>
            <p:cNvPr id="5" name="Picture 6" descr="D:\клипарты\еда раст\klubn0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984" y="2285992"/>
              <a:ext cx="3428994" cy="4043387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928662" y="2285992"/>
              <a:ext cx="1143008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цветок</a:t>
              </a:r>
              <a:endParaRPr lang="ru-RU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7224" y="3643314"/>
              <a:ext cx="1071570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крыло</a:t>
              </a:r>
              <a:endParaRPr lang="ru-RU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5786" y="4786322"/>
              <a:ext cx="1071570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лист</a:t>
              </a:r>
              <a:endParaRPr lang="ru-RU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0100" y="5786454"/>
              <a:ext cx="1285884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колесо</a:t>
              </a:r>
              <a:endParaRPr lang="ru-RU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56" y="5572140"/>
              <a:ext cx="1428760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хвост</a:t>
              </a:r>
              <a:endParaRPr lang="ru-RU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86512" y="4357694"/>
              <a:ext cx="1500198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стебель</a:t>
              </a:r>
              <a:endParaRPr lang="ru-RU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00826" y="3786190"/>
              <a:ext cx="1143008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ветка</a:t>
              </a:r>
              <a:endParaRPr lang="ru-RU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72132" y="2357430"/>
              <a:ext cx="1357322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суффикс</a:t>
              </a:r>
              <a:endParaRPr lang="ru-RU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72198" y="4929198"/>
              <a:ext cx="1000132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корень</a:t>
              </a:r>
              <a:endParaRPr lang="ru-RU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472" y="2928934"/>
              <a:ext cx="1285884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стебелек</a:t>
              </a:r>
              <a:endParaRPr lang="ru-RU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72264" y="2928934"/>
              <a:ext cx="857256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плод</a:t>
              </a:r>
              <a:endParaRPr lang="ru-RU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6248" y="2071678"/>
              <a:ext cx="642942" cy="40011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ухо</a:t>
              </a:r>
              <a:endParaRPr lang="ru-RU" sz="2000" b="1" dirty="0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rot="10800000">
              <a:off x="1785918" y="2500306"/>
              <a:ext cx="785818" cy="158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10800000" flipV="1">
              <a:off x="4143372" y="4573596"/>
              <a:ext cx="2143140" cy="641354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10800000" flipV="1">
              <a:off x="4500562" y="3216274"/>
              <a:ext cx="2071702" cy="641354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10800000" flipV="1">
              <a:off x="3929058" y="5216538"/>
              <a:ext cx="2071702" cy="1284296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10800000" flipV="1">
              <a:off x="1428728" y="4929198"/>
              <a:ext cx="1000132" cy="7143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2643174" y="428604"/>
            <a:ext cx="4195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7422" y="1071546"/>
            <a:ext cx="4417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для самопроверки: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857224" y="3071810"/>
            <a:ext cx="7429552" cy="2357454"/>
            <a:chOff x="1142976" y="1500174"/>
            <a:chExt cx="6272689" cy="1285884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2143108" y="1500174"/>
              <a:ext cx="714380" cy="127636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071802" y="1500174"/>
              <a:ext cx="714380" cy="127636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3942913" y="1500174"/>
              <a:ext cx="714380" cy="127636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827879" y="1500174"/>
              <a:ext cx="714380" cy="127636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5715008" y="1500174"/>
              <a:ext cx="714380" cy="127636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3" name="Рисунок 12" descr="семя.jpg"/>
            <p:cNvPicPr/>
            <p:nvPr/>
          </p:nvPicPr>
          <p:blipFill>
            <a:blip r:embed="rId2" cstate="print"/>
            <a:srcRect l="10579" t="13971" r="79084" b="64220"/>
            <a:stretch>
              <a:fillRect/>
            </a:stretch>
          </p:blipFill>
          <p:spPr>
            <a:xfrm>
              <a:off x="1142976" y="1500174"/>
              <a:ext cx="714380" cy="1285884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4" name="Рисунок 13" descr="семя.jpg"/>
            <p:cNvPicPr/>
            <p:nvPr/>
          </p:nvPicPr>
          <p:blipFill>
            <a:blip r:embed="rId2" cstate="print"/>
            <a:srcRect l="10579" t="13971" r="79084" b="64220"/>
            <a:stretch>
              <a:fillRect/>
            </a:stretch>
          </p:blipFill>
          <p:spPr>
            <a:xfrm>
              <a:off x="6701285" y="1500174"/>
              <a:ext cx="714380" cy="1285884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571604" y="1714488"/>
            <a:ext cx="6086218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rgbClr val="FFC000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спрятано за окошками?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714356"/>
            <a:ext cx="6103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для пробного действия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клипарты\еда раст\klubn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2484928" cy="293016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428992" y="1643050"/>
            <a:ext cx="51435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 работы группы: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1.Изучить полученную информацию.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Выполнить задание.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Подготовить сообщение по плану.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1472" y="64291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Построение проекта выхода из затруднения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4071934" y="2143116"/>
            <a:ext cx="4032448" cy="2677656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закрепляет растение в почве, всасывает воду и минеральные вещества. Сильно разветвлён.</a:t>
            </a:r>
          </a:p>
        </p:txBody>
      </p:sp>
      <p:pic>
        <p:nvPicPr>
          <p:cNvPr id="4" name="Рисунок 3" descr="прорастание семени фасоли.jpg"/>
          <p:cNvPicPr>
            <a:picLocks noChangeAspect="1"/>
          </p:cNvPicPr>
          <p:nvPr/>
        </p:nvPicPr>
        <p:blipFill>
          <a:blip r:embed="rId2" cstate="print"/>
          <a:srcRect l="69531" t="22917" r="9375" b="5208"/>
          <a:stretch>
            <a:fillRect/>
          </a:stretch>
        </p:blipFill>
        <p:spPr>
          <a:xfrm>
            <a:off x="1357290" y="1285860"/>
            <a:ext cx="1928826" cy="492922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571480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Построенного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Построенного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3" descr="C:\Users\Пользователь\Desktop\3.jpg"/>
          <p:cNvPicPr>
            <a:picLocks noChangeAspect="1" noChangeArrowheads="1"/>
          </p:cNvPicPr>
          <p:nvPr/>
        </p:nvPicPr>
        <p:blipFill>
          <a:blip r:embed="rId2" cstate="print"/>
          <a:srcRect t="8473"/>
          <a:stretch>
            <a:fillRect/>
          </a:stretch>
        </p:blipFill>
        <p:spPr bwMode="auto">
          <a:xfrm>
            <a:off x="1000100" y="2500306"/>
            <a:ext cx="3398838" cy="2333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5000628" y="2285992"/>
            <a:ext cx="3600400" cy="2677656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отвечает за производство питательных веществ. В листьях идет фотосинтез. Лист имеет нежные внутренние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Построенного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8" descr="C:\Users\Пользователь\Desktop\4.jpg"/>
          <p:cNvPicPr>
            <a:picLocks noChangeAspect="1" noChangeArrowheads="1"/>
          </p:cNvPicPr>
          <p:nvPr/>
        </p:nvPicPr>
        <p:blipFill>
          <a:blip r:embed="rId2" cstate="print"/>
          <a:srcRect l="37646" r="8099"/>
          <a:stretch>
            <a:fillRect/>
          </a:stretch>
        </p:blipFill>
        <p:spPr bwMode="auto">
          <a:xfrm>
            <a:off x="684213" y="1557339"/>
            <a:ext cx="3173407" cy="468013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2428868"/>
            <a:ext cx="4572000" cy="224676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Стебель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опора для листьев. Связывает все органы растения.</a:t>
            </a:r>
          </a:p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 стеблю передвигаются вещества. Прочный.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1334</TotalTime>
  <Words>306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Самостоятельная работа  </vt:lpstr>
      <vt:lpstr> образец к Самостоятельной работе  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sch2000</dc:creator>
  <cp:lastModifiedBy>Елена</cp:lastModifiedBy>
  <cp:revision>114</cp:revision>
  <dcterms:created xsi:type="dcterms:W3CDTF">2012-06-04T07:00:27Z</dcterms:created>
  <dcterms:modified xsi:type="dcterms:W3CDTF">2022-11-19T14:50:20Z</dcterms:modified>
</cp:coreProperties>
</file>