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92" r:id="rId3"/>
    <p:sldId id="266" r:id="rId4"/>
    <p:sldId id="262" r:id="rId5"/>
    <p:sldId id="264" r:id="rId6"/>
    <p:sldId id="270" r:id="rId7"/>
    <p:sldId id="278" r:id="rId8"/>
    <p:sldId id="273" r:id="rId9"/>
    <p:sldId id="291" r:id="rId10"/>
    <p:sldId id="274" r:id="rId11"/>
    <p:sldId id="272" r:id="rId12"/>
    <p:sldId id="282" r:id="rId13"/>
    <p:sldId id="281" r:id="rId14"/>
    <p:sldId id="285" r:id="rId15"/>
    <p:sldId id="284" r:id="rId16"/>
    <p:sldId id="287" r:id="rId17"/>
    <p:sldId id="289" r:id="rId18"/>
    <p:sldId id="29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4D8"/>
    <a:srgbClr val="F73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2698-14CE-472A-B124-66E40035CB6D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6F6D0-154D-4A15-9D68-0BBCF92A5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2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1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6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2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10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5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6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7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6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3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5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A3CB9-C7FB-49C4-9DCE-CD759B0ED709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1A81-527D-4DC5-B51C-FFA51B08F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5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8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Марина\Desktop\img4.jpg">
            <a:extLst>
              <a:ext uri="{FF2B5EF4-FFF2-40B4-BE49-F238E27FC236}">
                <a16:creationId xmlns:a16="http://schemas.microsoft.com/office/drawing/2014/main" id="{3F896623-C896-067E-4164-112891E6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668" y="1330"/>
            <a:ext cx="12174331" cy="68480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C7BAFAE-4A51-5456-D274-D472DB27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6838"/>
            <a:ext cx="11489635" cy="633575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0673" y="1537914"/>
            <a:ext cx="5745853" cy="314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сформировать основы читательской грамотности у детей дошкольного возраста</a:t>
            </a:r>
            <a:b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285F3-C223-9FCB-B881-40D3CEAD9610}"/>
              </a:ext>
            </a:extLst>
          </p:cNvPr>
          <p:cNvSpPr txBox="1"/>
          <p:nvPr/>
        </p:nvSpPr>
        <p:spPr>
          <a:xfrm>
            <a:off x="7028450" y="4765833"/>
            <a:ext cx="4150416" cy="13234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Подготовили: старший воспитатель</a:t>
            </a:r>
          </a:p>
          <a:p>
            <a:pPr algn="ctr"/>
            <a:r>
              <a:rPr lang="ru-RU" sz="2000" b="1" dirty="0" err="1"/>
              <a:t>Немыткина</a:t>
            </a:r>
            <a:r>
              <a:rPr lang="ru-RU" sz="2000" b="1" dirty="0"/>
              <a:t> Елена Евгеньевна</a:t>
            </a:r>
          </a:p>
          <a:p>
            <a:pPr algn="ctr"/>
            <a:r>
              <a:rPr lang="ru-RU" sz="2000" b="1" dirty="0"/>
              <a:t>воспитатель:</a:t>
            </a:r>
          </a:p>
          <a:p>
            <a:pPr algn="ctr"/>
            <a:r>
              <a:rPr lang="ru-RU" sz="2000" b="1" dirty="0"/>
              <a:t>Волкова Юлия Викторовна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9137F60-995C-AC2D-B202-9F0C791C8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7827A-E1CC-968C-EBD6-D595D3A7A734}"/>
              </a:ext>
            </a:extLst>
          </p:cNvPr>
          <p:cNvSpPr txBox="1"/>
          <p:nvPr/>
        </p:nvSpPr>
        <p:spPr>
          <a:xfrm>
            <a:off x="2239617" y="594468"/>
            <a:ext cx="762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БДОУ г. Омск «Детский сад присмотра и оздоровления №30»</a:t>
            </a:r>
          </a:p>
        </p:txBody>
      </p:sp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883C3D2E-4F4B-201E-5801-EDDCE8ECB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722">
        <p:circle/>
      </p:transition>
    </mc:Choice>
    <mc:Fallback>
      <p:transition spd="slow" advTm="117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https://image.jimcdn.com/app/cms/image/transf/dimension=1920x400:format=jpg/path/s0a486fb972f880b2/image/i6a86281431fc1e1f/version/1447948734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434" y="690107"/>
            <a:ext cx="4979624" cy="3815792"/>
          </a:xfrm>
          <a:prstGeom prst="rect">
            <a:avLst/>
          </a:prstGeom>
          <a:noFill/>
        </p:spPr>
      </p:pic>
      <p:pic>
        <p:nvPicPr>
          <p:cNvPr id="8" name="Рисунок 7" descr="D:\Архив ФОТО\Ручной труд\Изображение 1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0468" y="308473"/>
            <a:ext cx="4847420" cy="31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age.jimcdn.com/app/cms/image/transf/dimension=1920x400:format=jpg/path/s0a486fb972f880b2/image/i07ac568bb9b9f49d/version/1447948753/imag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5571" y="2454259"/>
            <a:ext cx="4968607" cy="3602010"/>
          </a:xfrm>
          <a:prstGeom prst="rect">
            <a:avLst/>
          </a:prstGeom>
          <a:noFill/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F47FB6C-D21C-F609-CB7B-5B387D62E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2204">
        <p:circle/>
      </p:transition>
    </mc:Choice>
    <mc:Fallback>
      <p:transition spd="slow" advTm="422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7" name="Рисунок 6" descr="D:\Архив ФОТО\фото чтецы\IMG_20160420_0958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6427" y="2629805"/>
            <a:ext cx="6210300" cy="349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Архив ФОТО\театральная весна 2016 на сайт\4 день фото 5 гр\20160331_1603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311" y="308474"/>
            <a:ext cx="4970673" cy="293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D:\Архив ФОТО\Ручной труд\Изображение 1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7788" y="385590"/>
            <a:ext cx="4825388" cy="2974556"/>
          </a:xfrm>
          <a:prstGeom prst="rect">
            <a:avLst/>
          </a:prstGeom>
          <a:noFill/>
        </p:spPr>
      </p:pic>
      <p:pic>
        <p:nvPicPr>
          <p:cNvPr id="10" name="Рисунок 9" descr="CAM00054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8641" y="3427156"/>
            <a:ext cx="4941723" cy="279737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EDA06A2-EB1A-F1F8-6C92-4545C3677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7395">
        <p:circle/>
      </p:transition>
    </mc:Choice>
    <mc:Fallback>
      <p:transition spd="slow" advTm="473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Рисунок 6" descr="C:\Users\Dexp\Desktop\d65c8b62-1838-49d2-b52a-68f40a9956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978" y="550844"/>
            <a:ext cx="3283027" cy="38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0c1c45d8-07b5-4382-a118-9591baad14c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8415" y="473725"/>
            <a:ext cx="3249976" cy="565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exp\Desktop\c8a01367-1a6e-4d98-9e8e-ac49ffef4a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4207" y="1542362"/>
            <a:ext cx="3601847" cy="475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472848" y="451692"/>
            <a:ext cx="3305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A6A91CAA-94F3-E567-5296-058223994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4182">
        <p:circle/>
      </p:transition>
    </mc:Choice>
    <mc:Fallback>
      <p:transition spd="slow" advTm="241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1068637" y="793214"/>
            <a:ext cx="2599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Сторисек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 </a:t>
            </a:r>
          </a:p>
        </p:txBody>
      </p:sp>
      <p:pic>
        <p:nvPicPr>
          <p:cNvPr id="6" name="Рисунок 5" descr="C:\Users\Dexp\Desktop\e7459267-beaa-4786-8192-e6f310b7fa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591" y="1784905"/>
            <a:ext cx="3822853" cy="492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eec0c550-fde4-47e1-bf84-7e506ddee3f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3502" y="506776"/>
            <a:ext cx="4021459" cy="50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7d7dd069-7828-4168-9d5e-6ea55bdfc88f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0398" y="821846"/>
            <a:ext cx="4325302" cy="502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678ABBC6-08E1-F85B-D8EF-545FA4D36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850">
        <p:circle/>
      </p:transition>
    </mc:Choice>
    <mc:Fallback>
      <p:transition spd="slow" advTm="168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17783" y="426397"/>
            <a:ext cx="695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кубики историй</a:t>
            </a:r>
          </a:p>
        </p:txBody>
      </p:sp>
      <p:pic>
        <p:nvPicPr>
          <p:cNvPr id="6" name="Рисунок 5" descr="C:\Users\Dexp\Desktop\64ea04ec-4c78-4c7e-aae5-fe9deca176f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35146" y="1837248"/>
            <a:ext cx="5249334" cy="371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5ce63818-2125-4ccf-b710-2761118da8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8399" y="1051590"/>
            <a:ext cx="5012673" cy="326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Dexp\Desktop\2e48b1ca-370c-4688-816b-c8964d836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5730" y="3624550"/>
            <a:ext cx="4210854" cy="27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C9D9238C-92C0-8DE7-4881-06EA7DCA8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043">
        <p:circle/>
      </p:transition>
    </mc:Choice>
    <mc:Fallback>
      <p:transition spd="slow" advTm="150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4818" name="Picture 2" descr="http://ds30.omsk.obr55.ru/files/2022/12/%D1%87%D1%8B%D0%BC%D1%8B%D0%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1818" y="484743"/>
            <a:ext cx="5110066" cy="4957590"/>
          </a:xfrm>
          <a:prstGeom prst="rect">
            <a:avLst/>
          </a:prstGeom>
          <a:noFill/>
        </p:spPr>
      </p:pic>
      <p:pic>
        <p:nvPicPr>
          <p:cNvPr id="6" name="Рисунок 5" descr="C:\Users\Dexp\Desktop\P10211-141728-scal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079" y="528810"/>
            <a:ext cx="4901836" cy="368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exp\Desktop\P10518-143744-scaled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4882" y="1200839"/>
            <a:ext cx="3216925" cy="463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2C3E5A9C-273E-460C-D080-F0D86F761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504">
        <p:circle/>
      </p:transition>
    </mc:Choice>
    <mc:Fallback>
      <p:transition spd="slow" advTm="165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Picture 1" descr="D:\Архив ФОТО\Ручной труд\Каляда 2015\Наши мамы\Изображение 1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1689" y="418642"/>
            <a:ext cx="5387248" cy="2941503"/>
          </a:xfrm>
          <a:prstGeom prst="rect">
            <a:avLst/>
          </a:prstGeom>
          <a:noFill/>
        </p:spPr>
      </p:pic>
      <p:pic>
        <p:nvPicPr>
          <p:cNvPr id="8" name="Рисунок 7" descr="C:\Users\Dexp\Desktop\6d1aeb46a8b55483d102183a1c8ad39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3678" y="1860589"/>
            <a:ext cx="5596913" cy="42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3446EFA-BB48-EECD-3658-6017FB0EA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961">
        <p:circle/>
      </p:transition>
    </mc:Choice>
    <mc:Fallback>
      <p:transition spd="slow" advTm="209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Рисунок 4" descr="C:\Users\Dexp\Desktop\97314140_437061449.pdf-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9634" y="528810"/>
            <a:ext cx="7017744" cy="550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DEA1E92-31BC-0434-C053-1E55B13DF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3404">
        <p:circle/>
      </p:transition>
    </mc:Choice>
    <mc:Fallback>
      <p:transition spd="slow" advTm="234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Desktop\img4.jpg">
            <a:extLst>
              <a:ext uri="{FF2B5EF4-FFF2-40B4-BE49-F238E27FC236}">
                <a16:creationId xmlns:a16="http://schemas.microsoft.com/office/drawing/2014/main" id="{8033D284-89D0-5FED-41FE-6ECCBE46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09100-CEAF-3075-6527-CE66604B7A7B}"/>
              </a:ext>
            </a:extLst>
          </p:cNvPr>
          <p:cNvSpPr txBox="1"/>
          <p:nvPr/>
        </p:nvSpPr>
        <p:spPr>
          <a:xfrm>
            <a:off x="1762539" y="1073426"/>
            <a:ext cx="92047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Спасибо </a:t>
            </a:r>
          </a:p>
          <a:p>
            <a:r>
              <a:rPr lang="ru-RU" sz="8800" dirty="0">
                <a:solidFill>
                  <a:srgbClr val="FF0000"/>
                </a:solidFill>
              </a:rPr>
              <a:t>         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0102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Desktop\img4.jpg">
            <a:extLst>
              <a:ext uri="{FF2B5EF4-FFF2-40B4-BE49-F238E27FC236}">
                <a16:creationId xmlns:a16="http://schemas.microsoft.com/office/drawing/2014/main" id="{1FDBCCF6-EE96-11AE-8489-31B55432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BA682-0E8C-E7A3-AB07-2D2FEED8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93" y="3547187"/>
            <a:ext cx="34200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0140EB1-9DFF-8D34-EEEA-3F8AC013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32" y="623259"/>
            <a:ext cx="4187687" cy="24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E4638-48BC-A756-8279-DE72E6CDE475}"/>
              </a:ext>
            </a:extLst>
          </p:cNvPr>
          <p:cNvSpPr txBox="1"/>
          <p:nvPr/>
        </p:nvSpPr>
        <p:spPr>
          <a:xfrm>
            <a:off x="7169426" y="1075587"/>
            <a:ext cx="40882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чтения – задача начального образования, в то время как восприятие, понимание текста – задача дошкольного образования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89DE4403-4A06-E7C3-7E64-BF7653BFC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7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938">
        <p:circle/>
      </p:transition>
    </mc:Choice>
    <mc:Fallback>
      <p:transition spd="slow" advTm="40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4373217" y="1443209"/>
            <a:ext cx="65665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человека понимать и использовать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7614A68A-C2F5-0325-27E2-F2CAD81E1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03">
        <p:circle/>
      </p:transition>
    </mc:Choice>
    <mc:Fallback>
      <p:transition spd="slow" advTm="3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2361" y="980500"/>
            <a:ext cx="93753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читатель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читатель, глубоко понимающий смысл текста, авторский замысел, умеющий оценить художественные достоинства произведения, знающий, как найти нужную книгу, извлечь из неё информацию, оценить и проанализировать её.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86D1071-2372-C955-E829-899984DD0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678">
        <p:circle/>
      </p:transition>
    </mc:Choice>
    <mc:Fallback>
      <p:transition spd="slow" advTm="116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35467" y="0"/>
            <a:ext cx="12327467" cy="69342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sp>
        <p:nvSpPr>
          <p:cNvPr id="5" name="Прямоугольник 4"/>
          <p:cNvSpPr/>
          <p:nvPr/>
        </p:nvSpPr>
        <p:spPr>
          <a:xfrm>
            <a:off x="3905956" y="3139644"/>
            <a:ext cx="4257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Пассивный этап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0363" y="1298154"/>
            <a:ext cx="3240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0978" y="3093156"/>
            <a:ext cx="4052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этап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9995" y="1244906"/>
            <a:ext cx="106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формирования читателя в дошкольном возрасте.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170310" y="1930400"/>
            <a:ext cx="392999" cy="104945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9070621" y="1936044"/>
            <a:ext cx="392999" cy="104945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601155" y="3764361"/>
            <a:ext cx="750711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ФГОС ДО выступают основаниями преемственности дошкольного и начального образования. 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целевыми ориентирами на этапе дошкольного образования: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ребенка  складываются предпосылки грамотности</a:t>
            </a:r>
          </a:p>
          <a:p>
            <a:pPr lvl="0"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ребенок знаком с произведениями художественной литературы.</a:t>
            </a:r>
          </a:p>
          <a:p>
            <a:pPr lvl="0">
              <a:buFontTx/>
              <a:buChar char="-"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5A8024C4-F28A-360A-6D72-4A4A5AB5E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3442">
        <p:circle/>
      </p:transition>
    </mc:Choice>
    <mc:Fallback>
      <p:transition spd="slow" advTm="234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 descr="C:\Users\Dexp\Desktop\чыавфв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287" y="385589"/>
            <a:ext cx="4421534" cy="258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exp\Desktop\вм мии м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572" y="543241"/>
            <a:ext cx="4056782" cy="3912434"/>
          </a:xfrm>
          <a:prstGeom prst="rect">
            <a:avLst/>
          </a:prstGeom>
          <a:noFill/>
        </p:spPr>
      </p:pic>
      <p:pic>
        <p:nvPicPr>
          <p:cNvPr id="10" name="Рисунок 9" descr="C:\Users\Dexp\Desktop\indexуефрвкр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2310" y="2216210"/>
            <a:ext cx="3819299" cy="39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4887" y="2974554"/>
            <a:ext cx="3833870" cy="332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01DA2AA-FC58-8A24-33EB-00D2E403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689">
        <p:circle/>
      </p:transition>
    </mc:Choice>
    <mc:Fallback>
      <p:transition spd="slow" advTm="356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5" name="Рисунок 4" descr="CAM0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735" y="579268"/>
            <a:ext cx="4263526" cy="2710151"/>
          </a:xfrm>
          <a:prstGeom prst="rect">
            <a:avLst/>
          </a:prstGeom>
        </p:spPr>
      </p:pic>
      <p:pic>
        <p:nvPicPr>
          <p:cNvPr id="29698" name="Picture 2" descr="D:\Архив ФОТО\Ручной труд\Изображение 1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9465" y="1872867"/>
            <a:ext cx="4750215" cy="3459298"/>
          </a:xfrm>
          <a:prstGeom prst="rect">
            <a:avLst/>
          </a:prstGeom>
          <a:noFill/>
        </p:spPr>
      </p:pic>
      <p:pic>
        <p:nvPicPr>
          <p:cNvPr id="8" name="Рисунок 7" descr="D:\Архив ФОТО\Русская изба\Изображение 0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0964" y="3570194"/>
            <a:ext cx="4638101" cy="257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82F688E-60F6-174C-2CC7-326C83F62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921">
        <p:circle/>
      </p:transition>
    </mc:Choice>
    <mc:Fallback>
      <p:transition spd="slow" advTm="299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рина\Desktop\img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</p:pic>
      <p:pic>
        <p:nvPicPr>
          <p:cNvPr id="6" name="Рисунок 5" descr="DSCN31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504" y="2489812"/>
            <a:ext cx="3624550" cy="4186411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318612" y="539828"/>
            <a:ext cx="4572000" cy="96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Буккроссинг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Dexp\Desktop\WhatsApp-Image-2022-08-12-at-16.14.08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3917" y="1520828"/>
            <a:ext cx="7428372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BD1ED39-6285-D4D6-53E0-4056E11A9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283">
        <p:circle/>
      </p:transition>
    </mc:Choice>
    <mc:Fallback>
      <p:transition spd="slow" advTm="342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рина\Desktop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Рисунок 4" descr="D:\Архив ФОТО\на конкурс\Изображение 0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996" y="891676"/>
            <a:ext cx="3992696" cy="303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exp\Desktop\32d28b13-bd09-47a9-aa55-da9bdb9a13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4714" y="1938969"/>
            <a:ext cx="5883007" cy="408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49358" y="478469"/>
            <a:ext cx="5078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ЕХНОЛГИЯ ПРОДУКТИВНОГО ЧТЕНИЯ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2150BD0D-2CA2-3DCB-3576-D05F16B95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291">
        <p:circle/>
      </p:transition>
    </mc:Choice>
    <mc:Fallback>
      <p:transition spd="slow" advTm="782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190</Words>
  <Application>Microsoft Office PowerPoint</Application>
  <PresentationFormat>Широкоэкранный</PresentationFormat>
  <Paragraphs>23</Paragraphs>
  <Slides>18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TutorUser</dc:creator>
  <cp:lastModifiedBy>Professional</cp:lastModifiedBy>
  <cp:revision>84</cp:revision>
  <dcterms:created xsi:type="dcterms:W3CDTF">2021-09-15T04:45:14Z</dcterms:created>
  <dcterms:modified xsi:type="dcterms:W3CDTF">2023-04-09T05:08:06Z</dcterms:modified>
</cp:coreProperties>
</file>