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8" r:id="rId6"/>
    <p:sldId id="263" r:id="rId7"/>
    <p:sldId id="257" r:id="rId8"/>
    <p:sldId id="267" r:id="rId9"/>
    <p:sldId id="268" r:id="rId10"/>
    <p:sldId id="271" r:id="rId11"/>
    <p:sldId id="272" r:id="rId12"/>
    <p:sldId id="265" r:id="rId13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6357" autoAdjust="0"/>
  </p:normalViewPr>
  <p:slideViewPr>
    <p:cSldViewPr snapToGrid="0">
      <p:cViewPr varScale="1">
        <p:scale>
          <a:sx n="89" d="100"/>
          <a:sy n="89" d="100"/>
        </p:scale>
        <p:origin x="475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60CCD18-55E0-41B3-9DC7-739DEE0AD340}" type="datetime1">
              <a:rPr lang="ru-RU" smtClean="0"/>
              <a:t>01.05.2023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E95664-4811-4F2E-9C58-5236E9ABD6FD}" type="datetime1">
              <a:rPr lang="ru-RU" noProof="0" smtClean="0"/>
              <a:t>01.05.2023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ru-RU" noProof="0" smtClean="0"/>
              <a:t>1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6126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ru-RU" noProof="0" smtClean="0"/>
              <a:t>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78132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ru-RU" noProof="0" smtClean="0"/>
              <a:t>3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45230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ru-RU" noProof="0" smtClean="0"/>
              <a:t>4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9729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ru-RU" noProof="0" smtClean="0"/>
              <a:t>9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29186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ЩЕЛКНИТЕ, ЧТОБЫ ИЗМЕНИТЬ ОБРАЗЕЦ</a:t>
            </a:r>
          </a:p>
        </p:txBody>
      </p:sp>
      <p:sp>
        <p:nvSpPr>
          <p:cNvPr id="42" name="Рисунок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45" name="Текст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МЕСЯЦ</a:t>
            </a:r>
            <a:br>
              <a:rPr lang="ru-RU" noProof="0"/>
            </a:br>
            <a:r>
              <a:rPr lang="ru-RU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афический объект 35">
            <a:extLst>
              <a:ext uri="{FF2B5EF4-FFF2-40B4-BE49-F238E27FC236}">
                <a16:creationId xmlns:a16="http://schemas.microsoft.com/office/drawing/2014/main" xmlns="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:a16="http://schemas.microsoft.com/office/drawing/2014/main" xmlns="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xmlns="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xmlns="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xmlns="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xmlns="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xmlns="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:a16="http://schemas.microsoft.com/office/drawing/2014/main" xmlns="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:a16="http://schemas.microsoft.com/office/drawing/2014/main" xmlns="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:a16="http://schemas.microsoft.com/office/drawing/2014/main" xmlns="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xmlns="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xmlns="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Спасибо за внимание!</a:t>
            </a:r>
          </a:p>
        </p:txBody>
      </p:sp>
      <p:grpSp>
        <p:nvGrpSpPr>
          <p:cNvPr id="23" name="Графический объект 21">
            <a:extLst>
              <a:ext uri="{FF2B5EF4-FFF2-40B4-BE49-F238E27FC236}">
                <a16:creationId xmlns:a16="http://schemas.microsoft.com/office/drawing/2014/main" xmlns="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xmlns="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xmlns="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30" name="Рисунок 28">
            <a:extLst>
              <a:ext uri="{FF2B5EF4-FFF2-40B4-BE49-F238E27FC236}">
                <a16:creationId xmlns:a16="http://schemas.microsoft.com/office/drawing/2014/main" xmlns="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:a16="http://schemas.microsoft.com/office/drawing/2014/main" xmlns="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23" name="Подзаголовок 2">
            <a:extLst>
              <a:ext uri="{FF2B5EF4-FFF2-40B4-BE49-F238E27FC236}">
                <a16:creationId xmlns:a16="http://schemas.microsoft.com/office/drawing/2014/main" xmlns="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xmlns="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xmlns="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 dirty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xmlns="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 dirty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xmlns="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 dirty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 dirty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 dirty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 dirty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 dirty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 dirty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 dirty="0"/>
            </a:p>
          </p:txBody>
        </p:sp>
      </p:grpSp>
      <p:sp>
        <p:nvSpPr>
          <p:cNvPr id="21" name="Текст 2">
            <a:extLst>
              <a:ext uri="{FF2B5EF4-FFF2-40B4-BE49-F238E27FC236}">
                <a16:creationId xmlns:a16="http://schemas.microsoft.com/office/drawing/2014/main" xmlns="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xmlns="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xmlns="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xmlns="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xmlns="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xmlns="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4">
            <a:extLst>
              <a:ext uri="{FF2B5EF4-FFF2-40B4-BE49-F238E27FC236}">
                <a16:creationId xmlns:a16="http://schemas.microsoft.com/office/drawing/2014/main" xmlns="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>
                <a16:creationId xmlns:a16="http://schemas.microsoft.com/office/drawing/2014/main" xmlns="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3">
            <a:extLst>
              <a:ext uri="{FF2B5EF4-FFF2-40B4-BE49-F238E27FC236}">
                <a16:creationId xmlns:a16="http://schemas.microsoft.com/office/drawing/2014/main" xmlns="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xmlns="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18" name="Текст 3">
            <a:extLst>
              <a:ext uri="{FF2B5EF4-FFF2-40B4-BE49-F238E27FC236}">
                <a16:creationId xmlns:a16="http://schemas.microsoft.com/office/drawing/2014/main" xmlns="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xmlns="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xmlns="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xmlns="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xmlns="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6" name="Рисунок 15">
            <a:extLst>
              <a:ext uri="{FF2B5EF4-FFF2-40B4-BE49-F238E27FC236}">
                <a16:creationId xmlns:a16="http://schemas.microsoft.com/office/drawing/2014/main" xmlns="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учну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рафический объект 2">
            <a:extLst>
              <a:ext uri="{FF2B5EF4-FFF2-40B4-BE49-F238E27FC236}">
                <a16:creationId xmlns:a16="http://schemas.microsoft.com/office/drawing/2014/main" xmlns="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3" name="Текст 21">
            <a:extLst>
              <a:ext uri="{FF2B5EF4-FFF2-40B4-BE49-F238E27FC236}">
                <a16:creationId xmlns:a16="http://schemas.microsoft.com/office/drawing/2014/main" xmlns="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:a16="http://schemas.microsoft.com/office/drawing/2014/main" xmlns="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3" name="Текст 21">
            <a:extLst>
              <a:ext uri="{FF2B5EF4-FFF2-40B4-BE49-F238E27FC236}">
                <a16:creationId xmlns:a16="http://schemas.microsoft.com/office/drawing/2014/main" xmlns="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34" name="Текст 24">
            <a:extLst>
              <a:ext uri="{FF2B5EF4-FFF2-40B4-BE49-F238E27FC236}">
                <a16:creationId xmlns:a16="http://schemas.microsoft.com/office/drawing/2014/main" xmlns="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7" name="Текст 21">
            <a:extLst>
              <a:ext uri="{FF2B5EF4-FFF2-40B4-BE49-F238E27FC236}">
                <a16:creationId xmlns:a16="http://schemas.microsoft.com/office/drawing/2014/main" xmlns="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38" name="Текст 24">
            <a:extLst>
              <a:ext uri="{FF2B5EF4-FFF2-40B4-BE49-F238E27FC236}">
                <a16:creationId xmlns:a16="http://schemas.microsoft.com/office/drawing/2014/main" xmlns="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0" name="Текст 24">
            <a:extLst>
              <a:ext uri="{FF2B5EF4-FFF2-40B4-BE49-F238E27FC236}">
                <a16:creationId xmlns:a16="http://schemas.microsoft.com/office/drawing/2014/main" xmlns="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3" name="Текст 24">
            <a:extLst>
              <a:ext uri="{FF2B5EF4-FFF2-40B4-BE49-F238E27FC236}">
                <a16:creationId xmlns:a16="http://schemas.microsoft.com/office/drawing/2014/main" xmlns="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5" name="Текст 24">
            <a:extLst>
              <a:ext uri="{FF2B5EF4-FFF2-40B4-BE49-F238E27FC236}">
                <a16:creationId xmlns:a16="http://schemas.microsoft.com/office/drawing/2014/main" xmlns="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6" name="Текст 24">
            <a:extLst>
              <a:ext uri="{FF2B5EF4-FFF2-40B4-BE49-F238E27FC236}">
                <a16:creationId xmlns:a16="http://schemas.microsoft.com/office/drawing/2014/main" xmlns="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8" name="Текст 24">
            <a:extLst>
              <a:ext uri="{FF2B5EF4-FFF2-40B4-BE49-F238E27FC236}">
                <a16:creationId xmlns:a16="http://schemas.microsoft.com/office/drawing/2014/main" xmlns="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9" name="Текст 24">
            <a:extLst>
              <a:ext uri="{FF2B5EF4-FFF2-40B4-BE49-F238E27FC236}">
                <a16:creationId xmlns:a16="http://schemas.microsoft.com/office/drawing/2014/main" xmlns="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0" name="Текст 24">
            <a:extLst>
              <a:ext uri="{FF2B5EF4-FFF2-40B4-BE49-F238E27FC236}">
                <a16:creationId xmlns:a16="http://schemas.microsoft.com/office/drawing/2014/main" xmlns="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5" name="Рисунок 12">
            <a:extLst>
              <a:ext uri="{FF2B5EF4-FFF2-40B4-BE49-F238E27FC236}">
                <a16:creationId xmlns:a16="http://schemas.microsoft.com/office/drawing/2014/main" xmlns="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56" name="Рисунок 12">
            <a:extLst>
              <a:ext uri="{FF2B5EF4-FFF2-40B4-BE49-F238E27FC236}">
                <a16:creationId xmlns:a16="http://schemas.microsoft.com/office/drawing/2014/main" xmlns="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57" name="Рисунок 12">
            <a:extLst>
              <a:ext uri="{FF2B5EF4-FFF2-40B4-BE49-F238E27FC236}">
                <a16:creationId xmlns:a16="http://schemas.microsoft.com/office/drawing/2014/main" xmlns="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58" name="Рисунок 9">
            <a:extLst>
              <a:ext uri="{FF2B5EF4-FFF2-40B4-BE49-F238E27FC236}">
                <a16:creationId xmlns:a16="http://schemas.microsoft.com/office/drawing/2014/main" xmlns="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Как использовать этот шаблон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афический объект 16">
            <a:extLst>
              <a:ext uri="{FF2B5EF4-FFF2-40B4-BE49-F238E27FC236}">
                <a16:creationId xmlns:a16="http://schemas.microsoft.com/office/drawing/2014/main" xmlns="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xmlns="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xmlns="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xmlns="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xmlns="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1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19" name="Графический объект 17">
            <a:extLst>
              <a:ext uri="{FF2B5EF4-FFF2-40B4-BE49-F238E27FC236}">
                <a16:creationId xmlns:a16="http://schemas.microsoft.com/office/drawing/2014/main" xmlns="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xmlns="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:a16="http://schemas.microsoft.com/office/drawing/2014/main" xmlns="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: фигура 21">
              <a:extLst>
                <a:ext uri="{FF2B5EF4-FFF2-40B4-BE49-F238E27FC236}">
                  <a16:creationId xmlns:a16="http://schemas.microsoft.com/office/drawing/2014/main" xmlns="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24" name="Рисунок 23">
            <a:extLst>
              <a:ext uri="{FF2B5EF4-FFF2-40B4-BE49-F238E27FC236}">
                <a16:creationId xmlns:a16="http://schemas.microsoft.com/office/drawing/2014/main" xmlns="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>
            <a:extLst>
              <a:ext uri="{FF2B5EF4-FFF2-40B4-BE49-F238E27FC236}">
                <a16:creationId xmlns:a16="http://schemas.microsoft.com/office/drawing/2014/main" xmlns="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xmlns="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xmlns="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ДД.ММ.20XX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Графический объект 23">
              <a:extLst>
                <a:ext uri="{FF2B5EF4-FFF2-40B4-BE49-F238E27FC236}">
                  <a16:creationId xmlns:a16="http://schemas.microsoft.com/office/drawing/2014/main" xmlns="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12" name="Графический объект 6">
              <a:extLst>
                <a:ext uri="{FF2B5EF4-FFF2-40B4-BE49-F238E27FC236}">
                  <a16:creationId xmlns:a16="http://schemas.microsoft.com/office/drawing/2014/main" xmlns="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xmlns="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2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xmlns="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>
                <a16:creationId xmlns:a16="http://schemas.microsoft.com/office/drawing/2014/main" xmlns="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:a16="http://schemas.microsoft.com/office/drawing/2014/main" xmlns="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22" name="Графический объект 20">
            <a:extLst>
              <a:ext uri="{FF2B5EF4-FFF2-40B4-BE49-F238E27FC236}">
                <a16:creationId xmlns:a16="http://schemas.microsoft.com/office/drawing/2014/main" xmlns="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Полилиния: Фигура 22">
              <a:extLst>
                <a:ext uri="{FF2B5EF4-FFF2-40B4-BE49-F238E27FC236}">
                  <a16:creationId xmlns:a16="http://schemas.microsoft.com/office/drawing/2014/main" xmlns="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xmlns="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xmlns="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27" name="Рисунок 26">
            <a:extLst>
              <a:ext uri="{FF2B5EF4-FFF2-40B4-BE49-F238E27FC236}">
                <a16:creationId xmlns:a16="http://schemas.microsoft.com/office/drawing/2014/main" xmlns="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афический объект 16">
            <a:extLst>
              <a:ext uri="{FF2B5EF4-FFF2-40B4-BE49-F238E27FC236}">
                <a16:creationId xmlns:a16="http://schemas.microsoft.com/office/drawing/2014/main" xmlns="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Полилиния: Фигура 18">
              <a:extLst>
                <a:ext uri="{FF2B5EF4-FFF2-40B4-BE49-F238E27FC236}">
                  <a16:creationId xmlns:a16="http://schemas.microsoft.com/office/drawing/2014/main" xmlns="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xmlns="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xmlns="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xmlns="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Сравнение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xmlns="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xmlns="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xmlns="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xmlns="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:a16="http://schemas.microsoft.com/office/drawing/2014/main" xmlns="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диаграммы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3" name="Диаграмма 21">
            <a:extLst>
              <a:ext uri="{FF2B5EF4-FFF2-40B4-BE49-F238E27FC236}">
                <a16:creationId xmlns:a16="http://schemas.microsoft.com/office/drawing/2014/main" xmlns="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dirty="0"/>
              <a:t>Щелкните значок, чтобы добавить диаграмму</a:t>
            </a:r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таблицы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5" name="Таблица 14">
            <a:extLst>
              <a:ext uri="{FF2B5EF4-FFF2-40B4-BE49-F238E27FC236}">
                <a16:creationId xmlns:a16="http://schemas.microsoft.com/office/drawing/2014/main" xmlns="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dirty="0"/>
              <a:t>Щелкните значок, чтобы добавить таблицу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xmlns="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 16">
            <a:extLst>
              <a:ext uri="{FF2B5EF4-FFF2-40B4-BE49-F238E27FC236}">
                <a16:creationId xmlns:a16="http://schemas.microsoft.com/office/drawing/2014/main" xmlns="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Полилиния: Фигура 6">
              <a:extLst>
                <a:ext uri="{FF2B5EF4-FFF2-40B4-BE49-F238E27FC236}">
                  <a16:creationId xmlns:a16="http://schemas.microsoft.com/office/drawing/2014/main" xmlns="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xmlns="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9" name="Графический объект 4">
            <a:extLst>
              <a:ext uri="{FF2B5EF4-FFF2-40B4-BE49-F238E27FC236}">
                <a16:creationId xmlns:a16="http://schemas.microsoft.com/office/drawing/2014/main" xmlns="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xmlns="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xmlns="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xmlns="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16" name="Текст 3">
            <a:extLst>
              <a:ext uri="{FF2B5EF4-FFF2-40B4-BE49-F238E27FC236}">
                <a16:creationId xmlns:a16="http://schemas.microsoft.com/office/drawing/2014/main" xmlns="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ru-RU" noProof="0"/>
              <a:t>ОБРАЗЕЦ ТЕКСТА</a:t>
            </a:r>
          </a:p>
        </p:txBody>
      </p:sp>
      <p:sp>
        <p:nvSpPr>
          <p:cNvPr id="20" name="Рисунок 19">
            <a:extLst>
              <a:ext uri="{FF2B5EF4-FFF2-40B4-BE49-F238E27FC236}">
                <a16:creationId xmlns:a16="http://schemas.microsoft.com/office/drawing/2014/main" xmlns="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25" name="Заголовок 22">
            <a:extLst>
              <a:ext uri="{FF2B5EF4-FFF2-40B4-BE49-F238E27FC236}">
                <a16:creationId xmlns:a16="http://schemas.microsoft.com/office/drawing/2014/main" xmlns="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Большое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део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афический объект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3" name="Замещающее медиа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dirty="0"/>
              <a:t>Щелкните значок, чтобы добавить медиа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ru-RU" noProof="0" dirty="0"/>
              <a:t> </a:t>
            </a:r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xmlns="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68" r:id="rId19"/>
    <p:sldLayoutId id="2147483660" r:id="rId2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.jpe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Дети за партой, смотрящие в записную книжку">
            <a:extLst>
              <a:ext uri="{FF2B5EF4-FFF2-40B4-BE49-F238E27FC236}">
                <a16:creationId xmlns:a16="http://schemas.microsoft.com/office/drawing/2014/main" xmlns="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4681" y="2633374"/>
            <a:ext cx="5567229" cy="1827069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ИНДИВИДУАЛЬНЫЙ ОБРАЗОВАТЕЛЬНЫЙ МАРШРУТ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«ВЫРАЩИВАНИЯ» ОДАРЁННОСТЕЙ И СПОСОБНОСТЕЙ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ru-RU" dirty="0"/>
              <a:t>Подготовила: воспитатель</a:t>
            </a:r>
          </a:p>
          <a:p>
            <a:pPr rtl="0"/>
            <a:r>
              <a:rPr lang="ru-RU" dirty="0"/>
              <a:t>Пилюгина М.В.</a:t>
            </a:r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326178" y="770435"/>
            <a:ext cx="5372573" cy="1284446"/>
          </a:xfrm>
        </p:spPr>
        <p:txBody>
          <a:bodyPr rtlCol="0">
            <a:normAutofit/>
          </a:bodyPr>
          <a:lstStyle/>
          <a:p>
            <a:r>
              <a:rPr lang="ru-RU" sz="3100" dirty="0"/>
              <a:t>П</a:t>
            </a:r>
            <a:r>
              <a:rPr lang="ru-RU" sz="2000" dirty="0"/>
              <a:t>РОЕКТНО-ИННОВАЦИОННАЯ ОДАРЁННОСТЬ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7" name="Рисунок 16" descr="Мальчик, читающий книгу">
            <a:extLst>
              <a:ext uri="{FF2B5EF4-FFF2-40B4-BE49-F238E27FC236}">
                <a16:creationId xmlns:a16="http://schemas.microsoft.com/office/drawing/2014/main" xmlns="" id="{C8B885F2-2AC2-46A9-9D9B-71123D1A1F6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720000">
            <a:off x="6384187" y="209524"/>
            <a:ext cx="4647699" cy="5472101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smtClean="0"/>
              <a:pPr rtl="0"/>
              <a:t>2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AE75708-13FF-420B-ACFD-BC8EF2354A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696311"/>
            <a:ext cx="4523496" cy="339262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D8EC922-D569-45CB-A03A-17304D0AE75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3301"/>
          <a:stretch/>
        </p:blipFill>
        <p:spPr>
          <a:xfrm rot="5400000">
            <a:off x="597730" y="2621014"/>
            <a:ext cx="4403922" cy="3809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141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smtClean="0"/>
              <a:t>3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4B465E0-3211-459C-8A4E-045E79FC8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188707" y="978591"/>
            <a:ext cx="5531677" cy="41487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7289C7E-FABF-40BF-98AC-313E878199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725343" y="996260"/>
            <a:ext cx="5673033" cy="42547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31EA12ED-4399-41CE-8286-67C420A8A11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811" t="9082" r="11305" b="10257"/>
          <a:stretch/>
        </p:blipFill>
        <p:spPr>
          <a:xfrm>
            <a:off x="3433345" y="3123647"/>
            <a:ext cx="4848232" cy="35818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Цветные карандаши">
            <a:extLst>
              <a:ext uri="{FF2B5EF4-FFF2-40B4-BE49-F238E27FC236}">
                <a16:creationId xmlns:a16="http://schemas.microsoft.com/office/drawing/2014/main" xmlns="" id="{A32E4D50-E620-450D-B8FF-98916128E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365" y="735993"/>
            <a:ext cx="2575270" cy="206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96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1A9F9A-7914-429C-8B48-A81473A5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45597" y="886234"/>
            <a:ext cx="4771816" cy="1122526"/>
          </a:xfrm>
        </p:spPr>
        <p:txBody>
          <a:bodyPr rtlCol="0">
            <a:noAutofit/>
          </a:bodyPr>
          <a:lstStyle/>
          <a:p>
            <a:pPr rtl="0"/>
            <a:r>
              <a:rPr lang="ru-RU" sz="2800" dirty="0"/>
              <a:t>Проектно-инновационная одарённость 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616C4DF-BD76-4DFD-9788-A65985F0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4390" y="3429000"/>
            <a:ext cx="2639323" cy="610204"/>
          </a:xfrm>
        </p:spPr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759139A-0794-42B5-84C4-5E9E21B1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smtClean="0"/>
              <a:pPr rtl="0"/>
              <a:t>4</a:t>
            </a:fld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5D8BEE8-2BA8-4A4A-8BF3-F971CC3AA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67828">
            <a:off x="4793535" y="1017668"/>
            <a:ext cx="7056848" cy="52926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611D92B-2C1A-4DEB-933F-58B5487E5F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0268" r="13520"/>
          <a:stretch/>
        </p:blipFill>
        <p:spPr>
          <a:xfrm rot="479301">
            <a:off x="229251" y="2380436"/>
            <a:ext cx="4657465" cy="3624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3994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E8F9931-032F-47BB-B11E-40B57842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5</a:t>
            </a:fld>
            <a:endParaRPr lang="ru-RU" noProof="0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9E2169DE-6C1C-41F4-9D8A-BCEA0CDC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97999" y="1040192"/>
            <a:ext cx="4762232" cy="700842"/>
          </a:xfrm>
        </p:spPr>
        <p:txBody>
          <a:bodyPr>
            <a:noAutofit/>
          </a:bodyPr>
          <a:lstStyle/>
          <a:p>
            <a:r>
              <a:rPr lang="ru-RU" sz="3600" dirty="0"/>
              <a:t>П</a:t>
            </a:r>
            <a:r>
              <a:rPr lang="ru-RU" sz="2000" dirty="0"/>
              <a:t>РОЕКТНО-ИННОВАЦИОННАЯ ОДАРЁННОСТЬ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E45AC24-084B-4AFD-877B-2DCF8FDB0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82688" y="2659226"/>
            <a:ext cx="4365485" cy="32741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CA3DAB0-B9A1-4F8A-95EA-0242429F26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141" y="2302281"/>
            <a:ext cx="4232972" cy="31747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015E7C2-2E39-45CA-B36A-E95939F329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7668536" y="715602"/>
            <a:ext cx="4652850" cy="34896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8077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E8F9931-032F-47BB-B11E-40B57842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6</a:t>
            </a:fld>
            <a:endParaRPr lang="ru-RU" noProof="0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9E2169DE-6C1C-41F4-9D8A-BCEA0CDC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97999" y="1040192"/>
            <a:ext cx="4762232" cy="700842"/>
          </a:xfrm>
        </p:spPr>
        <p:txBody>
          <a:bodyPr>
            <a:noAutofit/>
          </a:bodyPr>
          <a:lstStyle/>
          <a:p>
            <a:r>
              <a:rPr lang="ru-RU" sz="3600" dirty="0"/>
              <a:t>П</a:t>
            </a:r>
            <a:r>
              <a:rPr lang="ru-RU" sz="2000" dirty="0"/>
              <a:t>РОЕКТНО-ИННОВАЦИОННАЯ ОДАРЁННОСТЬ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43F2D07-076F-482D-8961-D56ACE6DE2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4" t="3285" r="20145" b="11567"/>
          <a:stretch/>
        </p:blipFill>
        <p:spPr>
          <a:xfrm>
            <a:off x="7219772" y="547051"/>
            <a:ext cx="4697814" cy="3876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FC3D9A5-18D6-4447-9D67-803F46CB37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414" y="2058065"/>
            <a:ext cx="6308035" cy="47310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68B618C-1759-4B46-862F-8D94435376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8857"/>
          <a:stretch/>
        </p:blipFill>
        <p:spPr>
          <a:xfrm>
            <a:off x="6352270" y="2787012"/>
            <a:ext cx="2366135" cy="34132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3913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FA5F74A-794F-40C0-B569-2916809F6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7</a:t>
            </a:fld>
            <a:endParaRPr lang="ru-RU" noProof="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1B04804-71D4-483E-861E-FF6503647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07894" y="763656"/>
            <a:ext cx="4518991" cy="33892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07983DA5-F241-4B69-A876-CF9A8BD686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890" y="445603"/>
            <a:ext cx="5367130" cy="40253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316CC18B-EB1E-443D-B29C-FC584013D1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287" y="3510170"/>
            <a:ext cx="3869635" cy="29022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5917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FA5F74A-794F-40C0-B569-2916809F6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8</a:t>
            </a:fld>
            <a:endParaRPr lang="ru-RU" noProof="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E3E3D83-5F4E-4985-B281-C8C5352BE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956" y="1495839"/>
            <a:ext cx="5155096" cy="3866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FF9346D-9470-4F8B-AE96-D36EBEF9B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481838" y="1410857"/>
            <a:ext cx="5600106" cy="42000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5951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smtClean="0"/>
              <a:t>9</a:t>
            </a:fld>
            <a:endParaRPr lang="ru-RU" dirty="0"/>
          </a:p>
        </p:txBody>
      </p:sp>
      <p:sp>
        <p:nvSpPr>
          <p:cNvPr id="7" name="Заголовок 4">
            <a:extLst>
              <a:ext uri="{FF2B5EF4-FFF2-40B4-BE49-F238E27FC236}">
                <a16:creationId xmlns:a16="http://schemas.microsoft.com/office/drawing/2014/main" xmlns="" id="{61C22012-51B8-4E3B-BFA6-D73B39663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31738" y="576366"/>
            <a:ext cx="4762232" cy="700842"/>
          </a:xfrm>
        </p:spPr>
        <p:txBody>
          <a:bodyPr>
            <a:noAutofit/>
          </a:bodyPr>
          <a:lstStyle/>
          <a:p>
            <a:r>
              <a:rPr lang="ru-RU" sz="3600" dirty="0"/>
              <a:t>П</a:t>
            </a:r>
            <a:r>
              <a:rPr lang="ru-RU" sz="2000" dirty="0"/>
              <a:t>РОЕКТНО-ИННОВАЦИОННАЯ ОДАРЁННОСТЬ</a:t>
            </a:r>
          </a:p>
        </p:txBody>
      </p:sp>
      <p:sp>
        <p:nvSpPr>
          <p:cNvPr id="6" name="Облако 5">
            <a:extLst>
              <a:ext uri="{FF2B5EF4-FFF2-40B4-BE49-F238E27FC236}">
                <a16:creationId xmlns:a16="http://schemas.microsoft.com/office/drawing/2014/main" xmlns="" id="{0CD4EC61-DEEF-449A-9411-E585F78FECD6}"/>
              </a:ext>
            </a:extLst>
          </p:cNvPr>
          <p:cNvSpPr/>
          <p:nvPr/>
        </p:nvSpPr>
        <p:spPr>
          <a:xfrm>
            <a:off x="393115" y="1845365"/>
            <a:ext cx="3874085" cy="2408583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Недостаточно образовательного времени для индивидуальной работы с ребёнком</a:t>
            </a:r>
          </a:p>
        </p:txBody>
      </p:sp>
      <p:sp>
        <p:nvSpPr>
          <p:cNvPr id="9" name="Облако 8">
            <a:extLst>
              <a:ext uri="{FF2B5EF4-FFF2-40B4-BE49-F238E27FC236}">
                <a16:creationId xmlns:a16="http://schemas.microsoft.com/office/drawing/2014/main" xmlns="" id="{8426D6CE-C45A-4C5A-AF19-A8FFFFB1490C}"/>
              </a:ext>
            </a:extLst>
          </p:cNvPr>
          <p:cNvSpPr/>
          <p:nvPr/>
        </p:nvSpPr>
        <p:spPr>
          <a:xfrm>
            <a:off x="4506827" y="1131499"/>
            <a:ext cx="3178346" cy="2062626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Мало изученная область одарённости </a:t>
            </a:r>
          </a:p>
        </p:txBody>
      </p:sp>
      <p:sp>
        <p:nvSpPr>
          <p:cNvPr id="10" name="Облако 9">
            <a:extLst>
              <a:ext uri="{FF2B5EF4-FFF2-40B4-BE49-F238E27FC236}">
                <a16:creationId xmlns:a16="http://schemas.microsoft.com/office/drawing/2014/main" xmlns="" id="{EE9DD185-3EEF-4D66-8DF3-6DA9E2D90E27}"/>
              </a:ext>
            </a:extLst>
          </p:cNvPr>
          <p:cNvSpPr/>
          <p:nvPr/>
        </p:nvSpPr>
        <p:spPr>
          <a:xfrm>
            <a:off x="8290200" y="240162"/>
            <a:ext cx="2873543" cy="1782674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Риск «звездной болезни» ребёнка</a:t>
            </a:r>
          </a:p>
        </p:txBody>
      </p:sp>
      <p:sp>
        <p:nvSpPr>
          <p:cNvPr id="11" name="Облако 10">
            <a:extLst>
              <a:ext uri="{FF2B5EF4-FFF2-40B4-BE49-F238E27FC236}">
                <a16:creationId xmlns:a16="http://schemas.microsoft.com/office/drawing/2014/main" xmlns="" id="{C5E52E8F-0864-4BD3-9B27-5C819216474B}"/>
              </a:ext>
            </a:extLst>
          </p:cNvPr>
          <p:cNvSpPr/>
          <p:nvPr/>
        </p:nvSpPr>
        <p:spPr>
          <a:xfrm>
            <a:off x="8717346" y="4854716"/>
            <a:ext cx="2873543" cy="1782674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Мало опыта по работе с одарёнными детьми</a:t>
            </a:r>
          </a:p>
        </p:txBody>
      </p:sp>
      <p:sp>
        <p:nvSpPr>
          <p:cNvPr id="12" name="Облако 11">
            <a:extLst>
              <a:ext uri="{FF2B5EF4-FFF2-40B4-BE49-F238E27FC236}">
                <a16:creationId xmlns:a16="http://schemas.microsoft.com/office/drawing/2014/main" xmlns="" id="{E7373FF8-8D16-4D28-B95A-EE8D728A5B61}"/>
              </a:ext>
            </a:extLst>
          </p:cNvPr>
          <p:cNvSpPr/>
          <p:nvPr/>
        </p:nvSpPr>
        <p:spPr>
          <a:xfrm>
            <a:off x="3170225" y="4244964"/>
            <a:ext cx="3694660" cy="2274661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Отсутствие конкретной диагностики данного показателя одарённости</a:t>
            </a:r>
          </a:p>
        </p:txBody>
      </p:sp>
      <p:sp>
        <p:nvSpPr>
          <p:cNvPr id="13" name="Облако 12">
            <a:extLst>
              <a:ext uri="{FF2B5EF4-FFF2-40B4-BE49-F238E27FC236}">
                <a16:creationId xmlns:a16="http://schemas.microsoft.com/office/drawing/2014/main" xmlns="" id="{42504D85-00D1-4129-A0DE-E1828313D367}"/>
              </a:ext>
            </a:extLst>
          </p:cNvPr>
          <p:cNvSpPr/>
          <p:nvPr/>
        </p:nvSpPr>
        <p:spPr>
          <a:xfrm>
            <a:off x="6960732" y="2474494"/>
            <a:ext cx="4202827" cy="2378764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Малое количество площадок для презентации одарёнными детьми своих работ (конкурсное движение)</a:t>
            </a:r>
          </a:p>
        </p:txBody>
      </p:sp>
    </p:spTree>
    <p:extLst>
      <p:ext uri="{BB962C8B-B14F-4D97-AF65-F5344CB8AC3E}">
        <p14:creationId xmlns:p14="http://schemas.microsoft.com/office/powerpoint/2010/main" val="5958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0_TF66931380" id="{DC75C98B-783C-4255-87B5-0120853E11B3}" vid="{F1DCB6F4-F218-4B29-83D3-19569F209179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F2E390-9EA7-455D-AC1E-A444746248A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3EDE487-EF5C-4E3A-89EA-C4A4C06ADA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E4DFFA-4044-499B-B253-CECDC4E80F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для начальной школы</Template>
  <TotalTime>350</TotalTime>
  <Words>79</Words>
  <Application>Microsoft Office PowerPoint</Application>
  <PresentationFormat>Широкоэкранный</PresentationFormat>
  <Paragraphs>28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Franklin Gothic Book</vt:lpstr>
      <vt:lpstr>Times New Roman</vt:lpstr>
      <vt:lpstr>Тема Office</vt:lpstr>
      <vt:lpstr>ИНДИВИДУАЛЬНЫЙ ОБРАЗОВАТЕЛЬНЫЙ МАРШРУТ  «ВЫРАЩИВАНИЯ» ОДАРЁННОСТЕЙ И СПОСОБНОСТЕЙ </vt:lpstr>
      <vt:lpstr>ПРОЕКТНО-ИННОВАЦИОННАЯ ОДАРЁННОСТЬ </vt:lpstr>
      <vt:lpstr>Презентация PowerPoint</vt:lpstr>
      <vt:lpstr>Проектно-инновационная одарённость </vt:lpstr>
      <vt:lpstr>ПРОЕКТНО-ИННОВАЦИОННАЯ ОДАРЁННОСТЬ</vt:lpstr>
      <vt:lpstr>ПРОЕКТНО-ИННОВАЦИОННАЯ ОДАРЁННОСТЬ</vt:lpstr>
      <vt:lpstr>Презентация PowerPoint</vt:lpstr>
      <vt:lpstr>Презентация PowerPoint</vt:lpstr>
      <vt:lpstr>ПРОЕКТНО-ИННОВАЦИОННАЯ ОДАРЁННОСТЬ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ОБРАЗОВАТЕЛЬНЫЙ МАРШРУТ  «ВЫРАЩИВАНИЯ» ОДАРЁННОСТЕЙ И СПОСОБНОСТЕЙ </dc:title>
  <dc:creator>марина .</dc:creator>
  <cp:lastModifiedBy>Acer</cp:lastModifiedBy>
  <cp:revision>22</cp:revision>
  <dcterms:created xsi:type="dcterms:W3CDTF">2021-04-05T04:58:22Z</dcterms:created>
  <dcterms:modified xsi:type="dcterms:W3CDTF">2023-05-01T12:12:14Z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