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1" r:id="rId4"/>
    <p:sldId id="262" r:id="rId5"/>
    <p:sldId id="264" r:id="rId6"/>
    <p:sldId id="265" r:id="rId7"/>
    <p:sldId id="267" r:id="rId8"/>
    <p:sldId id="268" r:id="rId9"/>
    <p:sldId id="269" r:id="rId10"/>
    <p:sldId id="270" r:id="rId11"/>
    <p:sldId id="258" r:id="rId12"/>
    <p:sldId id="263" r:id="rId13"/>
    <p:sldId id="266" r:id="rId14"/>
    <p:sldId id="272" r:id="rId15"/>
    <p:sldId id="273" r:id="rId16"/>
    <p:sldId id="276" r:id="rId17"/>
    <p:sldId id="281" r:id="rId18"/>
    <p:sldId id="280" r:id="rId19"/>
    <p:sldId id="282" r:id="rId20"/>
    <p:sldId id="278" r:id="rId21"/>
    <p:sldId id="277" r:id="rId22"/>
    <p:sldId id="279" r:id="rId23"/>
    <p:sldId id="285" r:id="rId24"/>
    <p:sldId id="284" r:id="rId25"/>
    <p:sldId id="283" r:id="rId26"/>
    <p:sldId id="286" r:id="rId27"/>
    <p:sldId id="289" r:id="rId28"/>
    <p:sldId id="288" r:id="rId29"/>
    <p:sldId id="290" r:id="rId30"/>
    <p:sldId id="291" r:id="rId31"/>
    <p:sldId id="293" r:id="rId32"/>
    <p:sldId id="296" r:id="rId33"/>
    <p:sldId id="257" r:id="rId34"/>
    <p:sldId id="298" r:id="rId35"/>
    <p:sldId id="318" r:id="rId36"/>
    <p:sldId id="319" r:id="rId37"/>
    <p:sldId id="320" r:id="rId38"/>
    <p:sldId id="308" r:id="rId39"/>
    <p:sldId id="309" r:id="rId40"/>
    <p:sldId id="299" r:id="rId41"/>
    <p:sldId id="300" r:id="rId42"/>
    <p:sldId id="302" r:id="rId43"/>
    <p:sldId id="303" r:id="rId44"/>
    <p:sldId id="304" r:id="rId45"/>
    <p:sldId id="307" r:id="rId46"/>
    <p:sldId id="316" r:id="rId47"/>
    <p:sldId id="312" r:id="rId48"/>
    <p:sldId id="313" r:id="rId49"/>
    <p:sldId id="314" r:id="rId50"/>
    <p:sldId id="315" r:id="rId51"/>
    <p:sldId id="317" r:id="rId52"/>
    <p:sldId id="310" r:id="rId53"/>
    <p:sldId id="301" r:id="rId54"/>
    <p:sldId id="311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1743" y="10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9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430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302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B8E4A-FB40-4F27-916B-841C990AC0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17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D3E77-679B-4565-9E70-348277ECDB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07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9B57C-5D7F-4DD4-92C9-8423D04739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43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B5E6F-31D9-48FA-82AF-1E5AAFA5B7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347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383D5-7960-4D86-BFA1-0BC857717E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855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9FF28-E6A7-4135-88D4-806B2258A2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59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E500C-EED7-4647-B935-CAC387051F2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149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CEDAC-B99D-4923-A045-3D724512B99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59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3F7B6-6E74-47B3-8ED0-BB5A21DC6B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987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7F9CE-3EE1-4219-8067-77303A7AE63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422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3D455-2648-4FDE-9E73-2396C3FB671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5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76EE35-47CA-4259-BA3C-23B3788D6F3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200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4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91440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ln>
                <a:solidFill>
                  <a:srgbClr val="9999CC"/>
                </a:solidFill>
              </a:ln>
              <a:solidFill>
                <a:srgbClr val="9999CC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0" y="620688"/>
            <a:ext cx="9144000" cy="2921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chemeClr val="tx1"/>
                </a:solidFill>
                <a:latin typeface="+mn-lt"/>
              </a:rPr>
              <a:t>ГБПОУ «Камчатский медицинский колледж»</a:t>
            </a:r>
            <a:br>
              <a:rPr lang="ru-RU" sz="3600" dirty="0" smtClean="0">
                <a:solidFill>
                  <a:schemeClr val="tx1"/>
                </a:solidFill>
                <a:latin typeface="+mn-lt"/>
              </a:rPr>
            </a:br>
            <a:r>
              <a:rPr lang="ru-RU" sz="49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4900" dirty="0" smtClean="0">
                <a:solidFill>
                  <a:schemeClr val="tx1"/>
                </a:solidFill>
                <a:latin typeface="+mn-lt"/>
              </a:rPr>
            </a:br>
            <a:r>
              <a:rPr lang="ru-RU" sz="49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4900" dirty="0" smtClean="0">
                <a:solidFill>
                  <a:schemeClr val="tx1"/>
                </a:solidFill>
                <a:latin typeface="+mn-lt"/>
              </a:rPr>
            </a:br>
            <a:r>
              <a:rPr lang="ru-RU" sz="3600" dirty="0" smtClean="0">
                <a:solidFill>
                  <a:schemeClr val="tx1"/>
                </a:solidFill>
                <a:latin typeface="+mn-lt"/>
              </a:rPr>
              <a:t>Тема лекции:</a:t>
            </a:r>
            <a:br>
              <a:rPr lang="ru-RU" sz="3600" dirty="0" smtClean="0">
                <a:solidFill>
                  <a:schemeClr val="tx1"/>
                </a:solidFill>
                <a:latin typeface="+mn-lt"/>
              </a:rPr>
            </a:br>
            <a:r>
              <a:rPr lang="ru-RU" sz="3600" dirty="0" smtClean="0">
                <a:solidFill>
                  <a:schemeClr val="tx1"/>
                </a:solidFill>
                <a:latin typeface="+mn-lt"/>
              </a:rPr>
              <a:t>«</a:t>
            </a:r>
            <a:r>
              <a:rPr lang="ru-RU" sz="3600" dirty="0">
                <a:solidFill>
                  <a:schemeClr val="tx1"/>
                </a:solidFill>
              </a:rPr>
              <a:t>Неаллельные гены. </a:t>
            </a:r>
            <a:r>
              <a:rPr lang="ru-RU" sz="3600" dirty="0" smtClean="0">
                <a:solidFill>
                  <a:schemeClr val="tx1"/>
                </a:solidFill>
              </a:rPr>
              <a:t>Наследственные </a:t>
            </a:r>
            <a:r>
              <a:rPr lang="ru-RU" sz="3600" dirty="0">
                <a:solidFill>
                  <a:schemeClr val="tx1"/>
                </a:solidFill>
              </a:rPr>
              <a:t>свойства крови</a:t>
            </a:r>
            <a:r>
              <a:rPr lang="ru-RU" sz="3600" dirty="0" smtClean="0">
                <a:solidFill>
                  <a:schemeClr val="tx1"/>
                </a:solidFill>
                <a:latin typeface="+mn-lt"/>
              </a:rPr>
              <a:t>»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7734328" cy="1068935"/>
          </a:xfrm>
          <a:solidFill>
            <a:schemeClr val="bg1"/>
          </a:solidFill>
          <a:ln>
            <a:miter lim="800000"/>
            <a:headEnd/>
            <a:tailEnd/>
          </a:ln>
          <a:effectLst>
            <a:softEdge rad="127000"/>
          </a:effectLst>
          <a:extLst/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800" dirty="0" smtClean="0"/>
              <a:t>Преподаватель </a:t>
            </a:r>
          </a:p>
          <a:p>
            <a:pPr algn="r">
              <a:defRPr/>
            </a:pPr>
            <a:r>
              <a:rPr lang="ru-RU" sz="2800" dirty="0" smtClean="0"/>
              <a:t>Левенец Ольга Владимировна</a:t>
            </a:r>
            <a:endParaRPr lang="en-US" sz="28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87624" y="5949280"/>
            <a:ext cx="6929486" cy="57150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3200" dirty="0">
                <a:solidFill>
                  <a:srgbClr val="000000"/>
                </a:solidFill>
              </a:rPr>
              <a:t>Петропавловск-Камчатский, </a:t>
            </a:r>
            <a:r>
              <a:rPr lang="ru-RU" sz="3200" dirty="0" smtClean="0">
                <a:solidFill>
                  <a:srgbClr val="000000"/>
                </a:solidFill>
              </a:rPr>
              <a:t>2023 </a:t>
            </a:r>
            <a:r>
              <a:rPr lang="ru-RU" sz="3200" dirty="0">
                <a:solidFill>
                  <a:srgbClr val="000000"/>
                </a:solidFill>
              </a:rPr>
              <a:t>г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0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686800" cy="1371600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Взаимодействие </a:t>
            </a:r>
            <a:r>
              <a:rPr lang="ru-RU" sz="3600" b="1" u="sng" dirty="0" smtClean="0">
                <a:solidFill>
                  <a:srgbClr val="C00000"/>
                </a:solidFill>
              </a:rPr>
              <a:t>неаллельных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/>
              <a:t>генов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72000"/>
          </a:xfrm>
        </p:spPr>
        <p:txBody>
          <a:bodyPr/>
          <a:lstStyle/>
          <a:p>
            <a:pPr eaLnBrk="1" hangingPunct="1"/>
            <a:r>
              <a:rPr lang="ru-RU" b="1" dirty="0" smtClean="0"/>
              <a:t>Комплементарность –  </a:t>
            </a:r>
            <a:r>
              <a:rPr lang="ru-RU" dirty="0" smtClean="0"/>
              <a:t>тип взаимодействия, при котором несколько генов отвечают за формирование нового признака.</a:t>
            </a:r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054724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3886200"/>
          </a:xfrm>
        </p:spPr>
        <p:txBody>
          <a:bodyPr/>
          <a:lstStyle/>
          <a:p>
            <a:r>
              <a:rPr lang="ru-RU" b="1" dirty="0" smtClean="0"/>
              <a:t>Эпистаз – </a:t>
            </a:r>
            <a:r>
              <a:rPr lang="ru-RU" dirty="0" smtClean="0"/>
              <a:t>тип взаимодействия, при котором один ген подавляет действие другого неаллельного гена.</a:t>
            </a:r>
          </a:p>
        </p:txBody>
      </p:sp>
    </p:spTree>
    <p:extLst>
      <p:ext uri="{BB962C8B-B14F-4D97-AF65-F5344CB8AC3E}">
        <p14:creationId xmlns:p14="http://schemas.microsoft.com/office/powerpoint/2010/main" val="2403542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3886200"/>
          </a:xfrm>
        </p:spPr>
        <p:txBody>
          <a:bodyPr/>
          <a:lstStyle/>
          <a:p>
            <a:r>
              <a:rPr lang="ru-RU" b="1" dirty="0" smtClean="0"/>
              <a:t>Полимерия </a:t>
            </a:r>
            <a:r>
              <a:rPr lang="ru-RU" dirty="0" smtClean="0"/>
              <a:t>– тип взаимодействия, при котором несколько генов одинаково влияют на один признак. Действие генов суммируется.</a:t>
            </a:r>
          </a:p>
          <a:p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1267"/>
            <a:ext cx="5059363" cy="3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6038925"/>
            <a:ext cx="712879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Полимерное взаимодействие неаллельных генов (наследование пигментации кожи у человека)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1108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152400"/>
            <a:ext cx="9144000" cy="701040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384782" y="404664"/>
            <a:ext cx="7772400" cy="2743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Наследственные свойства крови</a:t>
            </a:r>
            <a:r>
              <a:rPr lang="ru-RU" sz="3600" b="1" dirty="0" smtClean="0">
                <a:latin typeface="+mn-lt"/>
              </a:rPr>
              <a:t/>
            </a:r>
            <a:br>
              <a:rPr lang="ru-RU" sz="3600" b="1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solidFill>
                  <a:schemeClr val="tx1"/>
                </a:solidFill>
                <a:latin typeface="+mn-lt"/>
              </a:rPr>
              <a:t>ГБПОУ «Камчатский медицинский колледж»</a:t>
            </a:r>
            <a:br>
              <a:rPr lang="ru-RU" sz="3600" dirty="0" smtClean="0">
                <a:solidFill>
                  <a:schemeClr val="tx1"/>
                </a:solidFill>
                <a:latin typeface="+mn-lt"/>
              </a:rPr>
            </a:br>
            <a:r>
              <a:rPr lang="ru-RU" sz="36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+mn-lt"/>
              </a:rPr>
            </a:br>
            <a:r>
              <a:rPr lang="ru-RU" sz="3600" dirty="0" smtClean="0">
                <a:solidFill>
                  <a:schemeClr val="tx1"/>
                </a:solidFill>
                <a:latin typeface="+mn-lt"/>
              </a:rPr>
              <a:t>Тема лекции:</a:t>
            </a:r>
            <a:br>
              <a:rPr lang="ru-RU" sz="3600" dirty="0" smtClean="0">
                <a:solidFill>
                  <a:schemeClr val="tx1"/>
                </a:solidFill>
                <a:latin typeface="+mn-lt"/>
              </a:rPr>
            </a:br>
            <a:r>
              <a:rPr lang="ru-RU" sz="3600" dirty="0" smtClean="0">
                <a:solidFill>
                  <a:schemeClr val="tx1"/>
                </a:solidFill>
                <a:latin typeface="+mn-lt"/>
              </a:rPr>
              <a:t>«</a:t>
            </a:r>
            <a:r>
              <a:rPr lang="ru-RU" sz="3600" b="1" dirty="0" smtClean="0">
                <a:solidFill>
                  <a:schemeClr val="tx1"/>
                </a:solidFill>
              </a:rPr>
              <a:t>Наследование групп крови и резус фактора у человека</a:t>
            </a:r>
            <a:r>
              <a:rPr lang="ru-RU" sz="3600" dirty="0" smtClean="0">
                <a:solidFill>
                  <a:schemeClr val="tx1"/>
                </a:solidFill>
                <a:latin typeface="+mn-lt"/>
              </a:rPr>
              <a:t>»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573" y="3352800"/>
            <a:ext cx="30480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447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382000" cy="4495800"/>
          </a:xfrm>
        </p:spPr>
        <p:txBody>
          <a:bodyPr/>
          <a:lstStyle/>
          <a:p>
            <a:r>
              <a:rPr lang="ru-RU" dirty="0" smtClean="0"/>
              <a:t>К настоящему времени известно около </a:t>
            </a:r>
            <a:r>
              <a:rPr lang="ru-RU" dirty="0" smtClean="0">
                <a:solidFill>
                  <a:srgbClr val="FF0000"/>
                </a:solidFill>
              </a:rPr>
              <a:t>300 антигенов</a:t>
            </a:r>
            <a:r>
              <a:rPr lang="ru-RU" dirty="0" smtClean="0"/>
              <a:t>, расположенных на поверхности </a:t>
            </a:r>
            <a:r>
              <a:rPr lang="ru-RU" dirty="0" smtClean="0">
                <a:solidFill>
                  <a:srgbClr val="FF0000"/>
                </a:solidFill>
              </a:rPr>
              <a:t>эритроцитов</a:t>
            </a:r>
            <a:r>
              <a:rPr lang="ru-RU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68761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872" y="2636912"/>
            <a:ext cx="3960440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23528" y="548680"/>
            <a:ext cx="8610600" cy="2555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atin typeface="+mn-lt"/>
                <a:cs typeface="Times New Roman" pitchFamily="18" charset="0"/>
              </a:rPr>
              <a:t>В </a:t>
            </a:r>
            <a:r>
              <a:rPr lang="ru-RU" sz="32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1901 г</a:t>
            </a:r>
            <a:r>
              <a:rPr lang="ru-RU" sz="3200" dirty="0">
                <a:latin typeface="+mn-lt"/>
                <a:cs typeface="Times New Roman" pitchFamily="18" charset="0"/>
              </a:rPr>
              <a:t>. австрийский врач и химик Карл  Ландштейнер открыл АВО систему  групп крови.  </a:t>
            </a:r>
            <a:r>
              <a:rPr lang="ru-RU" sz="3200" dirty="0">
                <a:latin typeface="+mn-lt"/>
              </a:rPr>
              <a:t>В 1940 году Ландштейнер (вместе с Винером и Левайном) открыли “резус-фактор".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08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Антигены эритроцитов</a:t>
            </a: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"/>
          <a:stretch>
            <a:fillRect/>
          </a:stretch>
        </p:blipFill>
        <p:spPr>
          <a:xfrm>
            <a:off x="296284" y="2068513"/>
            <a:ext cx="8534400" cy="2971800"/>
          </a:xfr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1066800" y="3236259"/>
            <a:ext cx="5334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А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201296" y="3258223"/>
            <a:ext cx="5334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5220072" y="3344732"/>
            <a:ext cx="871736" cy="53340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АВ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7565764" y="3315148"/>
            <a:ext cx="5334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О</a:t>
            </a:r>
          </a:p>
        </p:txBody>
      </p:sp>
      <p:sp>
        <p:nvSpPr>
          <p:cNvPr id="37896" name="Прямоугольник 7"/>
          <p:cNvSpPr>
            <a:spLocks noChangeArrowheads="1"/>
          </p:cNvSpPr>
          <p:nvPr/>
        </p:nvSpPr>
        <p:spPr bwMode="auto">
          <a:xfrm>
            <a:off x="228600" y="990600"/>
            <a:ext cx="8686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/>
              <a:t>Эритроциты несут на своей поверхности гликопротеины антигены – </a:t>
            </a:r>
            <a:r>
              <a:rPr lang="ru-RU" sz="3200" u="sng"/>
              <a:t>агглютиногены</a:t>
            </a:r>
            <a:r>
              <a:rPr lang="ru-RU" sz="32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4661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539552" y="16024"/>
            <a:ext cx="8229600" cy="1371600"/>
          </a:xfrm>
        </p:spPr>
        <p:txBody>
          <a:bodyPr/>
          <a:lstStyle/>
          <a:p>
            <a:r>
              <a:rPr lang="ru-RU" dirty="0" smtClean="0"/>
              <a:t>Антигены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3886200"/>
          </a:xfrm>
        </p:spPr>
        <p:txBody>
          <a:bodyPr/>
          <a:lstStyle/>
          <a:p>
            <a:r>
              <a:rPr lang="ru-RU" b="1" dirty="0" smtClean="0"/>
              <a:t>Антигены</a:t>
            </a:r>
            <a:r>
              <a:rPr lang="ru-RU" dirty="0" smtClean="0"/>
              <a:t> – высокомолекулярные вещества, характеризующие индивидуальную принадлежность тканей и располагаются на поверхности клеток.</a:t>
            </a:r>
          </a:p>
        </p:txBody>
      </p:sp>
    </p:spTree>
    <p:extLst>
      <p:ext uri="{BB962C8B-B14F-4D97-AF65-F5344CB8AC3E}">
        <p14:creationId xmlns:p14="http://schemas.microsoft.com/office/powerpoint/2010/main" val="3592055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/>
          <p:cNvPicPr>
            <a:picLocks noChangeAspect="1" noChangeArrowheads="1"/>
          </p:cNvPicPr>
          <p:nvPr/>
        </p:nvPicPr>
        <p:blipFill>
          <a:blip r:embed="rId2">
            <a:lum bright="16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45" y="1535113"/>
            <a:ext cx="82867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204864"/>
            <a:ext cx="2057400" cy="457200"/>
          </a:xfr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Антиген </a:t>
            </a:r>
            <a:r>
              <a:rPr lang="en-US" sz="2400" b="1" dirty="0" smtClean="0">
                <a:solidFill>
                  <a:schemeClr val="bg1"/>
                </a:solidFill>
              </a:rPr>
              <a:t>B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5867400" y="3352800"/>
            <a:ext cx="2209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Антитела а</a:t>
            </a:r>
          </a:p>
        </p:txBody>
      </p:sp>
      <p:sp>
        <p:nvSpPr>
          <p:cNvPr id="38917" name="Прямоугольник 4"/>
          <p:cNvSpPr>
            <a:spLocks noChangeArrowheads="1"/>
          </p:cNvSpPr>
          <p:nvPr/>
        </p:nvSpPr>
        <p:spPr bwMode="auto">
          <a:xfrm>
            <a:off x="609600" y="457200"/>
            <a:ext cx="8153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/>
              <a:t>В плазме крови находятся антитела – агглютинины.</a:t>
            </a:r>
          </a:p>
        </p:txBody>
      </p:sp>
    </p:spTree>
    <p:extLst>
      <p:ext uri="{BB962C8B-B14F-4D97-AF65-F5344CB8AC3E}">
        <p14:creationId xmlns:p14="http://schemas.microsoft.com/office/powerpoint/2010/main" val="1856994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81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779237"/>
              </p:ext>
            </p:extLst>
          </p:nvPr>
        </p:nvGraphicFramePr>
        <p:xfrm>
          <a:off x="304800" y="685800"/>
          <a:ext cx="8610600" cy="4489252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Группы крови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Доля населения,%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2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Агглютиногены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А+В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9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Агглютинины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а+в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13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886200"/>
          </a:xfrm>
        </p:spPr>
        <p:txBody>
          <a:bodyPr/>
          <a:lstStyle/>
          <a:p>
            <a:r>
              <a:rPr lang="ru-RU" dirty="0" smtClean="0"/>
              <a:t>Взаимодействие неаллельных генов:</a:t>
            </a:r>
          </a:p>
          <a:p>
            <a:pPr marL="0" indent="0">
              <a:buNone/>
            </a:pPr>
            <a:r>
              <a:rPr lang="ru-RU" dirty="0" smtClean="0"/>
              <a:t>     Комплементарность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Эпистаз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Полимерия</a:t>
            </a:r>
          </a:p>
          <a:p>
            <a:r>
              <a:rPr lang="ru-RU" dirty="0" smtClean="0"/>
              <a:t>Плейотропия</a:t>
            </a:r>
          </a:p>
          <a:p>
            <a:r>
              <a:rPr lang="ru-RU" dirty="0" smtClean="0"/>
              <a:t>Наследственные свойства крови</a:t>
            </a:r>
          </a:p>
          <a:p>
            <a:r>
              <a:rPr lang="ru-RU" dirty="0" smtClean="0"/>
              <a:t>Домашнее задание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63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FF0000"/>
                </a:solidFill>
              </a:rPr>
              <a:t>Генотипы групп крови у человека</a:t>
            </a:r>
          </a:p>
        </p:txBody>
      </p:sp>
      <p:graphicFrame>
        <p:nvGraphicFramePr>
          <p:cNvPr id="10270" name="Group 30"/>
          <p:cNvGraphicFramePr>
            <a:graphicFrameLocks noGrp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2969754780"/>
              </p:ext>
            </p:extLst>
          </p:nvPr>
        </p:nvGraphicFramePr>
        <p:xfrm>
          <a:off x="359532" y="1052736"/>
          <a:ext cx="8424936" cy="4919664"/>
        </p:xfrm>
        <a:graphic>
          <a:graphicData uri="http://schemas.openxmlformats.org/drawingml/2006/table">
            <a:tbl>
              <a:tblPr/>
              <a:tblGrid>
                <a:gridCol w="4212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2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Генотип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Группа крови (фенотип)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</a:t>
                      </a:r>
                      <a:r>
                        <a:rPr kumimoji="0" lang="en-US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</a:t>
                      </a:r>
                      <a:r>
                        <a:rPr kumimoji="0" lang="en-US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</a:t>
                      </a:r>
                      <a:endParaRPr kumimoji="0" lang="ru-RU" sz="32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</a:t>
                      </a:r>
                      <a:r>
                        <a:rPr kumimoji="0" lang="en-US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</a:t>
                      </a:r>
                      <a:r>
                        <a:rPr kumimoji="0" lang="en-US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O</a:t>
                      </a:r>
                      <a:endParaRPr kumimoji="0" lang="ru-RU" sz="32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</a:t>
                      </a:r>
                      <a:r>
                        <a:rPr kumimoji="0" lang="en-US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</a:t>
                      </a:r>
                      <a:r>
                        <a:rPr kumimoji="0" lang="en-US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</a:t>
                      </a:r>
                      <a:endParaRPr kumimoji="0" lang="ru-RU" sz="32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</a:t>
                      </a:r>
                      <a:r>
                        <a:rPr kumimoji="0" lang="en-US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</a:t>
                      </a:r>
                      <a:r>
                        <a:rPr kumimoji="0" lang="en-US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O</a:t>
                      </a:r>
                      <a:endParaRPr kumimoji="0" lang="ru-RU" sz="32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</a:t>
                      </a:r>
                      <a:r>
                        <a:rPr kumimoji="0" lang="en-US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</a:t>
                      </a:r>
                      <a:r>
                        <a:rPr kumimoji="0" lang="en-US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</a:t>
                      </a:r>
                      <a:endParaRPr kumimoji="0" lang="ru-RU" sz="32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</a:t>
                      </a:r>
                      <a:r>
                        <a:rPr kumimoji="0" lang="en-US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O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</a:t>
                      </a:r>
                      <a:r>
                        <a:rPr kumimoji="0" lang="en-US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O</a:t>
                      </a:r>
                      <a:endParaRPr kumimoji="0" lang="ru-RU" sz="32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810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610600" cy="52578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396529" y="160337"/>
            <a:ext cx="8229600" cy="792163"/>
          </a:xfrm>
        </p:spPr>
        <p:txBody>
          <a:bodyPr/>
          <a:lstStyle/>
          <a:p>
            <a:pPr eaLnBrk="1" hangingPunct="1"/>
            <a:r>
              <a:rPr lang="ru-RU" sz="4000" dirty="0" smtClean="0"/>
              <a:t>Наследование групп крови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657600" y="1219200"/>
            <a:ext cx="3124200" cy="457200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2400" dirty="0" smtClean="0"/>
              <a:t>Группа крови отца</a:t>
            </a:r>
            <a:endParaRPr lang="ru-RU" sz="24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 rot="16200000">
            <a:off x="-723900" y="4076700"/>
            <a:ext cx="3124200" cy="914400"/>
          </a:xfrm>
          <a:prstGeom prst="rect">
            <a:avLst/>
          </a:prstGeom>
          <a:solidFill>
            <a:srgbClr val="FF3399"/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Группа крови матери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 rot="5400000">
            <a:off x="6819900" y="4000500"/>
            <a:ext cx="2743200" cy="990600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Группа крови ребенка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3048000" y="2057400"/>
            <a:ext cx="533400" cy="533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</a:t>
            </a:r>
            <a:endParaRPr lang="ru-RU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4267200" y="2057400"/>
            <a:ext cx="533400" cy="533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II</a:t>
            </a:r>
            <a:endParaRPr lang="ru-RU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5486400" y="2057400"/>
            <a:ext cx="685800" cy="533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III</a:t>
            </a:r>
            <a:endParaRPr lang="ru-RU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6629400" y="2057400"/>
            <a:ext cx="762000" cy="533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IV</a:t>
            </a:r>
            <a:endParaRPr lang="ru-RU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1752600" y="4648200"/>
            <a:ext cx="685800" cy="533400"/>
          </a:xfrm>
          <a:prstGeom prst="rect">
            <a:avLst/>
          </a:prstGeom>
          <a:solidFill>
            <a:srgbClr val="FF3399"/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III</a:t>
            </a:r>
            <a:endParaRPr lang="ru-RU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1752600" y="3810000"/>
            <a:ext cx="685800" cy="533400"/>
          </a:xfrm>
          <a:prstGeom prst="rect">
            <a:avLst/>
          </a:prstGeom>
          <a:solidFill>
            <a:srgbClr val="FF3399"/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II</a:t>
            </a:r>
            <a:endParaRPr lang="ru-RU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1752600" y="2895600"/>
            <a:ext cx="533400" cy="533400"/>
          </a:xfrm>
          <a:prstGeom prst="rect">
            <a:avLst/>
          </a:prstGeom>
          <a:solidFill>
            <a:srgbClr val="FF3399"/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</a:t>
            </a:r>
            <a:endParaRPr lang="ru-RU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1676400" y="5486400"/>
            <a:ext cx="762000" cy="533400"/>
          </a:xfrm>
          <a:prstGeom prst="rect">
            <a:avLst/>
          </a:prstGeom>
          <a:solidFill>
            <a:srgbClr val="FF3399"/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IV</a:t>
            </a:r>
            <a:endParaRPr lang="ru-RU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3048000" y="2895600"/>
            <a:ext cx="533400" cy="533400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2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</a:t>
            </a:r>
            <a:endParaRPr lang="ru-RU" sz="32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2895600" y="3810000"/>
            <a:ext cx="914400" cy="533400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2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</a:t>
            </a:r>
            <a:r>
              <a:rPr lang="ru-RU" sz="32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</a:t>
            </a:r>
            <a:r>
              <a:rPr lang="en-US" sz="32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II</a:t>
            </a:r>
            <a:endParaRPr lang="ru-RU" sz="32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 bwMode="auto">
          <a:xfrm>
            <a:off x="4114800" y="3810000"/>
            <a:ext cx="914400" cy="533400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2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</a:t>
            </a:r>
            <a:r>
              <a:rPr lang="ru-RU" sz="32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</a:t>
            </a:r>
            <a:r>
              <a:rPr lang="en-US" sz="32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II</a:t>
            </a:r>
            <a:endParaRPr lang="ru-RU" sz="32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4114800" y="2895600"/>
            <a:ext cx="914400" cy="533400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2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</a:t>
            </a:r>
            <a:r>
              <a:rPr lang="ru-RU" sz="32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</a:t>
            </a:r>
            <a:r>
              <a:rPr lang="en-US" sz="32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II</a:t>
            </a:r>
            <a:endParaRPr lang="ru-RU" sz="32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 bwMode="auto">
          <a:xfrm>
            <a:off x="5257800" y="2895600"/>
            <a:ext cx="1066800" cy="533400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2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</a:t>
            </a:r>
            <a:r>
              <a:rPr lang="ru-RU" sz="32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</a:t>
            </a:r>
            <a:r>
              <a:rPr lang="en-US" sz="32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III</a:t>
            </a:r>
            <a:endParaRPr lang="ru-RU" sz="32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 bwMode="auto">
          <a:xfrm>
            <a:off x="5257800" y="4648200"/>
            <a:ext cx="1066800" cy="533400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2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</a:t>
            </a:r>
            <a:r>
              <a:rPr lang="ru-RU" sz="32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</a:t>
            </a:r>
            <a:r>
              <a:rPr lang="en-US" sz="32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III</a:t>
            </a:r>
            <a:endParaRPr lang="ru-RU" sz="32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 bwMode="auto">
          <a:xfrm>
            <a:off x="2819400" y="4648200"/>
            <a:ext cx="1066800" cy="533400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2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</a:t>
            </a:r>
            <a:r>
              <a:rPr lang="ru-RU" sz="32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</a:t>
            </a:r>
            <a:r>
              <a:rPr lang="en-US" sz="32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III</a:t>
            </a:r>
            <a:endParaRPr lang="ru-RU" sz="32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 bwMode="auto">
          <a:xfrm>
            <a:off x="2743200" y="5562600"/>
            <a:ext cx="1219200" cy="533400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2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II</a:t>
            </a:r>
            <a:r>
              <a:rPr lang="ru-RU" sz="32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</a:t>
            </a:r>
            <a:r>
              <a:rPr lang="en-US" sz="32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III</a:t>
            </a:r>
            <a:endParaRPr lang="ru-RU" sz="32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 bwMode="auto">
          <a:xfrm>
            <a:off x="6400800" y="2895600"/>
            <a:ext cx="1219200" cy="533400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2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II</a:t>
            </a:r>
            <a:r>
              <a:rPr lang="ru-RU" sz="32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</a:t>
            </a:r>
            <a:r>
              <a:rPr lang="en-US" sz="32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III</a:t>
            </a:r>
            <a:endParaRPr lang="ru-RU" sz="32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5" name="Содержимое 2"/>
          <p:cNvSpPr txBox="1">
            <a:spLocks/>
          </p:cNvSpPr>
          <p:nvPr/>
        </p:nvSpPr>
        <p:spPr bwMode="auto">
          <a:xfrm>
            <a:off x="6400800" y="3581400"/>
            <a:ext cx="1219200" cy="914400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II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III IV</a:t>
            </a:r>
            <a:endParaRPr lang="ru-RU" sz="24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6" name="Содержимое 2"/>
          <p:cNvSpPr txBox="1">
            <a:spLocks/>
          </p:cNvSpPr>
          <p:nvPr/>
        </p:nvSpPr>
        <p:spPr bwMode="auto">
          <a:xfrm>
            <a:off x="6400800" y="4495800"/>
            <a:ext cx="1219200" cy="838200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II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III IV</a:t>
            </a:r>
            <a:endParaRPr lang="ru-RU" sz="24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7" name="Содержимое 2"/>
          <p:cNvSpPr txBox="1">
            <a:spLocks/>
          </p:cNvSpPr>
          <p:nvPr/>
        </p:nvSpPr>
        <p:spPr bwMode="auto">
          <a:xfrm>
            <a:off x="6400800" y="5334000"/>
            <a:ext cx="1219200" cy="838200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II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III IV</a:t>
            </a:r>
            <a:endParaRPr lang="ru-RU" sz="24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8" name="Содержимое 2"/>
          <p:cNvSpPr txBox="1">
            <a:spLocks/>
          </p:cNvSpPr>
          <p:nvPr/>
        </p:nvSpPr>
        <p:spPr bwMode="auto">
          <a:xfrm>
            <a:off x="3962400" y="5334000"/>
            <a:ext cx="1219200" cy="838200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II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III IV</a:t>
            </a:r>
            <a:endParaRPr lang="ru-RU" sz="24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9" name="Содержимое 2"/>
          <p:cNvSpPr txBox="1">
            <a:spLocks/>
          </p:cNvSpPr>
          <p:nvPr/>
        </p:nvSpPr>
        <p:spPr bwMode="auto">
          <a:xfrm>
            <a:off x="5181600" y="5334000"/>
            <a:ext cx="1219200" cy="838200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II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III IV</a:t>
            </a:r>
            <a:endParaRPr lang="ru-RU" sz="24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 bwMode="auto">
          <a:xfrm>
            <a:off x="5181600" y="3810000"/>
            <a:ext cx="1219200" cy="533400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любая</a:t>
            </a:r>
          </a:p>
        </p:txBody>
      </p:sp>
      <p:sp>
        <p:nvSpPr>
          <p:cNvPr id="31" name="Содержимое 2"/>
          <p:cNvSpPr txBox="1">
            <a:spLocks/>
          </p:cNvSpPr>
          <p:nvPr/>
        </p:nvSpPr>
        <p:spPr bwMode="auto">
          <a:xfrm>
            <a:off x="3962400" y="4648200"/>
            <a:ext cx="1219200" cy="533400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любая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990600"/>
            <a:ext cx="2448272" cy="1718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619999" y="1004226"/>
            <a:ext cx="1295401" cy="1718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23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" t="12122" r="2913"/>
          <a:stretch>
            <a:fillRect/>
          </a:stretch>
        </p:blipFill>
        <p:spPr bwMode="auto">
          <a:xfrm>
            <a:off x="990600" y="1752600"/>
            <a:ext cx="7391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Переливание крови</a:t>
            </a:r>
          </a:p>
        </p:txBody>
      </p:sp>
    </p:spTree>
    <p:extLst>
      <p:ext uri="{BB962C8B-B14F-4D97-AF65-F5344CB8AC3E}">
        <p14:creationId xmlns:p14="http://schemas.microsoft.com/office/powerpoint/2010/main" val="1428366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911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093226"/>
              </p:ext>
            </p:extLst>
          </p:nvPr>
        </p:nvGraphicFramePr>
        <p:xfrm>
          <a:off x="304800" y="1143000"/>
          <a:ext cx="8382001" cy="3692561"/>
        </p:xfrm>
        <a:graphic>
          <a:graphicData uri="http://schemas.openxmlformats.org/drawingml/2006/table">
            <a:tbl>
              <a:tblPr/>
              <a:tblGrid>
                <a:gridCol w="2487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2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4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2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64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Реципиент Донор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(а+в)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(в)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(а)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АВ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(о)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О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(а+в)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itchFamily="34" charset="0"/>
                        </a:rPr>
                        <a:t> -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А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(в)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●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●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В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(а)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●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●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38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АВ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(о)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●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●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●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1000" name="Rectangle 67"/>
          <p:cNvSpPr>
            <a:spLocks noGrp="1" noChangeArrowheads="1"/>
          </p:cNvSpPr>
          <p:nvPr>
            <p:ph type="body" idx="1"/>
          </p:nvPr>
        </p:nvSpPr>
        <p:spPr>
          <a:xfrm>
            <a:off x="609600" y="4953000"/>
            <a:ext cx="8229600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- </a:t>
            </a:r>
            <a:r>
              <a:rPr lang="ru-RU" sz="2800" b="1" dirty="0" smtClean="0"/>
              <a:t>агглютинации нет    </a:t>
            </a:r>
            <a:r>
              <a:rPr lang="ru-RU" sz="6000" b="1" dirty="0" smtClean="0">
                <a:solidFill>
                  <a:srgbClr val="C00000"/>
                </a:solidFill>
                <a:cs typeface="Times New Roman" pitchFamily="18" charset="0"/>
              </a:rPr>
              <a:t>●</a:t>
            </a:r>
            <a:r>
              <a:rPr lang="ru-RU" b="1" dirty="0" smtClean="0">
                <a:cs typeface="Times New Roman" pitchFamily="18" charset="0"/>
              </a:rPr>
              <a:t>- </a:t>
            </a:r>
            <a:r>
              <a:rPr lang="ru-RU" sz="2800" b="1" dirty="0" smtClean="0"/>
              <a:t>агглютинация</a:t>
            </a:r>
          </a:p>
          <a:p>
            <a:pPr eaLnBrk="1" hangingPunct="1">
              <a:lnSpc>
                <a:spcPct val="90000"/>
              </a:lnSpc>
            </a:pPr>
            <a:endParaRPr lang="ru-RU" sz="2800" b="1" dirty="0" smtClean="0"/>
          </a:p>
          <a:p>
            <a:pPr eaLnBrk="1" hangingPunct="1">
              <a:lnSpc>
                <a:spcPct val="90000"/>
              </a:lnSpc>
            </a:pPr>
            <a:endParaRPr lang="ru-RU" sz="2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304800"/>
            <a:ext cx="88392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rgbClr val="FF0000"/>
                </a:solidFill>
                <a:latin typeface="+mj-lt"/>
              </a:rPr>
              <a:t>Таблица совместимости групп крови</a:t>
            </a:r>
          </a:p>
        </p:txBody>
      </p:sp>
    </p:spTree>
    <p:extLst>
      <p:ext uri="{BB962C8B-B14F-4D97-AF65-F5344CB8AC3E}">
        <p14:creationId xmlns:p14="http://schemas.microsoft.com/office/powerpoint/2010/main" val="1034888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686800" cy="495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Агглютинация</a:t>
            </a:r>
            <a:r>
              <a:rPr lang="ru-RU" dirty="0" smtClean="0"/>
              <a:t> - реакция склеивания донорских эритроцитов под влиянием  агглютининов реципиента. </a:t>
            </a:r>
          </a:p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Гемолиз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- </a:t>
            </a:r>
            <a:r>
              <a:rPr lang="ru-RU" dirty="0" smtClean="0"/>
              <a:t>разрушение </a:t>
            </a:r>
            <a:r>
              <a:rPr lang="ru-RU" dirty="0"/>
              <a:t>эритроцитов с выходом гемоглобина в окружающую эритроциты среду.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1772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8640"/>
            <a:ext cx="8229600" cy="1371600"/>
          </a:xfrm>
        </p:spPr>
        <p:txBody>
          <a:bodyPr/>
          <a:lstStyle/>
          <a:p>
            <a:pPr eaLnBrk="1" hangingPunct="1"/>
            <a:r>
              <a:rPr lang="ru-RU" sz="4000" dirty="0" smtClean="0"/>
              <a:t>Резус-фактор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673" y="1570244"/>
            <a:ext cx="7848600" cy="4495800"/>
          </a:xfrm>
        </p:spPr>
        <p:txBody>
          <a:bodyPr/>
          <a:lstStyle/>
          <a:p>
            <a:pPr eaLnBrk="1" hangingPunct="1"/>
            <a:r>
              <a:rPr lang="ru-RU" dirty="0" smtClean="0"/>
              <a:t>У 85% людей эритроциты несут антиген, называемый резус-фактором: </a:t>
            </a:r>
            <a:r>
              <a:rPr lang="en-US" dirty="0" smtClean="0">
                <a:solidFill>
                  <a:srgbClr val="FF0000"/>
                </a:solidFill>
              </a:rPr>
              <a:t>Rh</a:t>
            </a:r>
            <a:r>
              <a:rPr lang="en-US" sz="4000" baseline="30000" dirty="0" smtClean="0">
                <a:solidFill>
                  <a:srgbClr val="FF0000"/>
                </a:solidFill>
              </a:rPr>
              <a:t>+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Остальная часть населения лишена этого антигена: </a:t>
            </a:r>
            <a:r>
              <a:rPr lang="en-US" dirty="0" err="1" smtClean="0">
                <a:solidFill>
                  <a:srgbClr val="FF0000"/>
                </a:solidFill>
              </a:rPr>
              <a:t>rh</a:t>
            </a:r>
            <a:r>
              <a:rPr lang="ru-RU" sz="4400" baseline="30000" dirty="0" smtClean="0">
                <a:solidFill>
                  <a:srgbClr val="FF0000"/>
                </a:solidFill>
              </a:rPr>
              <a:t>-</a:t>
            </a:r>
            <a:r>
              <a:rPr lang="ru-RU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3658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014" y="1052736"/>
            <a:ext cx="8229600" cy="3886200"/>
          </a:xfrm>
        </p:spPr>
        <p:txBody>
          <a:bodyPr/>
          <a:lstStyle/>
          <a:p>
            <a:pPr eaLnBrk="1" hangingPunct="1"/>
            <a:r>
              <a:rPr lang="en-US" b="1" dirty="0" smtClean="0"/>
              <a:t>P</a:t>
            </a:r>
            <a:r>
              <a:rPr lang="ru-RU" b="1" dirty="0" smtClean="0"/>
              <a:t>:   </a:t>
            </a:r>
            <a:r>
              <a:rPr lang="ru-RU" b="1" dirty="0" smtClean="0">
                <a:cs typeface="Times New Roman" pitchFamily="18" charset="0"/>
              </a:rPr>
              <a:t>♀ </a:t>
            </a:r>
            <a:r>
              <a:rPr lang="ru-RU" dirty="0" err="1">
                <a:latin typeface="Calibri"/>
                <a:ea typeface="Times New Roman"/>
                <a:cs typeface="Times New Roman"/>
              </a:rPr>
              <a:t>rhrh</a:t>
            </a:r>
            <a:r>
              <a:rPr lang="ru-RU" b="1" dirty="0" smtClean="0">
                <a:cs typeface="Times New Roman" pitchFamily="18" charset="0"/>
              </a:rPr>
              <a:t>       </a:t>
            </a:r>
            <a:r>
              <a:rPr lang="ru-RU" b="1" dirty="0" smtClean="0"/>
              <a:t>х</a:t>
            </a:r>
            <a:r>
              <a:rPr lang="ru-RU" sz="4000" b="1" dirty="0" smtClean="0"/>
              <a:t>    </a:t>
            </a:r>
            <a:r>
              <a:rPr lang="en-US" sz="4000" b="1" dirty="0" smtClean="0"/>
              <a:t> </a:t>
            </a:r>
            <a:r>
              <a:rPr lang="ru-RU" b="1" dirty="0" smtClean="0">
                <a:cs typeface="Times New Roman" pitchFamily="18" charset="0"/>
              </a:rPr>
              <a:t>♂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ru-RU" dirty="0" err="1">
                <a:latin typeface="Calibri"/>
                <a:ea typeface="Times New Roman"/>
                <a:cs typeface="Times New Roman"/>
              </a:rPr>
              <a:t>RhRh</a:t>
            </a:r>
            <a:endParaRPr lang="ru-RU" sz="4000" b="1" baseline="300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b="1" dirty="0" smtClean="0"/>
              <a:t>  </a:t>
            </a:r>
            <a:r>
              <a:rPr lang="en-US" b="1" dirty="0" smtClean="0"/>
              <a:t>G</a:t>
            </a:r>
            <a:r>
              <a:rPr lang="ru-RU" b="1" dirty="0" smtClean="0"/>
              <a:t>:</a:t>
            </a:r>
            <a:endParaRPr lang="ru-RU" sz="4000" b="1" baseline="30000" dirty="0" smtClean="0"/>
          </a:p>
          <a:p>
            <a:pPr marL="0" indent="0" eaLnBrk="1" hangingPunct="1">
              <a:buNone/>
            </a:pPr>
            <a:r>
              <a:rPr lang="ru-RU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                  </a:t>
            </a:r>
            <a:r>
              <a:rPr lang="ru-RU" dirty="0" err="1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rh</a:t>
            </a:r>
            <a:r>
              <a:rPr lang="ru-RU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                          </a:t>
            </a:r>
            <a:r>
              <a:rPr lang="ru-RU" sz="4000" dirty="0">
                <a:latin typeface="Calibri"/>
                <a:ea typeface="Times New Roman"/>
                <a:cs typeface="Times New Roman"/>
              </a:rPr>
              <a:t>Rh</a:t>
            </a:r>
            <a:endParaRPr lang="ru-RU" sz="4000" b="1" baseline="30000" dirty="0" smtClean="0"/>
          </a:p>
          <a:p>
            <a:pPr eaLnBrk="1" hangingPunct="1">
              <a:buNone/>
            </a:pPr>
            <a:r>
              <a:rPr lang="ru-RU" sz="4000" b="1" baseline="30000" dirty="0" smtClean="0"/>
              <a:t>  </a:t>
            </a:r>
            <a:r>
              <a:rPr lang="en-US" b="1" dirty="0" smtClean="0"/>
              <a:t>F</a:t>
            </a:r>
            <a:r>
              <a:rPr lang="en-US" sz="2400" b="1" dirty="0" smtClean="0"/>
              <a:t>1</a:t>
            </a:r>
            <a:r>
              <a:rPr lang="ru-RU" b="1" dirty="0" smtClean="0"/>
              <a:t>: </a:t>
            </a:r>
            <a:r>
              <a:rPr lang="ru-RU" sz="4000" b="1" dirty="0" err="1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Rhrh</a:t>
            </a:r>
            <a:endParaRPr lang="ru-RU" sz="4000" b="1" baseline="30000" dirty="0" smtClean="0">
              <a:solidFill>
                <a:srgbClr val="C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4000" b="1" baseline="30000" dirty="0" smtClean="0"/>
              <a:t>Вероятность резус-конфликта – 100%</a:t>
            </a:r>
          </a:p>
          <a:p>
            <a:pPr eaLnBrk="1" hangingPunct="1">
              <a:buFont typeface="Wingdings" pitchFamily="2" charset="2"/>
              <a:buNone/>
            </a:pPr>
            <a:endParaRPr lang="ru-RU" b="1" dirty="0" smtClean="0"/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2267446" y="2073424"/>
            <a:ext cx="533400" cy="76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5400000">
            <a:off x="5260950" y="1876142"/>
            <a:ext cx="533400" cy="76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2110110" y="2378224"/>
            <a:ext cx="771872" cy="7745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057502" y="2378224"/>
            <a:ext cx="766936" cy="7745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304056"/>
            <a:ext cx="2454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Резус-фактор</a:t>
            </a:r>
          </a:p>
        </p:txBody>
      </p:sp>
    </p:spTree>
    <p:extLst>
      <p:ext uri="{BB962C8B-B14F-4D97-AF65-F5344CB8AC3E}">
        <p14:creationId xmlns:p14="http://schemas.microsoft.com/office/powerpoint/2010/main" val="2570115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228119"/>
            <a:ext cx="8610600" cy="4572000"/>
          </a:xfrm>
        </p:spPr>
        <p:txBody>
          <a:bodyPr/>
          <a:lstStyle/>
          <a:p>
            <a:pPr eaLnBrk="1" hangingPunct="1"/>
            <a:r>
              <a:rPr lang="ru-RU" dirty="0" smtClean="0"/>
              <a:t>Если резус-</a:t>
            </a:r>
            <a:r>
              <a:rPr lang="ru-RU" dirty="0" smtClean="0">
                <a:solidFill>
                  <a:srgbClr val="FF0000"/>
                </a:solidFill>
              </a:rPr>
              <a:t>отрицательная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мать</a:t>
            </a:r>
            <a:r>
              <a:rPr lang="ru-RU" dirty="0" smtClean="0"/>
              <a:t> беременна резус-</a:t>
            </a:r>
            <a:r>
              <a:rPr lang="ru-RU" dirty="0" smtClean="0">
                <a:solidFill>
                  <a:srgbClr val="FF0000"/>
                </a:solidFill>
              </a:rPr>
              <a:t>положительным плодом</a:t>
            </a:r>
            <a:r>
              <a:rPr lang="ru-RU" dirty="0" smtClean="0"/>
              <a:t>, то эритроциты плода могут проникнуть в кровяное русло матери и вызвать у нее образование резус-антител. Эти антитела будут проникать через плаценту и разрушать эритроциты плода.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16632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FF0000"/>
                </a:solidFill>
              </a:rPr>
              <a:t>Резус-конфликт</a:t>
            </a:r>
          </a:p>
        </p:txBody>
      </p:sp>
    </p:spTree>
    <p:extLst>
      <p:ext uri="{BB962C8B-B14F-4D97-AF65-F5344CB8AC3E}">
        <p14:creationId xmlns:p14="http://schemas.microsoft.com/office/powerpoint/2010/main" val="2941694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9144000" cy="838200"/>
          </a:xfrm>
        </p:spPr>
        <p:txBody>
          <a:bodyPr/>
          <a:lstStyle/>
          <a:p>
            <a:pPr eaLnBrk="1" hangingPunct="1"/>
            <a:r>
              <a:rPr lang="ru-RU" sz="2800" smtClean="0"/>
              <a:t>Механизм возникновения резус-конфликта</a:t>
            </a:r>
          </a:p>
        </p:txBody>
      </p:sp>
      <p:pic>
        <p:nvPicPr>
          <p:cNvPr id="47107" name="Picture 5" descr="Рисунок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96059"/>
            <a:ext cx="7622232" cy="583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1610814" y="1371600"/>
            <a:ext cx="1059724" cy="97910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399155" y="1553493"/>
            <a:ext cx="1088890" cy="95584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200400" y="1745536"/>
            <a:ext cx="1322224" cy="301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Стрелка влево 6"/>
          <p:cNvSpPr/>
          <p:nvPr/>
        </p:nvSpPr>
        <p:spPr>
          <a:xfrm>
            <a:off x="3200400" y="5569489"/>
            <a:ext cx="1443608" cy="301263"/>
          </a:xfrm>
          <a:prstGeom prst="leftArrow">
            <a:avLst>
              <a:gd name="adj1" fmla="val 50000"/>
              <a:gd name="adj2" fmla="val 656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2104425" flipH="1">
            <a:off x="5505968" y="5249542"/>
            <a:ext cx="147454" cy="274589"/>
          </a:xfrm>
          <a:prstGeom prst="rect">
            <a:avLst/>
          </a:prstGeom>
          <a:solidFill>
            <a:srgbClr val="FF797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91336" y="4927282"/>
            <a:ext cx="155556" cy="301263"/>
          </a:xfrm>
          <a:prstGeom prst="rect">
            <a:avLst/>
          </a:prstGeom>
          <a:solidFill>
            <a:srgbClr val="FF797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20265546">
            <a:off x="5585645" y="5155583"/>
            <a:ext cx="398612" cy="145924"/>
          </a:xfrm>
          <a:prstGeom prst="rect">
            <a:avLst/>
          </a:prstGeom>
          <a:solidFill>
            <a:srgbClr val="FF797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5867400" y="4343400"/>
            <a:ext cx="381000" cy="60960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914399" y="919706"/>
            <a:ext cx="2100003" cy="451894"/>
          </a:xfrm>
          <a:solidFill>
            <a:schemeClr val="accent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Rh+ </a:t>
            </a:r>
            <a:r>
              <a:rPr lang="ru-RU" sz="2400" b="1" dirty="0" smtClean="0">
                <a:solidFill>
                  <a:schemeClr val="bg1"/>
                </a:solidFill>
              </a:rPr>
              <a:t>плод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5181599" y="919706"/>
            <a:ext cx="1866669" cy="4518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Rh</a:t>
            </a:r>
            <a:r>
              <a:rPr 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</a:t>
            </a: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мать</a:t>
            </a: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3428999" y="919706"/>
            <a:ext cx="1788891" cy="4518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Плацента</a:t>
            </a: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6248399" y="4964496"/>
            <a:ext cx="1866669" cy="9791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Антитело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</a:t>
            </a:r>
            <a:r>
              <a:rPr 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Анти-</a:t>
            </a: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D)</a:t>
            </a:r>
            <a:endParaRPr lang="ru-RU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cxnSp>
        <p:nvCxnSpPr>
          <p:cNvPr id="19" name="Прямая со стрелкой 18"/>
          <p:cNvCxnSpPr>
            <a:endCxn id="10" idx="3"/>
          </p:cNvCxnSpPr>
          <p:nvPr/>
        </p:nvCxnSpPr>
        <p:spPr>
          <a:xfrm flipH="1">
            <a:off x="5969429" y="5087201"/>
            <a:ext cx="365492" cy="65906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одержимое 2"/>
          <p:cNvSpPr txBox="1">
            <a:spLocks/>
          </p:cNvSpPr>
          <p:nvPr/>
        </p:nvSpPr>
        <p:spPr bwMode="auto">
          <a:xfrm>
            <a:off x="1458286" y="3286327"/>
            <a:ext cx="2255558" cy="9037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Нормальные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эритроциты</a:t>
            </a:r>
          </a:p>
        </p:txBody>
      </p:sp>
      <p:sp>
        <p:nvSpPr>
          <p:cNvPr id="27" name="Содержимое 2"/>
          <p:cNvSpPr txBox="1">
            <a:spLocks/>
          </p:cNvSpPr>
          <p:nvPr/>
        </p:nvSpPr>
        <p:spPr bwMode="auto">
          <a:xfrm>
            <a:off x="838199" y="6029528"/>
            <a:ext cx="3422227" cy="8284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Агглютинированные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эритроциты</a:t>
            </a: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 bwMode="auto">
          <a:xfrm>
            <a:off x="6553200" y="1529306"/>
            <a:ext cx="2488892" cy="4518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Резус-антиген</a:t>
            </a:r>
          </a:p>
        </p:txBody>
      </p:sp>
      <p:cxnSp>
        <p:nvCxnSpPr>
          <p:cNvPr id="31" name="Прямая со стрелкой 30"/>
          <p:cNvCxnSpPr>
            <a:stCxn id="30" idx="1"/>
          </p:cNvCxnSpPr>
          <p:nvPr/>
        </p:nvCxnSpPr>
        <p:spPr>
          <a:xfrm flipH="1" flipV="1">
            <a:off x="5943600" y="1593850"/>
            <a:ext cx="609600" cy="161403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блако 33"/>
          <p:cNvSpPr/>
          <p:nvPr/>
        </p:nvSpPr>
        <p:spPr>
          <a:xfrm>
            <a:off x="5867399" y="2689108"/>
            <a:ext cx="2177781" cy="1882891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Содержимое 2"/>
          <p:cNvSpPr txBox="1">
            <a:spLocks/>
          </p:cNvSpPr>
          <p:nvPr/>
        </p:nvSpPr>
        <p:spPr bwMode="auto">
          <a:xfrm>
            <a:off x="4343399" y="3358106"/>
            <a:ext cx="1944447" cy="4518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Лимфоцит</a:t>
            </a:r>
          </a:p>
        </p:txBody>
      </p:sp>
    </p:spTree>
    <p:extLst>
      <p:ext uri="{BB962C8B-B14F-4D97-AF65-F5344CB8AC3E}">
        <p14:creationId xmlns:p14="http://schemas.microsoft.com/office/powerpoint/2010/main" val="3857409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6" descr="Рисунок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97171"/>
            <a:ext cx="4038600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7" descr="Рисунок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28800"/>
            <a:ext cx="4038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dirty="0" smtClean="0"/>
              <a:t>Развитие резус-конфликта</a:t>
            </a:r>
          </a:p>
        </p:txBody>
      </p:sp>
    </p:spTree>
    <p:extLst>
      <p:ext uri="{BB962C8B-B14F-4D97-AF65-F5344CB8AC3E}">
        <p14:creationId xmlns:p14="http://schemas.microsoft.com/office/powerpoint/2010/main" val="2478475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33400"/>
            <a:ext cx="8382000" cy="4648200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Р:  </a:t>
            </a:r>
            <a:r>
              <a:rPr lang="ru-RU" sz="3600" b="1" dirty="0" smtClean="0">
                <a:solidFill>
                  <a:srgbClr val="99CC00"/>
                </a:solidFill>
              </a:rPr>
              <a:t>ААВВ</a:t>
            </a:r>
            <a:r>
              <a:rPr lang="ru-RU" sz="3600" b="1" dirty="0" smtClean="0"/>
              <a:t>    х   </a:t>
            </a:r>
            <a:r>
              <a:rPr lang="ru-RU" sz="3600" b="1" dirty="0" smtClean="0">
                <a:solidFill>
                  <a:srgbClr val="FF0000"/>
                </a:solidFill>
              </a:rPr>
              <a:t>аавв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99CC00"/>
                </a:solidFill>
              </a:rPr>
              <a:t>      </a:t>
            </a:r>
            <a:r>
              <a:rPr lang="en-US" sz="3600" b="1" dirty="0" smtClean="0"/>
              <a:t>(</a:t>
            </a:r>
            <a:r>
              <a:rPr lang="ru-RU" sz="3600" b="1" dirty="0" smtClean="0"/>
              <a:t>здоров)    (глухота)</a:t>
            </a:r>
            <a:endParaRPr lang="ru-RU" sz="3600" b="1" dirty="0" smtClean="0">
              <a:solidFill>
                <a:srgbClr val="99CC00"/>
              </a:solidFill>
            </a:endParaRPr>
          </a:p>
          <a:p>
            <a:pPr eaLnBrk="1" hangingPunct="1"/>
            <a:r>
              <a:rPr lang="en-US" sz="3600" b="1" dirty="0" smtClean="0"/>
              <a:t>F</a:t>
            </a:r>
            <a:r>
              <a:rPr lang="en-US" sz="3600" b="1" baseline="-25000" dirty="0" smtClean="0"/>
              <a:t>1</a:t>
            </a:r>
            <a:r>
              <a:rPr lang="ru-RU" sz="3600" b="1" dirty="0" smtClean="0"/>
              <a:t>:</a:t>
            </a:r>
            <a:r>
              <a:rPr lang="ru-RU" sz="3600" dirty="0" smtClean="0"/>
              <a:t>    </a:t>
            </a:r>
            <a:r>
              <a:rPr lang="ru-RU" sz="3600" b="1" dirty="0" smtClean="0">
                <a:solidFill>
                  <a:srgbClr val="99CC00"/>
                </a:solidFill>
              </a:rPr>
              <a:t>А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>
                <a:solidFill>
                  <a:srgbClr val="99CC00"/>
                </a:solidFill>
              </a:rPr>
              <a:t>В</a:t>
            </a:r>
            <a:r>
              <a:rPr lang="ru-RU" sz="3600" b="1" dirty="0" smtClean="0">
                <a:solidFill>
                  <a:srgbClr val="FF0000"/>
                </a:solidFill>
              </a:rPr>
              <a:t>в</a:t>
            </a:r>
            <a:r>
              <a:rPr lang="ru-RU" sz="3600" b="1" dirty="0" smtClean="0">
                <a:solidFill>
                  <a:srgbClr val="FF3300"/>
                </a:solidFill>
              </a:rPr>
              <a:t> </a:t>
            </a:r>
            <a:r>
              <a:rPr lang="ru-RU" sz="3600" b="1" dirty="0" smtClean="0"/>
              <a:t>(все дети здоровы)</a:t>
            </a:r>
          </a:p>
          <a:p>
            <a:pPr eaLnBrk="1" hangingPunct="1">
              <a:buFont typeface="Wingdings" pitchFamily="2" charset="2"/>
              <a:buNone/>
            </a:pPr>
            <a:endParaRPr lang="ru-RU" sz="3600" b="1" dirty="0" smtClean="0">
              <a:solidFill>
                <a:srgbClr val="FF3300"/>
              </a:solidFill>
            </a:endParaRPr>
          </a:p>
          <a:p>
            <a:pPr eaLnBrk="1" hangingPunct="1"/>
            <a:r>
              <a:rPr lang="ru-RU" sz="3600" b="1" dirty="0" smtClean="0"/>
              <a:t>Р:    </a:t>
            </a:r>
            <a:r>
              <a:rPr lang="ru-RU" sz="3600" b="1" dirty="0" smtClean="0">
                <a:solidFill>
                  <a:srgbClr val="99CC00"/>
                </a:solidFill>
              </a:rPr>
              <a:t>АА</a:t>
            </a:r>
            <a:r>
              <a:rPr lang="ru-RU" sz="3600" b="1" dirty="0" smtClean="0">
                <a:solidFill>
                  <a:srgbClr val="FF0000"/>
                </a:solidFill>
              </a:rPr>
              <a:t>вв</a:t>
            </a:r>
            <a:r>
              <a:rPr lang="ru-RU" sz="3600" b="1" dirty="0" smtClean="0">
                <a:solidFill>
                  <a:srgbClr val="FF3300"/>
                </a:solidFill>
              </a:rPr>
              <a:t> </a:t>
            </a:r>
            <a:r>
              <a:rPr lang="ru-RU" sz="3600" b="1" dirty="0" smtClean="0"/>
              <a:t>х</a:t>
            </a:r>
            <a:r>
              <a:rPr lang="ru-RU" sz="3600" b="1" dirty="0" smtClean="0">
                <a:solidFill>
                  <a:srgbClr val="FF3300"/>
                </a:solidFill>
              </a:rPr>
              <a:t> аа</a:t>
            </a:r>
            <a:r>
              <a:rPr lang="ru-RU" sz="3600" b="1" dirty="0" smtClean="0">
                <a:solidFill>
                  <a:srgbClr val="99CC00"/>
                </a:solidFill>
              </a:rPr>
              <a:t>ВВ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FF3300"/>
                </a:solidFill>
              </a:rPr>
              <a:t>          </a:t>
            </a:r>
            <a:r>
              <a:rPr lang="ru-RU" sz="3600" b="1" dirty="0" smtClean="0"/>
              <a:t>(глухие)</a:t>
            </a:r>
          </a:p>
          <a:p>
            <a:pPr eaLnBrk="1" hangingPunct="1"/>
            <a:r>
              <a:rPr lang="en-US" sz="3600" b="1" dirty="0" smtClean="0"/>
              <a:t>F</a:t>
            </a:r>
            <a:r>
              <a:rPr lang="en-US" sz="3600" b="1" baseline="-25000" dirty="0" smtClean="0"/>
              <a:t>1</a:t>
            </a:r>
            <a:r>
              <a:rPr lang="ru-RU" sz="3600" b="1" dirty="0" smtClean="0"/>
              <a:t>:</a:t>
            </a:r>
            <a:r>
              <a:rPr lang="ru-RU" sz="3600" dirty="0" smtClean="0"/>
              <a:t>  </a:t>
            </a:r>
            <a:r>
              <a:rPr lang="ru-RU" sz="3600" b="1" dirty="0" smtClean="0">
                <a:solidFill>
                  <a:srgbClr val="99CC00"/>
                </a:solidFill>
              </a:rPr>
              <a:t>А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b="1" dirty="0" smtClean="0">
                <a:solidFill>
                  <a:srgbClr val="99CC00"/>
                </a:solidFill>
              </a:rPr>
              <a:t>В</a:t>
            </a:r>
            <a:r>
              <a:rPr lang="ru-RU" sz="3600" b="1" dirty="0" smtClean="0">
                <a:solidFill>
                  <a:srgbClr val="FF0000"/>
                </a:solidFill>
              </a:rPr>
              <a:t>в</a:t>
            </a:r>
            <a:r>
              <a:rPr lang="ru-RU" sz="3600" b="1" dirty="0" smtClean="0"/>
              <a:t> (все дети здоровы)</a:t>
            </a:r>
            <a:endParaRPr lang="ru-RU" sz="3600" b="1" dirty="0" smtClean="0">
              <a:solidFill>
                <a:srgbClr val="99CC00"/>
              </a:solidFill>
            </a:endParaRPr>
          </a:p>
          <a:p>
            <a:pPr eaLnBrk="1" hangingPunct="1"/>
            <a:endParaRPr lang="ru-RU" sz="3600" dirty="0" smtClean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658050" cy="62068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2800" b="1" dirty="0" smtClean="0"/>
              <a:t>Пример комплементарности у человека </a:t>
            </a:r>
          </a:p>
        </p:txBody>
      </p:sp>
    </p:spTree>
    <p:extLst>
      <p:ext uri="{BB962C8B-B14F-4D97-AF65-F5344CB8AC3E}">
        <p14:creationId xmlns:p14="http://schemas.microsoft.com/office/powerpoint/2010/main" val="112217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56" y="3306638"/>
            <a:ext cx="3547120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12976"/>
            <a:ext cx="4019550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0025" y="381000"/>
            <a:ext cx="9144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FF0000"/>
                </a:solidFill>
                <a:latin typeface="+mn-lt"/>
              </a:rPr>
              <a:t>Гемолитическая болезнь </a:t>
            </a:r>
          </a:p>
          <a:p>
            <a:pPr>
              <a:defRPr/>
            </a:pPr>
            <a:r>
              <a:rPr lang="ru-RU" sz="3200" dirty="0" smtClean="0">
                <a:latin typeface="+mn-lt"/>
              </a:rPr>
              <a:t>сопровождается </a:t>
            </a:r>
            <a:r>
              <a:rPr lang="ru-RU" sz="3200" dirty="0">
                <a:latin typeface="+mn-lt"/>
              </a:rPr>
              <a:t>поражением и чрезмерным увеличением органов: печени, селезенки, головного мозга, сердца и почек; токсическим поражением ЦНС </a:t>
            </a:r>
            <a:r>
              <a:rPr lang="ru-RU" sz="3200" dirty="0" smtClean="0">
                <a:latin typeface="+mn-lt"/>
              </a:rPr>
              <a:t>ребенка.</a:t>
            </a:r>
            <a:endParaRPr lang="ru-RU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8974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ru-RU" sz="4000" smtClean="0"/>
              <a:t>Заключение</a:t>
            </a:r>
          </a:p>
        </p:txBody>
      </p:sp>
      <p:sp>
        <p:nvSpPr>
          <p:cNvPr id="53251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534400" cy="4495800"/>
          </a:xfrm>
        </p:spPr>
        <p:txBody>
          <a:bodyPr/>
          <a:lstStyle/>
          <a:p>
            <a:r>
              <a:rPr lang="ru-RU" dirty="0" smtClean="0"/>
              <a:t>Группа крови и резус-фактор </a:t>
            </a:r>
            <a:r>
              <a:rPr lang="ru-RU" dirty="0" smtClean="0">
                <a:solidFill>
                  <a:srgbClr val="FF0000"/>
                </a:solidFill>
              </a:rPr>
              <a:t>не изменяются</a:t>
            </a:r>
            <a:r>
              <a:rPr lang="ru-RU" dirty="0" smtClean="0"/>
              <a:t> в течение жизни.</a:t>
            </a:r>
          </a:p>
          <a:p>
            <a:r>
              <a:rPr lang="ru-RU" dirty="0" smtClean="0"/>
              <a:t>Определение группы крови является </a:t>
            </a:r>
            <a:r>
              <a:rPr lang="ru-RU" dirty="0" smtClean="0">
                <a:solidFill>
                  <a:srgbClr val="FF0000"/>
                </a:solidFill>
              </a:rPr>
              <a:t>непременным</a:t>
            </a:r>
            <a:r>
              <a:rPr lang="ru-RU" dirty="0" smtClean="0"/>
              <a:t> требованием при переливании крови.</a:t>
            </a:r>
          </a:p>
          <a:p>
            <a:r>
              <a:rPr lang="ru-RU" dirty="0" smtClean="0"/>
              <a:t>Каждый человек должен знать свою группу крови и резус-фактор, </a:t>
            </a:r>
            <a:r>
              <a:rPr lang="ru-RU" dirty="0" err="1" smtClean="0"/>
              <a:t>т.к</a:t>
            </a:r>
            <a:r>
              <a:rPr lang="ru-RU" dirty="0" smtClean="0"/>
              <a:t> никто не может быть изолирован от экстренных ситуаций.</a:t>
            </a:r>
          </a:p>
        </p:txBody>
      </p:sp>
    </p:spTree>
    <p:extLst>
      <p:ext uri="{BB962C8B-B14F-4D97-AF65-F5344CB8AC3E}">
        <p14:creationId xmlns:p14="http://schemas.microsoft.com/office/powerpoint/2010/main" val="3907457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Конспект лекции;</a:t>
            </a:r>
            <a:endParaRPr lang="ru-RU" dirty="0"/>
          </a:p>
          <a:p>
            <a:r>
              <a:rPr lang="ru-RU" dirty="0"/>
              <a:t>Учебник «</a:t>
            </a:r>
            <a:r>
              <a:rPr lang="ru-RU" dirty="0" smtClean="0"/>
              <a:t>Медицинская </a:t>
            </a:r>
            <a:r>
              <a:rPr lang="ru-RU" dirty="0"/>
              <a:t>генетика» Н.П. Бочков  и др., 2016 г. </a:t>
            </a:r>
            <a:r>
              <a:rPr lang="ru-RU" dirty="0" smtClean="0"/>
              <a:t>стр</a:t>
            </a:r>
            <a:r>
              <a:rPr lang="ru-RU" dirty="0"/>
              <a:t>. 55-56</a:t>
            </a:r>
          </a:p>
          <a:p>
            <a:r>
              <a:rPr lang="ru-RU" dirty="0" smtClean="0"/>
              <a:t>Подготовка реферативных сообщений (темы: «Группа крови системы </a:t>
            </a:r>
            <a:r>
              <a:rPr lang="ru-RU" dirty="0" err="1" smtClean="0"/>
              <a:t>MNSs</a:t>
            </a:r>
            <a:r>
              <a:rPr lang="ru-RU" dirty="0" smtClean="0"/>
              <a:t>», «Группа крови системы Р», Группы крови системы </a:t>
            </a:r>
            <a:r>
              <a:rPr lang="ru-RU" dirty="0" err="1" smtClean="0"/>
              <a:t>Kell</a:t>
            </a:r>
            <a:r>
              <a:rPr lang="ru-RU" dirty="0" smtClean="0"/>
              <a:t>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0656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Решите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задачу: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38862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Допустим, что у человека различия в цвете кожи обусловлены, в основном, двумя парами независимо наследуемых генов: ВВСС – черная кожа,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ввсс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– белая кожа. Любые три доминантных аллеля обусловливают развитие темной кожи, любые два – смуглой и один – светлой. Каковы генотипы всех членов семьи, если оба родителя смуглые и все дети тоже смуглые.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81302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Решите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задачу: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38862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Если два мулата (ааВв и Аавв) имеют детей, то можно ли ожидать детей с черной, смуглой и белой кожей? Каково соотношение детей каждого типа? 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64647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Решите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задачу: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38862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У европейцев имеет место взаимодействие двух пар неаллельных генов, контролирующих синтез антигенов в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Кell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- системе крови. Один из генов определяет синтез вещества - предшественника этих антигенов и является доминантным Х-сцепленным геном. Второй ген является аутосомно-доминантным (его частота в популяциях составляет 0,05%). Он определяет синтез Кеll - антигенов, который возможен только в присутствии гена — предшественника. Рецессивное состояние последнего ведет к развитию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акантоцитоза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(«колючие» эритроциты) и их разрушению (гемолизу). У здоровых родителей родился сын, страдающий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акантоцитозом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. Определите вероятные генотипы ребенка и родителей, если они являются гомозиготными по локусу Кеll - антигена.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68797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Решите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задачу: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38862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Так называемый «Бомбейский феномен» состоит в том, что в семье, где отец имел 1 группу крови, а мать 3, родилась девочка с I группой крови. При детальном обследовании было показано, что синтез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агглютиногена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В был подавлен редким рецессивным геном (h), оказавшимся в гомозиготном состоянии (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hh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).  Их дочь вышла замуж за мужчину со 2 группой крови, и у них родились две девочки: первая с 4 группой крови, а вторая с 1 группой крови</a:t>
            </a:r>
            <a:r>
              <a:rPr lang="ru-RU" sz="2000">
                <a:latin typeface="Times New Roman"/>
                <a:ea typeface="Calibri"/>
                <a:cs typeface="Times New Roman"/>
              </a:rPr>
              <a:t>. </a:t>
            </a:r>
            <a:endParaRPr lang="ru-RU" sz="200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smtClean="0">
                <a:latin typeface="Times New Roman"/>
                <a:ea typeface="Calibri"/>
                <a:cs typeface="Times New Roman"/>
              </a:rPr>
              <a:t>а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) установите вероятные генотипы всех трех поколений, описанных в «Бомбейском феномене»;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б) определите вероятность рождения детей с 1 группой крови в семье первой дочери из 3-его поколения, если она выйдет замуж за такого же по генотипу мужчину, как и она сама.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06596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Решите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задачу: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38862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Глухота у человека может быть обусловлена рецессивными генами d и e, лежащими в разных парах хромосом. Для нормального слуха необходимо наличие обоих доминантных генов. Глухая женщина (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DDee</a:t>
            </a:r>
            <a:r>
              <a:rPr lang="ru-RU" dirty="0">
                <a:latin typeface="Times New Roman"/>
                <a:ea typeface="Calibri"/>
                <a:cs typeface="Times New Roman"/>
              </a:rPr>
              <a:t>) вступает в брак с глухим мужчиной (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ddEE</a:t>
            </a:r>
            <a:r>
              <a:rPr lang="ru-RU" dirty="0">
                <a:latin typeface="Times New Roman"/>
                <a:ea typeface="Calibri"/>
                <a:cs typeface="Times New Roman"/>
              </a:rPr>
              <a:t>). Будут ли глухими их дети?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75901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Решите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задачу: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38862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Вес человека контролируется несколькими парами неаллельных генов, которые взаимодействуют по типу полимерии. Если пренебречь факторами среды и условно ограничиться лишь тремя парами генов, то можно допустить, что в какой-то популяции среди людей одного роста лица, имеющие наиболее низкий вес (50 кг), являются рецессивными гомозиготами, а лица, имеющие наиболее высокий вес (110 кг) - доминантными гомозиготами. Определите вес людей данного роста, гетерозиготных по всем трем парам генов.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66158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Решите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задачу: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3886200"/>
          </a:xfrm>
        </p:spPr>
        <p:txBody>
          <a:bodyPr/>
          <a:lstStyle/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человека наличие в эритроцитах антигена резус-фактор (фенотип Rh+) обусловлено доминантным геном - Д. Его аллель d обуславливает отсутствие этого антигена (фенотип Rh-). Ген I группы крови (I</a:t>
            </a:r>
            <a:r>
              <a:rPr lang="ru-RU" sz="24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рецессивен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отношении генов II группы (I</a:t>
            </a:r>
            <a:r>
              <a:rPr lang="ru-RU" sz="24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и третьей (I</a:t>
            </a:r>
            <a:r>
              <a:rPr lang="ru-RU" sz="24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Два последних аллеля кодоминантны, и их сочетание (I</a:t>
            </a:r>
            <a:r>
              <a:rPr lang="ru-RU" sz="24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4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обуславливает IV группу крови. Генотип мужа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ddI</a:t>
            </a:r>
            <a:r>
              <a:rPr lang="ru-RU" sz="2400" baseline="30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400" baseline="30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жены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DdI</a:t>
            </a:r>
            <a:r>
              <a:rPr lang="ru-RU" sz="2400" baseline="30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400" baseline="30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Какова вероятность рождения резус-положительного ребенка с IV группой крови?    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763688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004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ru-RU" sz="3600" b="1" smtClean="0"/>
              <a:t>Пример эпистаза у человека</a:t>
            </a:r>
            <a:endParaRPr lang="ru-RU" sz="3600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r>
              <a:rPr lang="ru-RU" dirty="0" smtClean="0"/>
              <a:t>«Бомбейский феномен» </a:t>
            </a:r>
          </a:p>
          <a:p>
            <a:r>
              <a:rPr lang="en-US" dirty="0"/>
              <a:t>I</a:t>
            </a:r>
            <a:r>
              <a:rPr lang="ru-RU" baseline="30000" dirty="0"/>
              <a:t>А</a:t>
            </a:r>
            <a:r>
              <a:rPr lang="en-US" dirty="0"/>
              <a:t> I</a:t>
            </a:r>
            <a:r>
              <a:rPr lang="ru-RU" baseline="30000" dirty="0" smtClean="0"/>
              <a:t>А</a:t>
            </a:r>
            <a:r>
              <a:rPr lang="ru-RU" b="1" dirty="0" smtClean="0">
                <a:solidFill>
                  <a:srgbClr val="00B050"/>
                </a:solidFill>
              </a:rPr>
              <a:t>Н</a:t>
            </a:r>
            <a:r>
              <a:rPr lang="en-US" b="1" dirty="0" smtClean="0">
                <a:solidFill>
                  <a:srgbClr val="00B050"/>
                </a:solidFill>
              </a:rPr>
              <a:t>h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/>
              <a:t>– </a:t>
            </a:r>
            <a:r>
              <a:rPr lang="ru-RU" dirty="0" smtClean="0"/>
              <a:t>2</a:t>
            </a:r>
            <a:r>
              <a:rPr lang="en-US" dirty="0" smtClean="0"/>
              <a:t> </a:t>
            </a:r>
            <a:r>
              <a:rPr lang="ru-RU" dirty="0"/>
              <a:t>группа </a:t>
            </a:r>
            <a:r>
              <a:rPr lang="ru-RU" dirty="0" smtClean="0"/>
              <a:t>крови</a:t>
            </a:r>
          </a:p>
          <a:p>
            <a:r>
              <a:rPr lang="en-US" dirty="0" smtClean="0"/>
              <a:t>I</a:t>
            </a:r>
            <a:r>
              <a:rPr lang="ru-RU" baseline="30000" dirty="0" smtClean="0"/>
              <a:t>А</a:t>
            </a:r>
            <a:r>
              <a:rPr lang="en-US" dirty="0" smtClean="0"/>
              <a:t> I</a:t>
            </a:r>
            <a:r>
              <a:rPr lang="ru-RU" baseline="30000" dirty="0" smtClean="0"/>
              <a:t>А</a:t>
            </a:r>
            <a:r>
              <a:rPr lang="en-US" b="1" dirty="0" err="1" smtClean="0">
                <a:solidFill>
                  <a:srgbClr val="FF0000"/>
                </a:solidFill>
              </a:rPr>
              <a:t>hh</a:t>
            </a:r>
            <a:r>
              <a:rPr lang="en-US" dirty="0" smtClean="0"/>
              <a:t> – 1 </a:t>
            </a:r>
            <a:r>
              <a:rPr lang="ru-RU" dirty="0" smtClean="0"/>
              <a:t>группа крови</a:t>
            </a:r>
          </a:p>
          <a:p>
            <a:r>
              <a:rPr lang="ru-RU" dirty="0"/>
              <a:t> </a:t>
            </a:r>
            <a:r>
              <a:rPr lang="en-US" dirty="0"/>
              <a:t>I</a:t>
            </a:r>
            <a:r>
              <a:rPr lang="ru-RU" baseline="30000" dirty="0"/>
              <a:t>В</a:t>
            </a:r>
            <a:r>
              <a:rPr lang="en-US" dirty="0"/>
              <a:t> I</a:t>
            </a:r>
            <a:r>
              <a:rPr lang="ru-RU" baseline="30000" dirty="0" smtClean="0"/>
              <a:t>В</a:t>
            </a:r>
            <a:r>
              <a:rPr lang="ru-RU" b="1" dirty="0" smtClean="0">
                <a:solidFill>
                  <a:srgbClr val="00B050"/>
                </a:solidFill>
              </a:rPr>
              <a:t>Н</a:t>
            </a:r>
            <a:r>
              <a:rPr lang="en-US" b="1" dirty="0" smtClean="0">
                <a:solidFill>
                  <a:srgbClr val="00B050"/>
                </a:solidFill>
              </a:rPr>
              <a:t>h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/>
              <a:t>– </a:t>
            </a:r>
            <a:r>
              <a:rPr lang="ru-RU" dirty="0" smtClean="0"/>
              <a:t>3</a:t>
            </a:r>
            <a:r>
              <a:rPr lang="en-US" dirty="0" smtClean="0"/>
              <a:t> </a:t>
            </a:r>
            <a:r>
              <a:rPr lang="ru-RU" dirty="0"/>
              <a:t>группа крови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en-US" dirty="0" smtClean="0"/>
              <a:t>I</a:t>
            </a:r>
            <a:r>
              <a:rPr lang="ru-RU" baseline="30000" dirty="0" smtClean="0"/>
              <a:t>В</a:t>
            </a:r>
            <a:r>
              <a:rPr lang="en-US" dirty="0" smtClean="0"/>
              <a:t> I</a:t>
            </a:r>
            <a:r>
              <a:rPr lang="ru-RU" baseline="30000" dirty="0" smtClean="0"/>
              <a:t>В</a:t>
            </a:r>
            <a:r>
              <a:rPr lang="en-US" b="1" dirty="0" err="1" smtClean="0">
                <a:solidFill>
                  <a:srgbClr val="FF0000"/>
                </a:solidFill>
              </a:rPr>
              <a:t>hh</a:t>
            </a:r>
            <a:r>
              <a:rPr lang="en-US" dirty="0" smtClean="0"/>
              <a:t> – 1 </a:t>
            </a:r>
            <a:r>
              <a:rPr lang="ru-RU" dirty="0" smtClean="0"/>
              <a:t>группа крови</a:t>
            </a:r>
          </a:p>
          <a:p>
            <a:pPr>
              <a:buFont typeface="Wingdings" pitchFamily="2" charset="2"/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6233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Решите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задачу: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3886200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 семье, где жена имеет I группу крови, а муж – IV, родился сын дальтоник с III группой крови. Оба родителя различают цвета нормально. Определите вероятность рождения здорового сына и возможность группы крови его. Дальтонизм (цветовая слепота) наследуется как рецессивный, сцепленный с Х-хромосомой признак.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691680" cy="119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4509120"/>
            <a:ext cx="4283968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3870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Выбрать один правильный ответ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Какой </a:t>
            </a:r>
            <a:r>
              <a:rPr lang="ru-RU" dirty="0"/>
              <a:t>генотип у человека со II группой крови по системе АВ0?</a:t>
            </a:r>
          </a:p>
          <a:p>
            <a:r>
              <a:rPr lang="ru-RU" dirty="0" smtClean="0"/>
              <a:t>1</a:t>
            </a:r>
            <a:r>
              <a:rPr lang="ru-RU" dirty="0"/>
              <a:t>.</a:t>
            </a:r>
            <a:r>
              <a:rPr lang="ru-RU" dirty="0" smtClean="0"/>
              <a:t> </a:t>
            </a:r>
            <a:r>
              <a:rPr lang="ru-RU" dirty="0"/>
              <a:t>I</a:t>
            </a:r>
            <a:r>
              <a:rPr lang="ru-RU" baseline="30000" dirty="0"/>
              <a:t>0</a:t>
            </a:r>
            <a:r>
              <a:rPr lang="ru-RU" dirty="0"/>
              <a:t>I</a:t>
            </a:r>
            <a:r>
              <a:rPr lang="ru-RU" baseline="30000" dirty="0"/>
              <a:t>0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</a:t>
            </a:r>
            <a:r>
              <a:rPr lang="ru-RU" dirty="0" smtClean="0"/>
              <a:t> I</a:t>
            </a:r>
            <a:r>
              <a:rPr lang="ru-RU" baseline="30000" dirty="0" smtClean="0"/>
              <a:t>А</a:t>
            </a:r>
            <a:r>
              <a:rPr lang="ru-RU" dirty="0" smtClean="0"/>
              <a:t>I</a:t>
            </a:r>
            <a:r>
              <a:rPr lang="ru-RU" baseline="30000" dirty="0" smtClean="0"/>
              <a:t>0 </a:t>
            </a:r>
          </a:p>
          <a:p>
            <a:r>
              <a:rPr lang="ru-RU" dirty="0" smtClean="0"/>
              <a:t>3</a:t>
            </a:r>
            <a:r>
              <a:rPr lang="ru-RU" dirty="0"/>
              <a:t>.</a:t>
            </a:r>
            <a:r>
              <a:rPr lang="ru-RU" dirty="0" smtClean="0"/>
              <a:t> I</a:t>
            </a:r>
            <a:r>
              <a:rPr lang="ru-RU" baseline="30000" dirty="0" smtClean="0"/>
              <a:t>В</a:t>
            </a:r>
            <a:r>
              <a:rPr lang="ru-RU" dirty="0" smtClean="0"/>
              <a:t>I</a:t>
            </a:r>
            <a:r>
              <a:rPr lang="ru-RU" baseline="30000" dirty="0" smtClean="0"/>
              <a:t>0 </a:t>
            </a:r>
          </a:p>
          <a:p>
            <a:r>
              <a:rPr lang="ru-RU" dirty="0" smtClean="0"/>
              <a:t>4</a:t>
            </a:r>
            <a:r>
              <a:rPr lang="ru-RU" dirty="0"/>
              <a:t>.</a:t>
            </a:r>
            <a:r>
              <a:rPr lang="ru-RU" dirty="0" smtClean="0"/>
              <a:t> I</a:t>
            </a:r>
            <a:r>
              <a:rPr lang="ru-RU" baseline="30000" dirty="0" smtClean="0"/>
              <a:t>А</a:t>
            </a:r>
            <a:r>
              <a:rPr lang="ru-RU" dirty="0" smtClean="0"/>
              <a:t>I</a:t>
            </a:r>
            <a:r>
              <a:rPr lang="ru-RU" baseline="30000" dirty="0" smtClean="0"/>
              <a:t>В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4848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Выбрать один правильный ответ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2. </a:t>
            </a:r>
            <a:r>
              <a:rPr lang="ru-RU" dirty="0"/>
              <a:t>У родителей, имеющих III и II группу крови, родился ребенок </a:t>
            </a:r>
            <a:r>
              <a:rPr lang="ru-RU" dirty="0" smtClean="0"/>
              <a:t>с I </a:t>
            </a:r>
            <a:r>
              <a:rPr lang="ru-RU" dirty="0"/>
              <a:t>группой крови. Какова вероятность, что следующий ребенок </a:t>
            </a:r>
            <a:r>
              <a:rPr lang="ru-RU" dirty="0" smtClean="0"/>
              <a:t>будет иметь </a:t>
            </a:r>
            <a:r>
              <a:rPr lang="ru-RU" dirty="0"/>
              <a:t>группу крови III?</a:t>
            </a:r>
          </a:p>
          <a:p>
            <a:r>
              <a:rPr lang="ru-RU" dirty="0"/>
              <a:t>1</a:t>
            </a:r>
            <a:r>
              <a:rPr lang="ru-RU" dirty="0" smtClean="0"/>
              <a:t>) </a:t>
            </a:r>
            <a:r>
              <a:rPr lang="ru-RU" dirty="0"/>
              <a:t>0 </a:t>
            </a:r>
            <a:r>
              <a:rPr lang="ru-RU" dirty="0" smtClean="0"/>
              <a:t>%</a:t>
            </a:r>
            <a:endParaRPr lang="ru-RU" dirty="0"/>
          </a:p>
          <a:p>
            <a:r>
              <a:rPr lang="ru-RU" dirty="0" smtClean="0"/>
              <a:t>2) </a:t>
            </a:r>
            <a:r>
              <a:rPr lang="ru-RU" dirty="0"/>
              <a:t>50 </a:t>
            </a:r>
            <a:r>
              <a:rPr lang="ru-RU" dirty="0" smtClean="0"/>
              <a:t>%</a:t>
            </a:r>
            <a:endParaRPr lang="ru-RU" dirty="0"/>
          </a:p>
          <a:p>
            <a:r>
              <a:rPr lang="ru-RU" dirty="0" smtClean="0"/>
              <a:t>3) </a:t>
            </a:r>
            <a:r>
              <a:rPr lang="ru-RU" dirty="0"/>
              <a:t>25 </a:t>
            </a:r>
            <a:r>
              <a:rPr lang="ru-RU" dirty="0" smtClean="0"/>
              <a:t>%</a:t>
            </a:r>
            <a:endParaRPr lang="ru-RU" dirty="0"/>
          </a:p>
          <a:p>
            <a:r>
              <a:rPr lang="ru-RU" dirty="0" smtClean="0"/>
              <a:t>4) </a:t>
            </a:r>
            <a:r>
              <a:rPr lang="ru-RU" dirty="0"/>
              <a:t>75 </a:t>
            </a:r>
            <a:r>
              <a:rPr lang="ru-RU" dirty="0" smtClean="0"/>
              <a:t>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9215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Выбрать один правильный ответ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208" y="1484784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3. Юноше </a:t>
            </a:r>
            <a:r>
              <a:rPr lang="ru-RU" sz="2000" dirty="0"/>
              <a:t>19-ти лет поставлен диагноз «болезнь Марфана». </a:t>
            </a:r>
            <a:r>
              <a:rPr lang="ru-RU" sz="2000" dirty="0" smtClean="0"/>
              <a:t>В результате </a:t>
            </a:r>
            <a:r>
              <a:rPr lang="ru-RU" sz="2000" dirty="0"/>
              <a:t>проведенного обследования установлено, что </a:t>
            </a:r>
            <a:r>
              <a:rPr lang="ru-RU" sz="2000" dirty="0" smtClean="0"/>
              <a:t>молодой человек </a:t>
            </a:r>
            <a:r>
              <a:rPr lang="ru-RU" sz="2000" dirty="0"/>
              <a:t>страдает нарушением развития соединительной </a:t>
            </a:r>
            <a:r>
              <a:rPr lang="ru-RU" sz="2000" dirty="0" smtClean="0"/>
              <a:t>ткани, изменением </a:t>
            </a:r>
            <a:r>
              <a:rPr lang="ru-RU" sz="2000" dirty="0"/>
              <a:t>строения хрусталика глаза, имеет аномалии </a:t>
            </a:r>
            <a:r>
              <a:rPr lang="ru-RU" sz="2000" dirty="0" err="1"/>
              <a:t>сердечнососудистой</a:t>
            </a:r>
            <a:r>
              <a:rPr lang="ru-RU" sz="2000" dirty="0"/>
              <a:t> системы, </a:t>
            </a:r>
            <a:r>
              <a:rPr lang="ru-RU" sz="2000" dirty="0" err="1"/>
              <a:t>арахнодактилию</a:t>
            </a:r>
            <a:r>
              <a:rPr lang="ru-RU" sz="2000" dirty="0"/>
              <a:t>. Определите, </a:t>
            </a:r>
            <a:r>
              <a:rPr lang="ru-RU" sz="2000" dirty="0" smtClean="0"/>
              <a:t>какое генетическое </a:t>
            </a:r>
            <a:r>
              <a:rPr lang="ru-RU" sz="2000" dirty="0"/>
              <a:t>явление обусловливает развитие симптомов </a:t>
            </a:r>
            <a:r>
              <a:rPr lang="ru-RU" sz="2000" dirty="0" smtClean="0"/>
              <a:t>болезни Марфана</a:t>
            </a:r>
            <a:r>
              <a:rPr lang="ru-RU" sz="2000" dirty="0"/>
              <a:t>?</a:t>
            </a:r>
          </a:p>
          <a:p>
            <a:r>
              <a:rPr lang="ru-RU" sz="2000" dirty="0"/>
              <a:t>1</a:t>
            </a:r>
            <a:r>
              <a:rPr lang="ru-RU" sz="2000" dirty="0" smtClean="0"/>
              <a:t>) плейотропия</a:t>
            </a:r>
            <a:endParaRPr lang="ru-RU" sz="2000" dirty="0"/>
          </a:p>
          <a:p>
            <a:r>
              <a:rPr lang="ru-RU" sz="2000" dirty="0" smtClean="0"/>
              <a:t>2) </a:t>
            </a:r>
            <a:r>
              <a:rPr lang="ru-RU" sz="2000" dirty="0"/>
              <a:t>неполное </a:t>
            </a:r>
            <a:r>
              <a:rPr lang="ru-RU" sz="2000" dirty="0" smtClean="0"/>
              <a:t>доминирование</a:t>
            </a:r>
            <a:endParaRPr lang="ru-RU" sz="2000" dirty="0"/>
          </a:p>
          <a:p>
            <a:r>
              <a:rPr lang="ru-RU" sz="2000" dirty="0" smtClean="0"/>
              <a:t>3) </a:t>
            </a:r>
            <a:r>
              <a:rPr lang="ru-RU" sz="2000" dirty="0"/>
              <a:t>множественный </a:t>
            </a:r>
            <a:r>
              <a:rPr lang="ru-RU" sz="2000" dirty="0" smtClean="0"/>
              <a:t>аллелизм</a:t>
            </a:r>
            <a:endParaRPr lang="ru-RU" sz="2000" dirty="0"/>
          </a:p>
          <a:p>
            <a:r>
              <a:rPr lang="ru-RU" sz="2000" dirty="0" smtClean="0"/>
              <a:t>4) </a:t>
            </a:r>
            <a:r>
              <a:rPr lang="ru-RU" sz="2000" dirty="0" err="1" smtClean="0"/>
              <a:t>кодоминирование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844389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Выбрать один правильный ответ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208" y="1484784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4. Нормальный </a:t>
            </a:r>
            <a:r>
              <a:rPr lang="ru-RU" dirty="0"/>
              <a:t>слух у человека зависит от наличия в </a:t>
            </a:r>
            <a:r>
              <a:rPr lang="ru-RU" dirty="0" smtClean="0"/>
              <a:t>генотипе двух </a:t>
            </a:r>
            <a:r>
              <a:rPr lang="ru-RU" dirty="0"/>
              <a:t>доминантных неаллельных генов. Назовите форму </a:t>
            </a:r>
            <a:r>
              <a:rPr lang="ru-RU" dirty="0" smtClean="0"/>
              <a:t>взаимодействия этих </a:t>
            </a:r>
            <a:r>
              <a:rPr lang="ru-RU" dirty="0"/>
              <a:t>генов.</a:t>
            </a:r>
          </a:p>
          <a:p>
            <a:r>
              <a:rPr lang="ru-RU" dirty="0" smtClean="0"/>
              <a:t>1) </a:t>
            </a:r>
            <a:r>
              <a:rPr lang="ru-RU" dirty="0"/>
              <a:t>полное </a:t>
            </a:r>
            <a:r>
              <a:rPr lang="ru-RU" dirty="0" smtClean="0"/>
              <a:t>доминирование</a:t>
            </a:r>
            <a:endParaRPr lang="ru-RU" dirty="0"/>
          </a:p>
          <a:p>
            <a:r>
              <a:rPr lang="ru-RU" dirty="0" smtClean="0"/>
              <a:t>2) </a:t>
            </a:r>
            <a:r>
              <a:rPr lang="ru-RU" dirty="0"/>
              <a:t>комплементарное </a:t>
            </a:r>
            <a:r>
              <a:rPr lang="ru-RU" dirty="0" smtClean="0"/>
              <a:t>действие</a:t>
            </a:r>
            <a:endParaRPr lang="ru-RU" dirty="0"/>
          </a:p>
          <a:p>
            <a:r>
              <a:rPr lang="ru-RU" dirty="0" smtClean="0"/>
              <a:t>3) полимерия</a:t>
            </a:r>
            <a:endParaRPr lang="ru-RU" dirty="0"/>
          </a:p>
          <a:p>
            <a:r>
              <a:rPr lang="ru-RU" dirty="0" smtClean="0"/>
              <a:t>4) </a:t>
            </a:r>
            <a:r>
              <a:rPr lang="ru-RU" dirty="0" err="1" smtClean="0"/>
              <a:t>кодоминирование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5907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Выбрать один правильный ответ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208" y="1484784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5</a:t>
            </a:r>
            <a:r>
              <a:rPr lang="ru-RU" dirty="0" smtClean="0"/>
              <a:t>. </a:t>
            </a:r>
            <a:r>
              <a:rPr lang="ru-RU" dirty="0"/>
              <a:t>У человека с группой крови I</a:t>
            </a:r>
            <a:r>
              <a:rPr lang="ru-RU" baseline="30000" dirty="0"/>
              <a:t>A</a:t>
            </a:r>
            <a:r>
              <a:rPr lang="ru-RU" dirty="0"/>
              <a:t>I</a:t>
            </a:r>
            <a:r>
              <a:rPr lang="ru-RU" baseline="30000" dirty="0"/>
              <a:t>B</a:t>
            </a:r>
            <a:r>
              <a:rPr lang="ru-RU" dirty="0"/>
              <a:t> </a:t>
            </a:r>
            <a:r>
              <a:rPr lang="ru-RU" dirty="0" smtClean="0"/>
              <a:t>в эритроцитах одновременно присутствуют </a:t>
            </a:r>
            <a:r>
              <a:rPr lang="ru-RU" dirty="0"/>
              <a:t>антиген А и антиген В. Пример какого </a:t>
            </a:r>
            <a:r>
              <a:rPr lang="ru-RU" dirty="0" smtClean="0"/>
              <a:t>взаимодействия генов </a:t>
            </a:r>
            <a:r>
              <a:rPr lang="ru-RU" dirty="0"/>
              <a:t>представляет собой данное явление?</a:t>
            </a:r>
          </a:p>
          <a:p>
            <a:r>
              <a:rPr lang="ru-RU" dirty="0" smtClean="0"/>
              <a:t>а</a:t>
            </a:r>
            <a:r>
              <a:rPr lang="ru-RU" dirty="0"/>
              <a:t>) </a:t>
            </a:r>
            <a:r>
              <a:rPr lang="ru-RU" dirty="0" err="1" smtClean="0"/>
              <a:t>кодоминирование</a:t>
            </a:r>
            <a:endParaRPr lang="ru-RU" dirty="0"/>
          </a:p>
          <a:p>
            <a:r>
              <a:rPr lang="ru-RU" dirty="0"/>
              <a:t>б) </a:t>
            </a:r>
            <a:r>
              <a:rPr lang="ru-RU" dirty="0" smtClean="0"/>
              <a:t>комплементарность</a:t>
            </a:r>
            <a:endParaRPr lang="ru-RU" dirty="0"/>
          </a:p>
          <a:p>
            <a:r>
              <a:rPr lang="ru-RU" dirty="0"/>
              <a:t>в) неполное </a:t>
            </a:r>
            <a:r>
              <a:rPr lang="ru-RU" dirty="0" smtClean="0"/>
              <a:t>доминирование</a:t>
            </a:r>
            <a:endParaRPr lang="ru-RU" dirty="0"/>
          </a:p>
          <a:p>
            <a:r>
              <a:rPr lang="ru-RU" dirty="0"/>
              <a:t>г) </a:t>
            </a:r>
            <a:r>
              <a:rPr lang="ru-RU" dirty="0" smtClean="0"/>
              <a:t>полимерия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5870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Выбрать один правильный ответ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208" y="1484784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6. </a:t>
            </a:r>
            <a:r>
              <a:rPr lang="ru-RU" dirty="0" smtClean="0"/>
              <a:t>К </a:t>
            </a:r>
            <a:r>
              <a:rPr lang="ru-RU" dirty="0"/>
              <a:t>взаимодействию неаллельных генов относятся:</a:t>
            </a:r>
          </a:p>
          <a:p>
            <a:r>
              <a:rPr lang="ru-RU" dirty="0" smtClean="0"/>
              <a:t>1) </a:t>
            </a:r>
            <a:r>
              <a:rPr lang="ru-RU" dirty="0"/>
              <a:t>полимерия, </a:t>
            </a:r>
            <a:r>
              <a:rPr lang="ru-RU" dirty="0" smtClean="0"/>
              <a:t>комплементарность</a:t>
            </a:r>
            <a:endParaRPr lang="ru-RU" dirty="0"/>
          </a:p>
          <a:p>
            <a:r>
              <a:rPr lang="ru-RU" dirty="0" smtClean="0"/>
              <a:t>2) </a:t>
            </a:r>
            <a:r>
              <a:rPr lang="ru-RU" dirty="0" err="1"/>
              <a:t>кодоминирование</a:t>
            </a:r>
            <a:r>
              <a:rPr lang="ru-RU" dirty="0"/>
              <a:t>, </a:t>
            </a:r>
            <a:r>
              <a:rPr lang="ru-RU" dirty="0" smtClean="0"/>
              <a:t>эпистаз</a:t>
            </a:r>
            <a:endParaRPr lang="ru-RU" dirty="0"/>
          </a:p>
          <a:p>
            <a:r>
              <a:rPr lang="ru-RU" dirty="0" smtClean="0"/>
              <a:t>3) </a:t>
            </a:r>
            <a:r>
              <a:rPr lang="ru-RU" dirty="0"/>
              <a:t>комплементарность, </a:t>
            </a:r>
            <a:r>
              <a:rPr lang="ru-RU" dirty="0" smtClean="0"/>
              <a:t>сверхдоминирование</a:t>
            </a:r>
            <a:endParaRPr lang="ru-RU" dirty="0"/>
          </a:p>
          <a:p>
            <a:r>
              <a:rPr lang="ru-RU" dirty="0" smtClean="0"/>
              <a:t>4) </a:t>
            </a:r>
            <a:r>
              <a:rPr lang="ru-RU" dirty="0"/>
              <a:t>доминирование, </a:t>
            </a:r>
            <a:r>
              <a:rPr lang="ru-RU" dirty="0" smtClean="0"/>
              <a:t>сверхдоминирование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9004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Выбрать один правильный ответ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208" y="1484784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7</a:t>
            </a:r>
            <a:r>
              <a:rPr lang="ru-RU" sz="2400" dirty="0"/>
              <a:t>. </a:t>
            </a:r>
            <a:r>
              <a:rPr lang="ru-RU" sz="2400" dirty="0" smtClean="0"/>
              <a:t>Степень </a:t>
            </a:r>
            <a:r>
              <a:rPr lang="ru-RU" sz="2400" dirty="0"/>
              <a:t>пигментации кожи у человека </a:t>
            </a:r>
            <a:r>
              <a:rPr lang="ru-RU" sz="2400" dirty="0" smtClean="0"/>
              <a:t>контролируются несколькими </a:t>
            </a:r>
            <a:r>
              <a:rPr lang="ru-RU" sz="2400" dirty="0"/>
              <a:t>доминантными генами. Увеличение количества </a:t>
            </a:r>
            <a:r>
              <a:rPr lang="ru-RU" sz="2400" dirty="0" smtClean="0"/>
              <a:t>этих генов </a:t>
            </a:r>
            <a:r>
              <a:rPr lang="ru-RU" sz="2400" dirty="0"/>
              <a:t>в генотипе определяет более интенсивную </a:t>
            </a:r>
            <a:r>
              <a:rPr lang="ru-RU" sz="2400" dirty="0" smtClean="0"/>
              <a:t>пигментацию. Назовите </a:t>
            </a:r>
            <a:r>
              <a:rPr lang="ru-RU" sz="2400" dirty="0"/>
              <a:t>вид взаимодействия этих генов:</a:t>
            </a:r>
          </a:p>
          <a:p>
            <a:r>
              <a:rPr lang="ru-RU" sz="2400" dirty="0"/>
              <a:t>1</a:t>
            </a:r>
            <a:r>
              <a:rPr lang="ru-RU" sz="2400" dirty="0" smtClean="0"/>
              <a:t>) плейотропия</a:t>
            </a:r>
            <a:endParaRPr lang="ru-RU" sz="2400" dirty="0"/>
          </a:p>
          <a:p>
            <a:r>
              <a:rPr lang="ru-RU" sz="2400" dirty="0" smtClean="0"/>
              <a:t>2) эпистаз</a:t>
            </a:r>
            <a:endParaRPr lang="ru-RU" sz="2400" dirty="0"/>
          </a:p>
          <a:p>
            <a:r>
              <a:rPr lang="ru-RU" sz="2400" dirty="0" smtClean="0"/>
              <a:t>3) </a:t>
            </a:r>
            <a:r>
              <a:rPr lang="ru-RU" sz="2400" dirty="0" err="1" smtClean="0"/>
              <a:t>кодоминирование</a:t>
            </a:r>
            <a:endParaRPr lang="ru-RU" sz="2400" dirty="0"/>
          </a:p>
          <a:p>
            <a:r>
              <a:rPr lang="ru-RU" sz="2400" dirty="0" smtClean="0"/>
              <a:t>4) полимерия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306753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Выбрать один правильный ответ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208" y="1484784"/>
            <a:ext cx="8229600" cy="3886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8. </a:t>
            </a:r>
            <a:r>
              <a:rPr lang="ru-RU" sz="2400" dirty="0"/>
              <a:t>Какой генотип может иметь женщина с отсутствием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грудного молока, если секреция молока определяется </a:t>
            </a:r>
            <a:r>
              <a:rPr lang="ru-RU" sz="2400" dirty="0" smtClean="0"/>
              <a:t>полимерными генами</a:t>
            </a:r>
            <a:r>
              <a:rPr lang="ru-RU" sz="2400" dirty="0"/>
              <a:t>, причем количество молока возрастает с увеличением </a:t>
            </a:r>
            <a:r>
              <a:rPr lang="ru-RU" sz="2400" dirty="0" smtClean="0"/>
              <a:t>числа доминантных </a:t>
            </a:r>
            <a:r>
              <a:rPr lang="ru-RU" sz="2400" dirty="0"/>
              <a:t>аллелей этих генов?</a:t>
            </a:r>
          </a:p>
          <a:p>
            <a:r>
              <a:rPr lang="ru-RU" sz="2400" dirty="0" smtClean="0"/>
              <a:t>1) M1m1M2m2</a:t>
            </a:r>
            <a:endParaRPr lang="ru-RU" sz="2400" dirty="0"/>
          </a:p>
          <a:p>
            <a:r>
              <a:rPr lang="ru-RU" sz="2400" dirty="0" smtClean="0"/>
              <a:t>2) m1m1M2m2</a:t>
            </a:r>
            <a:endParaRPr lang="ru-RU" sz="2400" dirty="0"/>
          </a:p>
          <a:p>
            <a:r>
              <a:rPr lang="ru-RU" sz="2400" dirty="0" smtClean="0"/>
              <a:t>3) m1m1m2m2</a:t>
            </a:r>
          </a:p>
          <a:p>
            <a:r>
              <a:rPr lang="ru-RU" sz="2400" dirty="0" smtClean="0"/>
              <a:t>4) M1M1m2m2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876166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Выбрать один правильный ответ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208" y="1484784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9. </a:t>
            </a:r>
            <a:r>
              <a:rPr lang="ru-RU" sz="2400" dirty="0"/>
              <a:t>Женщина с III (В), Rh- группами крови имеет ребенка со II (</a:t>
            </a:r>
            <a:r>
              <a:rPr lang="ru-RU" sz="2400" dirty="0" smtClean="0"/>
              <a:t>А) группой </a:t>
            </a:r>
            <a:r>
              <a:rPr lang="ru-RU" sz="2400" dirty="0"/>
              <a:t>крови. Ребенку поставлен диагноз гемолитической </a:t>
            </a:r>
            <a:r>
              <a:rPr lang="ru-RU" sz="2400" dirty="0" smtClean="0"/>
              <a:t>болезни новорожденных</a:t>
            </a:r>
            <a:r>
              <a:rPr lang="ru-RU" sz="2400" dirty="0"/>
              <a:t>. Причиной явился резус-конфликт. Какие группа </a:t>
            </a:r>
            <a:r>
              <a:rPr lang="ru-RU" sz="2400" dirty="0" smtClean="0"/>
              <a:t>крови и </a:t>
            </a:r>
            <a:r>
              <a:rPr lang="ru-RU" sz="2400" dirty="0"/>
              <a:t>резус-фактор отца?</a:t>
            </a:r>
          </a:p>
          <a:p>
            <a:r>
              <a:rPr lang="ru-RU" sz="2400" dirty="0"/>
              <a:t>1</a:t>
            </a:r>
            <a:r>
              <a:rPr lang="ru-RU" sz="2400" dirty="0" smtClean="0"/>
              <a:t>) </a:t>
            </a:r>
            <a:r>
              <a:rPr lang="ru-RU" sz="2400" dirty="0"/>
              <a:t>I (0), Rh</a:t>
            </a:r>
            <a:r>
              <a:rPr lang="ru-RU" sz="2400" dirty="0" smtClean="0"/>
              <a:t>+</a:t>
            </a:r>
            <a:endParaRPr lang="ru-RU" sz="2400" dirty="0"/>
          </a:p>
          <a:p>
            <a:r>
              <a:rPr lang="ru-RU" sz="2400" dirty="0" smtClean="0"/>
              <a:t>2) </a:t>
            </a:r>
            <a:r>
              <a:rPr lang="ru-RU" sz="2400" dirty="0"/>
              <a:t>II (А), Rh</a:t>
            </a:r>
            <a:r>
              <a:rPr lang="ru-RU" sz="2400" dirty="0" smtClean="0"/>
              <a:t>+</a:t>
            </a:r>
            <a:endParaRPr lang="ru-RU" sz="2400" dirty="0"/>
          </a:p>
          <a:p>
            <a:r>
              <a:rPr lang="ru-RU" sz="2400" dirty="0" smtClean="0"/>
              <a:t>3) </a:t>
            </a:r>
            <a:r>
              <a:rPr lang="ru-RU" sz="2400" dirty="0"/>
              <a:t>III (B) , Rh</a:t>
            </a:r>
            <a:r>
              <a:rPr lang="ru-RU" sz="2400" dirty="0" smtClean="0"/>
              <a:t>+</a:t>
            </a:r>
            <a:endParaRPr lang="ru-RU" sz="2400" dirty="0"/>
          </a:p>
          <a:p>
            <a:r>
              <a:rPr lang="ru-RU" sz="2400" dirty="0" smtClean="0"/>
              <a:t>4) </a:t>
            </a:r>
            <a:r>
              <a:rPr lang="ru-RU" sz="2400" dirty="0"/>
              <a:t>I (0), </a:t>
            </a:r>
            <a:r>
              <a:rPr lang="ru-RU" sz="2400" dirty="0" smtClean="0"/>
              <a:t>Rh-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55886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915400" cy="1371600"/>
          </a:xfrm>
        </p:spPr>
        <p:txBody>
          <a:bodyPr/>
          <a:lstStyle/>
          <a:p>
            <a:r>
              <a:rPr lang="ru-RU" sz="3600" smtClean="0"/>
              <a:t>Индийская семья, в которой родители имели 2 и 1 группу крови, а дети – 4 и 1.</a:t>
            </a:r>
          </a:p>
        </p:txBody>
      </p:sp>
      <p:pic>
        <p:nvPicPr>
          <p:cNvPr id="22531" name="Picture 2" descr="http://dok.opredelim.com/pars_docs/refs/66/65189/img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26154" r="11000" b="21538"/>
          <a:stretch>
            <a:fillRect/>
          </a:stretch>
        </p:blipFill>
        <p:spPr bwMode="auto">
          <a:xfrm>
            <a:off x="827584" y="1794520"/>
            <a:ext cx="7315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6542584" y="4004320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3200" kern="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I</a:t>
            </a:r>
            <a:r>
              <a:rPr lang="ru-RU" sz="3200" kern="0" baseline="300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В</a:t>
            </a:r>
            <a:r>
              <a:rPr lang="en-US" sz="3200" kern="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I</a:t>
            </a:r>
            <a:r>
              <a:rPr lang="en-US" sz="3200" kern="0" baseline="300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O</a:t>
            </a:r>
            <a:r>
              <a:rPr lang="en-US" sz="3200" kern="0" dirty="0">
                <a:solidFill>
                  <a:srgbClr val="FF3300"/>
                </a:solidFill>
                <a:latin typeface="+mn-lt"/>
              </a:rPr>
              <a:t>hh</a:t>
            </a:r>
            <a:endParaRPr lang="ru-RU" sz="3200" kern="0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3418384" y="4232920"/>
            <a:ext cx="1295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3200" kern="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I</a:t>
            </a:r>
            <a:r>
              <a:rPr lang="ru-RU" sz="3200" kern="0" baseline="300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В</a:t>
            </a:r>
            <a:r>
              <a:rPr lang="en-US" sz="3200" kern="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I</a:t>
            </a:r>
            <a:r>
              <a:rPr lang="en-US" sz="3200" kern="0" baseline="300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O</a:t>
            </a:r>
            <a:r>
              <a:rPr lang="en-US" sz="3200" kern="0" dirty="0">
                <a:solidFill>
                  <a:srgbClr val="FF3300"/>
                </a:solidFill>
                <a:latin typeface="+mn-lt"/>
              </a:rPr>
              <a:t>hh</a:t>
            </a:r>
            <a:endParaRPr lang="ru-RU" sz="3200" kern="0" dirty="0">
              <a:solidFill>
                <a:srgbClr val="FF3300"/>
              </a:solidFill>
              <a:latin typeface="+mn-lt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6200000" flipV="1">
            <a:off x="6809284" y="3890020"/>
            <a:ext cx="2286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V="1">
            <a:off x="3723184" y="4080520"/>
            <a:ext cx="2286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4066084" y="4118620"/>
            <a:ext cx="2286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3799384" y="4994920"/>
            <a:ext cx="1295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3200" kern="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I</a:t>
            </a:r>
            <a:r>
              <a:rPr lang="ru-RU" sz="3200" kern="0" baseline="300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А</a:t>
            </a:r>
            <a:r>
              <a:rPr lang="en-US" sz="3200" kern="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I</a:t>
            </a:r>
            <a:r>
              <a:rPr lang="ru-RU" sz="3200" kern="0" baseline="300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В</a:t>
            </a:r>
            <a:r>
              <a:rPr lang="en-US" sz="3200" kern="0" dirty="0">
                <a:solidFill>
                  <a:srgbClr val="FF3300"/>
                </a:solidFill>
                <a:latin typeface="+mn-lt"/>
              </a:rPr>
              <a:t>Hh</a:t>
            </a:r>
            <a:endParaRPr lang="ru-RU" sz="3200" kern="0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 bwMode="auto">
          <a:xfrm>
            <a:off x="4789984" y="392812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3200" kern="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I</a:t>
            </a:r>
            <a:r>
              <a:rPr lang="ru-RU" sz="3200" kern="0" baseline="300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А</a:t>
            </a:r>
            <a:r>
              <a:rPr lang="en-US" sz="3200" kern="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I</a:t>
            </a:r>
            <a:r>
              <a:rPr lang="en-US" sz="3200" kern="0" baseline="300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O</a:t>
            </a:r>
            <a:r>
              <a:rPr lang="en-US" sz="3200" kern="0" dirty="0">
                <a:solidFill>
                  <a:srgbClr val="FF3300"/>
                </a:solidFill>
                <a:latin typeface="+mn-lt"/>
              </a:rPr>
              <a:t>Hh</a:t>
            </a:r>
            <a:endParaRPr lang="ru-RU" sz="3200" kern="0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 bwMode="auto">
          <a:xfrm>
            <a:off x="6847384" y="4994920"/>
            <a:ext cx="1524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3200" kern="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I</a:t>
            </a:r>
            <a:r>
              <a:rPr lang="en-US" sz="3200" kern="0" baseline="300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O</a:t>
            </a:r>
            <a:r>
              <a:rPr lang="en-US" sz="3200" kern="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I</a:t>
            </a:r>
            <a:r>
              <a:rPr lang="en-US" sz="3200" kern="0" baseline="300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O</a:t>
            </a:r>
            <a:r>
              <a:rPr lang="en-US" sz="3200" kern="0" dirty="0">
                <a:solidFill>
                  <a:srgbClr val="FF3300"/>
                </a:solidFill>
                <a:latin typeface="+mn-lt"/>
              </a:rPr>
              <a:t>Hh</a:t>
            </a:r>
            <a:endParaRPr lang="ru-RU" sz="3200" kern="0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41421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Выбрать один правильный ответ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208" y="1484784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10. </a:t>
            </a:r>
            <a:r>
              <a:rPr lang="ru-RU" sz="2400" dirty="0"/>
              <a:t>В основе «бомбейского феномена» лежит:</a:t>
            </a:r>
          </a:p>
          <a:p>
            <a:r>
              <a:rPr lang="ru-RU" sz="2400" dirty="0" smtClean="0"/>
              <a:t>1) комплементарность</a:t>
            </a:r>
            <a:endParaRPr lang="ru-RU" sz="2400" dirty="0"/>
          </a:p>
          <a:p>
            <a:r>
              <a:rPr lang="ru-RU" sz="2400" dirty="0" smtClean="0"/>
              <a:t>2) полимерия</a:t>
            </a:r>
            <a:endParaRPr lang="ru-RU" sz="2400" dirty="0"/>
          </a:p>
          <a:p>
            <a:r>
              <a:rPr lang="ru-RU" sz="2400" dirty="0" smtClean="0"/>
              <a:t>3) </a:t>
            </a:r>
            <a:r>
              <a:rPr lang="ru-RU" sz="2400" dirty="0"/>
              <a:t>доминантный </a:t>
            </a:r>
            <a:r>
              <a:rPr lang="ru-RU" sz="2400" dirty="0" smtClean="0"/>
              <a:t>эпистаз</a:t>
            </a:r>
            <a:endParaRPr lang="ru-RU" sz="2400" dirty="0"/>
          </a:p>
          <a:p>
            <a:r>
              <a:rPr lang="ru-RU" sz="2400" dirty="0" smtClean="0"/>
              <a:t>4) </a:t>
            </a:r>
            <a:r>
              <a:rPr lang="ru-RU" sz="2400" dirty="0"/>
              <a:t>рецессивный эпистаз</a:t>
            </a:r>
          </a:p>
        </p:txBody>
      </p:sp>
    </p:spTree>
    <p:extLst>
      <p:ext uri="{BB962C8B-B14F-4D97-AF65-F5344CB8AC3E}">
        <p14:creationId xmlns:p14="http://schemas.microsoft.com/office/powerpoint/2010/main" val="3785390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Эталоны ответов: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886200"/>
          </a:xfrm>
        </p:spPr>
        <p:txBody>
          <a:bodyPr/>
          <a:lstStyle/>
          <a:p>
            <a:r>
              <a:rPr lang="ru-RU" sz="2400" dirty="0" smtClean="0"/>
              <a:t>1. 2</a:t>
            </a:r>
          </a:p>
          <a:p>
            <a:r>
              <a:rPr lang="ru-RU" sz="2400" dirty="0" smtClean="0"/>
              <a:t>2. 3</a:t>
            </a:r>
          </a:p>
          <a:p>
            <a:r>
              <a:rPr lang="ru-RU" sz="2400" dirty="0" smtClean="0"/>
              <a:t>3. 1</a:t>
            </a:r>
          </a:p>
          <a:p>
            <a:r>
              <a:rPr lang="ru-RU" sz="2400" dirty="0" smtClean="0"/>
              <a:t>4. </a:t>
            </a:r>
            <a:r>
              <a:rPr lang="ru-RU" sz="2400" dirty="0"/>
              <a:t>2</a:t>
            </a:r>
            <a:endParaRPr lang="ru-RU" sz="2400" dirty="0" smtClean="0"/>
          </a:p>
          <a:p>
            <a:r>
              <a:rPr lang="ru-RU" sz="2400" dirty="0" smtClean="0"/>
              <a:t>5. 1</a:t>
            </a:r>
          </a:p>
          <a:p>
            <a:r>
              <a:rPr lang="ru-RU" sz="2400" dirty="0" smtClean="0"/>
              <a:t>6. 1</a:t>
            </a:r>
          </a:p>
          <a:p>
            <a:r>
              <a:rPr lang="ru-RU" sz="2400" dirty="0" smtClean="0"/>
              <a:t>7. 4</a:t>
            </a:r>
          </a:p>
          <a:p>
            <a:r>
              <a:rPr lang="ru-RU" sz="2400" dirty="0" smtClean="0"/>
              <a:t>8. 3</a:t>
            </a:r>
          </a:p>
          <a:p>
            <a:r>
              <a:rPr lang="ru-RU" sz="2400" dirty="0" smtClean="0"/>
              <a:t>9. 2</a:t>
            </a:r>
          </a:p>
          <a:p>
            <a:r>
              <a:rPr lang="ru-RU" sz="2400" dirty="0" smtClean="0"/>
              <a:t>10. 4 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558967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 bwMode="auto">
          <a:xfrm>
            <a:off x="755576" y="332656"/>
            <a:ext cx="8229600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2400" dirty="0" smtClean="0"/>
              <a:t>Задание. Закончить предложения: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569996"/>
              </p:ext>
            </p:extLst>
          </p:nvPr>
        </p:nvGraphicFramePr>
        <p:xfrm>
          <a:off x="467544" y="764704"/>
          <a:ext cx="8517632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816">
                  <a:extLst>
                    <a:ext uri="{9D8B030D-6E8A-4147-A177-3AD203B41FA5}">
                      <a16:colId xmlns:a16="http://schemas.microsoft.com/office/drawing/2014/main" val="4104846640"/>
                    </a:ext>
                  </a:extLst>
                </a:gridCol>
                <a:gridCol w="4258816">
                  <a:extLst>
                    <a:ext uri="{9D8B030D-6E8A-4147-A177-3AD203B41FA5}">
                      <a16:colId xmlns:a16="http://schemas.microsoft.com/office/drawing/2014/main" val="999558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Вариант 1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Вариант 2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384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Один доминантный ген дополняет действие другого доминантного гена и появляется новый </a:t>
                      </a:r>
                      <a:r>
                        <a:rPr lang="ru-RU" smtClean="0"/>
                        <a:t>признак – это явление </a:t>
                      </a:r>
                      <a:r>
                        <a:rPr lang="ru-RU" dirty="0" smtClean="0"/>
                        <a:t>называется…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Ген одной аллельной пары подавляет действие гена другой пары – это явление называется…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4377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Несколько доминантных генов определяют один и тот же признак примерно в одинаковых количествах- это...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 Способность гена оказывать влияние на развитие нескольких признаков – это...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738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 Генетическая программа, определяющая развитие особи называется ……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 Какое взаимодействие генов определяет пигментацию кожи у человека - ….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0201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 Генотип мужа Rh-Rh-I</a:t>
                      </a:r>
                      <a:r>
                        <a:rPr lang="ru-RU" baseline="30000" dirty="0" smtClean="0"/>
                        <a:t>A</a:t>
                      </a:r>
                      <a:r>
                        <a:rPr lang="ru-RU" dirty="0" smtClean="0"/>
                        <a:t>I</a:t>
                      </a:r>
                      <a:r>
                        <a:rPr lang="ru-RU" baseline="30000" dirty="0" smtClean="0"/>
                        <a:t>O</a:t>
                      </a:r>
                      <a:r>
                        <a:rPr lang="ru-RU" dirty="0" smtClean="0"/>
                        <a:t>, жены -</a:t>
                      </a:r>
                      <a:r>
                        <a:rPr lang="ru-RU" dirty="0" err="1" smtClean="0"/>
                        <a:t>Rh+Rh-I</a:t>
                      </a:r>
                      <a:r>
                        <a:rPr lang="ru-RU" baseline="30000" dirty="0" err="1" smtClean="0"/>
                        <a:t>B</a:t>
                      </a:r>
                      <a:r>
                        <a:rPr lang="ru-RU" dirty="0" err="1" smtClean="0"/>
                        <a:t>I</a:t>
                      </a:r>
                      <a:r>
                        <a:rPr lang="ru-RU" baseline="30000" dirty="0" err="1" smtClean="0"/>
                        <a:t>B</a:t>
                      </a:r>
                      <a:r>
                        <a:rPr lang="ru-RU" dirty="0" smtClean="0"/>
                        <a:t>. Какова вероятность рождения резус-положительного ребенка IV группы?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4. Мать со II группой крови имеет ребенка с I группой крови. Установите возможные группы крови отца.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722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5. Особь с генотипом </a:t>
                      </a:r>
                      <a:r>
                        <a:rPr lang="ru-RU" dirty="0" err="1" smtClean="0"/>
                        <a:t>ааВВ</a:t>
                      </a:r>
                      <a:r>
                        <a:rPr lang="ru-RU" dirty="0" smtClean="0"/>
                        <a:t> образует гаметы...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 Особь с генотипом АаВВ образует гаметы...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876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8113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 bwMode="auto">
          <a:xfrm>
            <a:off x="755576" y="332656"/>
            <a:ext cx="8229600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2400" dirty="0" smtClean="0"/>
              <a:t>Эталоны ответов: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547523"/>
              </p:ext>
            </p:extLst>
          </p:nvPr>
        </p:nvGraphicFramePr>
        <p:xfrm>
          <a:off x="467544" y="836712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410484664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999558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Вариант 1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Вариант 2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384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</a:t>
                      </a:r>
                      <a:r>
                        <a:rPr lang="ru-RU" dirty="0" err="1" smtClean="0"/>
                        <a:t>Кодоминирование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Эпистаз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4377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Полимерия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 Плейотропия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738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 Генотип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 Полимерия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0201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4. 25%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4.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smtClean="0"/>
                        <a:t>II (</a:t>
                      </a:r>
                      <a:r>
                        <a:rPr lang="ru-RU" baseline="0" dirty="0" err="1" smtClean="0"/>
                        <a:t>гетерозиготен</a:t>
                      </a:r>
                      <a:r>
                        <a:rPr lang="ru-RU" baseline="0" dirty="0" smtClean="0"/>
                        <a:t>) или </a:t>
                      </a:r>
                      <a:r>
                        <a:rPr lang="en-US" baseline="0" dirty="0" smtClean="0"/>
                        <a:t>I</a:t>
                      </a:r>
                      <a:r>
                        <a:rPr lang="ru-RU" dirty="0" smtClean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722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5. </a:t>
                      </a:r>
                      <a:r>
                        <a:rPr lang="ru-RU" dirty="0" err="1" smtClean="0"/>
                        <a:t>аВ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 АВ, </a:t>
                      </a:r>
                      <a:r>
                        <a:rPr lang="ru-RU" dirty="0" err="1" smtClean="0"/>
                        <a:t>аВ</a:t>
                      </a:r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876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061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83568" y="-99392"/>
            <a:ext cx="8229600" cy="1371600"/>
          </a:xfrm>
        </p:spPr>
        <p:txBody>
          <a:bodyPr/>
          <a:lstStyle/>
          <a:p>
            <a:r>
              <a:rPr lang="ru-RU" sz="3600" b="1" smtClean="0"/>
              <a:t>Пример полимерии у человека</a:t>
            </a:r>
            <a:endParaRPr lang="ru-RU" sz="36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80728"/>
            <a:ext cx="8915400" cy="4114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Рост человека определяется 3 парами генов: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аа</a:t>
            </a:r>
            <a:r>
              <a:rPr lang="ru-RU" sz="2400" b="1" dirty="0" smtClean="0">
                <a:solidFill>
                  <a:srgbClr val="00B050"/>
                </a:solidFill>
              </a:rPr>
              <a:t>вв</a:t>
            </a:r>
            <a:r>
              <a:rPr lang="ru-RU" sz="2400" b="1" dirty="0" smtClean="0">
                <a:solidFill>
                  <a:srgbClr val="FF0000"/>
                </a:solidFill>
              </a:rPr>
              <a:t>сс</a:t>
            </a:r>
            <a:r>
              <a:rPr lang="ru-RU" sz="2400" dirty="0" smtClean="0"/>
              <a:t>                      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Аа</a:t>
            </a:r>
            <a:r>
              <a:rPr lang="ru-RU" sz="2400" b="1" dirty="0" err="1" smtClean="0">
                <a:solidFill>
                  <a:srgbClr val="00B050"/>
                </a:solidFill>
              </a:rPr>
              <a:t>Вв</a:t>
            </a:r>
            <a:r>
              <a:rPr lang="ru-RU" sz="2400" b="1" dirty="0" err="1" smtClean="0">
                <a:solidFill>
                  <a:srgbClr val="FF0000"/>
                </a:solidFill>
              </a:rPr>
              <a:t>Сс</a:t>
            </a:r>
            <a:r>
              <a:rPr lang="ru-RU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smtClean="0"/>
              <a:t>                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АА</a:t>
            </a:r>
            <a:r>
              <a:rPr lang="ru-RU" sz="2400" b="1" dirty="0" err="1" smtClean="0">
                <a:solidFill>
                  <a:srgbClr val="00B050"/>
                </a:solidFill>
              </a:rPr>
              <a:t>ВВ</a:t>
            </a:r>
            <a:r>
              <a:rPr lang="ru-RU" sz="2400" b="1" dirty="0" err="1" smtClean="0">
                <a:solidFill>
                  <a:srgbClr val="FF0000"/>
                </a:solidFill>
              </a:rPr>
              <a:t>СС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/>
              <a:t>Низкий (150 см)      Средний (165 см)    Высокий (180 см)      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24580" name="Picture 4" descr="C:\Documents and Settings\user\Desktop\20160126 20_3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" b="6276"/>
          <a:stretch>
            <a:fillRect/>
          </a:stretch>
        </p:blipFill>
        <p:spPr bwMode="auto">
          <a:xfrm>
            <a:off x="914400" y="2733328"/>
            <a:ext cx="69342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32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/>
              <a:t>Плейотропия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267200"/>
          </a:xfrm>
        </p:spPr>
        <p:txBody>
          <a:bodyPr/>
          <a:lstStyle/>
          <a:p>
            <a:r>
              <a:rPr lang="ru-RU" b="1" smtClean="0"/>
              <a:t>Плейотропия</a:t>
            </a:r>
            <a:r>
              <a:rPr lang="ru-RU" smtClean="0"/>
              <a:t> – влияние одного гена на  формирование множества признаков.  </a:t>
            </a:r>
          </a:p>
        </p:txBody>
      </p:sp>
    </p:spTree>
    <p:extLst>
      <p:ext uri="{BB962C8B-B14F-4D97-AF65-F5344CB8AC3E}">
        <p14:creationId xmlns:p14="http://schemas.microsoft.com/office/powerpoint/2010/main" val="1841158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/>
              <a:t>Пример плейотропии у человека</a:t>
            </a:r>
            <a:endParaRPr lang="ru-RU" sz="3600" smtClean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5638800" cy="3962400"/>
          </a:xfrm>
        </p:spPr>
        <p:txBody>
          <a:bodyPr/>
          <a:lstStyle/>
          <a:p>
            <a:r>
              <a:rPr lang="ru-RU" smtClean="0"/>
              <a:t>Синдром Марфана. </a:t>
            </a:r>
          </a:p>
          <a:p>
            <a:pPr>
              <a:buFont typeface="Wingdings" pitchFamily="2" charset="2"/>
              <a:buNone/>
            </a:pPr>
            <a:r>
              <a:rPr lang="ru-RU" smtClean="0"/>
              <a:t>   Мутация одного гена</a:t>
            </a:r>
            <a:r>
              <a:rPr lang="en-US" smtClean="0"/>
              <a:t> </a:t>
            </a:r>
            <a:r>
              <a:rPr lang="ru-RU" smtClean="0"/>
              <a:t> вызывает одновременное поражение мышечно-скелетной системы, сердечно-сосудистой системы и глаз.</a:t>
            </a:r>
          </a:p>
          <a:p>
            <a:endParaRPr lang="ru-RU" smtClean="0"/>
          </a:p>
        </p:txBody>
      </p:sp>
      <p:pic>
        <p:nvPicPr>
          <p:cNvPr id="26628" name="Picture 2" descr="http://www.tibeta.com.ua/data/images/a%281154%2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84784"/>
            <a:ext cx="220980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17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/>
              <a:t>Пример плейотропии у человека</a:t>
            </a:r>
            <a:endParaRPr lang="ru-RU" sz="3600" smtClean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457200" y="1981200"/>
            <a:ext cx="4648200" cy="3886200"/>
          </a:xfrm>
        </p:spPr>
        <p:txBody>
          <a:bodyPr/>
          <a:lstStyle/>
          <a:p>
            <a:r>
              <a:rPr lang="ru-RU" smtClean="0"/>
              <a:t>Синдром Цельвегера</a:t>
            </a:r>
          </a:p>
          <a:p>
            <a:r>
              <a:rPr lang="ru-RU" smtClean="0"/>
              <a:t>Один рецессивный ген обуславливает нарушение функции мозга, печени и почек.</a:t>
            </a:r>
          </a:p>
        </p:txBody>
      </p:sp>
      <p:pic>
        <p:nvPicPr>
          <p:cNvPr id="27652" name="Picture 2" descr="http://www.infobioquimica.com/wrapper/CDInterpretacion/ac/img/peroxi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00"/>
          <a:stretch>
            <a:fillRect/>
          </a:stretch>
        </p:blipFill>
        <p:spPr bwMode="auto">
          <a:xfrm>
            <a:off x="5638800" y="1844824"/>
            <a:ext cx="2821632" cy="334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811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2114</Words>
  <Application>Microsoft Office PowerPoint</Application>
  <PresentationFormat>Экран (4:3)</PresentationFormat>
  <Paragraphs>314</Paragraphs>
  <Slides>53</Slides>
  <Notes>0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53</vt:i4>
      </vt:variant>
    </vt:vector>
  </HeadingPairs>
  <TitlesOfParts>
    <vt:vector size="61" baseType="lpstr">
      <vt:lpstr>Arial</vt:lpstr>
      <vt:lpstr>Arial Black</vt:lpstr>
      <vt:lpstr>Calibri</vt:lpstr>
      <vt:lpstr>Tahoma</vt:lpstr>
      <vt:lpstr>Times New Roman</vt:lpstr>
      <vt:lpstr>Wingdings</vt:lpstr>
      <vt:lpstr>Тема Office</vt:lpstr>
      <vt:lpstr>Пиксел</vt:lpstr>
      <vt:lpstr>ГБПОУ «Камчатский медицинский колледж»   Тема лекции: «Неаллельные гены. Наследственные свойства крови»  </vt:lpstr>
      <vt:lpstr>Содержание</vt:lpstr>
      <vt:lpstr>Пример комплементарности у человека </vt:lpstr>
      <vt:lpstr>Пример эпистаза у человека</vt:lpstr>
      <vt:lpstr>Индийская семья, в которой родители имели 2 и 1 группу крови, а дети – 4 и 1.</vt:lpstr>
      <vt:lpstr>Пример полимерии у человека</vt:lpstr>
      <vt:lpstr>Плейотропия</vt:lpstr>
      <vt:lpstr>Пример плейотропии у человека</vt:lpstr>
      <vt:lpstr>Пример плейотропии у человека</vt:lpstr>
      <vt:lpstr>Взаимодействие неаллельных генов</vt:lpstr>
      <vt:lpstr>Презентация PowerPoint</vt:lpstr>
      <vt:lpstr>Презентация PowerPoint</vt:lpstr>
      <vt:lpstr>                            Наследственные свойства крови                  ГБПОУ «Камчатский медицинский колледж»  Тема лекции: «Наследование групп крови и резус фактора у человека»  </vt:lpstr>
      <vt:lpstr>Презентация PowerPoint</vt:lpstr>
      <vt:lpstr>Презентация PowerPoint</vt:lpstr>
      <vt:lpstr>Антигены эритроцитов</vt:lpstr>
      <vt:lpstr>Антигены</vt:lpstr>
      <vt:lpstr>Презентация PowerPoint</vt:lpstr>
      <vt:lpstr>Презентация PowerPoint</vt:lpstr>
      <vt:lpstr>Генотипы групп крови у человека</vt:lpstr>
      <vt:lpstr>Наследование групп крови</vt:lpstr>
      <vt:lpstr>Переливание крови</vt:lpstr>
      <vt:lpstr>Презентация PowerPoint</vt:lpstr>
      <vt:lpstr>Презентация PowerPoint</vt:lpstr>
      <vt:lpstr>Резус-фактор</vt:lpstr>
      <vt:lpstr>Презентация PowerPoint</vt:lpstr>
      <vt:lpstr>Резус-конфликт</vt:lpstr>
      <vt:lpstr>Механизм возникновения резус-конфликта</vt:lpstr>
      <vt:lpstr>Развитие резус-конфликта</vt:lpstr>
      <vt:lpstr>Презентация PowerPoint</vt:lpstr>
      <vt:lpstr>Заключение</vt:lpstr>
      <vt:lpstr>Домашнее задание</vt:lpstr>
      <vt:lpstr>Решите задачу: </vt:lpstr>
      <vt:lpstr>Решите задачу: </vt:lpstr>
      <vt:lpstr>Решите задачу: </vt:lpstr>
      <vt:lpstr>Решите задачу: </vt:lpstr>
      <vt:lpstr>Решите задачу: </vt:lpstr>
      <vt:lpstr>Решите задачу: </vt:lpstr>
      <vt:lpstr>Решите задачу: </vt:lpstr>
      <vt:lpstr>Решите задачу: </vt:lpstr>
      <vt:lpstr>Выбрать один правильный ответ</vt:lpstr>
      <vt:lpstr>Выбрать один правильный ответ</vt:lpstr>
      <vt:lpstr>Выбрать один правильный ответ</vt:lpstr>
      <vt:lpstr>Выбрать один правильный ответ</vt:lpstr>
      <vt:lpstr>Выбрать один правильный ответ</vt:lpstr>
      <vt:lpstr>Выбрать один правильный ответ</vt:lpstr>
      <vt:lpstr>Выбрать один правильный ответ</vt:lpstr>
      <vt:lpstr>Выбрать один правильный ответ</vt:lpstr>
      <vt:lpstr>Выбрать один правильный ответ</vt:lpstr>
      <vt:lpstr>Выбрать один правильный ответ</vt:lpstr>
      <vt:lpstr>Эталоны ответов:</vt:lpstr>
      <vt:lpstr>Задание. Закончить предложения:</vt:lpstr>
      <vt:lpstr>Эталоны ответов: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ГБПОУ «Камчатский медицинский колледж»   Тема лекции: «Неаллельные гены. Наследственные свойства крови»  </dc:title>
  <dc:creator>Microlab</dc:creator>
  <cp:lastModifiedBy>User</cp:lastModifiedBy>
  <cp:revision>44</cp:revision>
  <dcterms:created xsi:type="dcterms:W3CDTF">2017-10-30T23:28:17Z</dcterms:created>
  <dcterms:modified xsi:type="dcterms:W3CDTF">2024-03-22T06:49:13Z</dcterms:modified>
</cp:coreProperties>
</file>