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7" r:id="rId9"/>
    <p:sldId id="268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32" autoAdjust="0"/>
    <p:restoredTop sz="94660"/>
  </p:normalViewPr>
  <p:slideViewPr>
    <p:cSldViewPr>
      <p:cViewPr>
        <p:scale>
          <a:sx n="78" d="100"/>
          <a:sy n="78" d="100"/>
        </p:scale>
        <p:origin x="-259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B58D-BC35-4542-A453-AC2D8CCCD937}" type="datetimeFigureOut">
              <a:rPr lang="ru-RU" smtClean="0"/>
              <a:pPr/>
              <a:t>ср 26.04.23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F2A8-7116-4B61-AD3F-2971C450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B58D-BC35-4542-A453-AC2D8CCCD937}" type="datetimeFigureOut">
              <a:rPr lang="ru-RU" smtClean="0"/>
              <a:pPr/>
              <a:t>ср 26.04.23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F2A8-7116-4B61-AD3F-2971C450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B58D-BC35-4542-A453-AC2D8CCCD937}" type="datetimeFigureOut">
              <a:rPr lang="ru-RU" smtClean="0"/>
              <a:pPr/>
              <a:t>ср 26.04.23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F2A8-7116-4B61-AD3F-2971C450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B58D-BC35-4542-A453-AC2D8CCCD937}" type="datetimeFigureOut">
              <a:rPr lang="ru-RU" smtClean="0"/>
              <a:pPr/>
              <a:t>ср 26.04.23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F2A8-7116-4B61-AD3F-2971C450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B58D-BC35-4542-A453-AC2D8CCCD937}" type="datetimeFigureOut">
              <a:rPr lang="ru-RU" smtClean="0"/>
              <a:pPr/>
              <a:t>ср 26.04.23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F2A8-7116-4B61-AD3F-2971C450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B58D-BC35-4542-A453-AC2D8CCCD937}" type="datetimeFigureOut">
              <a:rPr lang="ru-RU" smtClean="0"/>
              <a:pPr/>
              <a:t>ср 26.04.23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F2A8-7116-4B61-AD3F-2971C450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B58D-BC35-4542-A453-AC2D8CCCD937}" type="datetimeFigureOut">
              <a:rPr lang="ru-RU" smtClean="0"/>
              <a:pPr/>
              <a:t>ср 26.04.23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F2A8-7116-4B61-AD3F-2971C450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B58D-BC35-4542-A453-AC2D8CCCD937}" type="datetimeFigureOut">
              <a:rPr lang="ru-RU" smtClean="0"/>
              <a:pPr/>
              <a:t>ср 26.04.23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F2A8-7116-4B61-AD3F-2971C450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B58D-BC35-4542-A453-AC2D8CCCD937}" type="datetimeFigureOut">
              <a:rPr lang="ru-RU" smtClean="0"/>
              <a:pPr/>
              <a:t>ср 26.04.23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F2A8-7116-4B61-AD3F-2971C450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B58D-BC35-4542-A453-AC2D8CCCD937}" type="datetimeFigureOut">
              <a:rPr lang="ru-RU" smtClean="0"/>
              <a:pPr/>
              <a:t>ср 26.04.23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F2A8-7116-4B61-AD3F-2971C450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B58D-BC35-4542-A453-AC2D8CCCD937}" type="datetimeFigureOut">
              <a:rPr lang="ru-RU" smtClean="0"/>
              <a:pPr/>
              <a:t>ср 26.04.23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33F2A8-7116-4B61-AD3F-2971C4505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5DB58D-BC35-4542-A453-AC2D8CCCD937}" type="datetimeFigureOut">
              <a:rPr lang="ru-RU" smtClean="0"/>
              <a:pPr/>
              <a:t>ср 26.04.23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33F2A8-7116-4B61-AD3F-2971C45055E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3891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5800" dirty="0" smtClean="0"/>
              <a:t>Формирование </a:t>
            </a:r>
            <a:r>
              <a:rPr lang="ru-RU" sz="5800" dirty="0" smtClean="0"/>
              <a:t>читательской грамотности </a:t>
            </a:r>
            <a:r>
              <a:rPr lang="ru-RU" sz="5800" dirty="0" smtClean="0"/>
              <a:t>у учащихся начальных классов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8643998" cy="2939226"/>
          </a:xfrm>
        </p:spPr>
        <p:txBody>
          <a:bodyPr>
            <a:noAutofit/>
          </a:bodyPr>
          <a:lstStyle/>
          <a:p>
            <a:r>
              <a:rPr lang="ru-RU" sz="4800" dirty="0" smtClean="0"/>
              <a:t>Привить ребёнку вкус к чтению –</a:t>
            </a:r>
            <a:br>
              <a:rPr lang="ru-RU" sz="4800" dirty="0" smtClean="0"/>
            </a:br>
            <a:r>
              <a:rPr lang="ru-RU" sz="4800" dirty="0" smtClean="0"/>
              <a:t>лучший подарок, который мы можем сделать для него.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86380" y="4357694"/>
            <a:ext cx="3400420" cy="895336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С.Лупан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Роль чтения в становлении личности: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r>
              <a:rPr lang="ru-RU" dirty="0" smtClean="0"/>
              <a:t>ребенок учится сопереживать, развивается эмоционально;</a:t>
            </a:r>
          </a:p>
          <a:p>
            <a:r>
              <a:rPr lang="ru-RU" dirty="0" smtClean="0"/>
              <a:t>читая книги, ребенок обогащает словарный запас, развивает память и воображение;</a:t>
            </a:r>
          </a:p>
          <a:p>
            <a:r>
              <a:rPr lang="ru-RU" dirty="0" smtClean="0"/>
              <a:t>чтение содействует успешному освоению грамотного письма детьми;</a:t>
            </a:r>
          </a:p>
          <a:p>
            <a:r>
              <a:rPr lang="ru-RU" dirty="0" smtClean="0"/>
              <a:t>общение с книгой выступает мощным источником развития интеллекта, эрудиции, творческого мышления.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85720" y="2357430"/>
            <a:ext cx="250033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143240" y="2357430"/>
            <a:ext cx="2428892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43636" y="2357430"/>
            <a:ext cx="2500330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читательского интереса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500166" y="1785926"/>
            <a:ext cx="207170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144166" y="199944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357818" y="1714488"/>
            <a:ext cx="221457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7158" y="2357430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Заинтересованность текстом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14678" y="2357430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Ситуативная заинтересованность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143636" y="2357430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Личная заинтересованность</a:t>
            </a: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1321571" y="325040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4179091" y="325040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7250925" y="325040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85720" y="3500438"/>
            <a:ext cx="2428892" cy="30718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143240" y="3500438"/>
            <a:ext cx="2428892" cy="30718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215074" y="3500438"/>
            <a:ext cx="2428892" cy="30718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57158" y="3571876"/>
            <a:ext cx="22860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 состоянии заинтересованности текстом складывается оценочное отношение к его понятию, т.е. «Я слышал об этой книге, но ещё её и прочитал». В этот момент появляется заинтересованность текстом и его овладением</a:t>
            </a:r>
            <a:endParaRPr lang="ru-RU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214678" y="3571876"/>
            <a:ext cx="22860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Определяется ситуацией чтения, прежде всего качествами печати, иллюстрациями, обложкой, оформлением книги и т.д. Книга может «захватить читателя»</a:t>
            </a:r>
            <a:endParaRPr lang="ru-RU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6286512" y="3714752"/>
            <a:ext cx="22860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Читательский интерес приводит к личной заинтересованности, которая рождается при чтении или при просмотре книжных изданий</a:t>
            </a:r>
            <a:endParaRPr lang="ru-RU" sz="16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Программа работы с младшими школьниками: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отбор и организация материала для уроков внеклассного  чтения;</a:t>
            </a:r>
          </a:p>
          <a:p>
            <a:r>
              <a:rPr lang="ru-RU" dirty="0" smtClean="0"/>
              <a:t>составление списков произведений, изучаемых на уроках внеклассного  и литературного  чтения;</a:t>
            </a:r>
          </a:p>
          <a:p>
            <a:r>
              <a:rPr lang="ru-RU" dirty="0" smtClean="0"/>
              <a:t>составление картотеки самых интересных книг для младших школьников с учётом книжных новинок, не забывая и старые издания;</a:t>
            </a:r>
          </a:p>
          <a:p>
            <a:r>
              <a:rPr lang="ru-RU" dirty="0" smtClean="0"/>
              <a:t>организация выставок-передвижек, выставок – раскладушек, выставок – юбиляров.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Мероприятия, направленные на повышение читательского интереса: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КВН;</a:t>
            </a:r>
          </a:p>
          <a:p>
            <a:r>
              <a:rPr lang="ru-RU" sz="3200" dirty="0" smtClean="0"/>
              <a:t>библиотечные уроки;</a:t>
            </a:r>
          </a:p>
          <a:p>
            <a:r>
              <a:rPr lang="ru-RU" sz="3200" dirty="0" smtClean="0"/>
              <a:t>сочинительство (сказок, стихотворений);</a:t>
            </a:r>
          </a:p>
          <a:p>
            <a:r>
              <a:rPr lang="ru-RU" sz="3200" dirty="0" smtClean="0"/>
              <a:t>составление диафильмов по прочитанным произведениям;</a:t>
            </a:r>
          </a:p>
          <a:p>
            <a:r>
              <a:rPr lang="ru-RU" sz="3200" dirty="0" smtClean="0"/>
              <a:t>рисование на прочитанную тему.</a:t>
            </a:r>
            <a:endParaRPr lang="ru-RU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Создание диафильма для повышения читательского интереса у школьников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ru-RU" dirty="0" smtClean="0"/>
              <a:t>Диафильм – это серия словесных или графических рисунков, содержание и порядок которых соответствуют последовательности событий в произведении, каждый рисунок снабжен титрами. Это коллективная творческая работа, в процессе выполнения которой учащиеся сотрудничают в разных направлениях: сообща определяют кадры, подбирают подписи к ним.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dirty="0" smtClean="0"/>
              <a:t>Создавая диафильмы, дети упражняются в умении отбирать материал и строить рассказ в определенной композиционной форме; учатся обдумывать одновременно несколько </a:t>
            </a:r>
            <a:r>
              <a:rPr lang="ru-RU" dirty="0" err="1" smtClean="0"/>
              <a:t>минисюжетов</a:t>
            </a:r>
            <a:r>
              <a:rPr lang="ru-RU" dirty="0" smtClean="0"/>
              <a:t> и располагать их в соответствующей произведению последовательности.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 создания диафильма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первичное </a:t>
            </a:r>
            <a:r>
              <a:rPr lang="ru-RU" dirty="0"/>
              <a:t>знакомство с текстом;</a:t>
            </a:r>
          </a:p>
          <a:p>
            <a:r>
              <a:rPr lang="ru-RU" dirty="0" smtClean="0"/>
              <a:t>анализ </a:t>
            </a:r>
            <a:r>
              <a:rPr lang="ru-RU" dirty="0"/>
              <a:t>произведения;</a:t>
            </a:r>
          </a:p>
          <a:p>
            <a:r>
              <a:rPr lang="ru-RU" dirty="0" smtClean="0"/>
              <a:t>вторичное </a:t>
            </a:r>
            <a:r>
              <a:rPr lang="ru-RU" dirty="0"/>
              <a:t>чтение текста;</a:t>
            </a:r>
          </a:p>
          <a:p>
            <a:r>
              <a:rPr lang="ru-RU" dirty="0" smtClean="0"/>
              <a:t>анализ </a:t>
            </a:r>
            <a:r>
              <a:rPr lang="ru-RU" dirty="0"/>
              <a:t>текста по вопросам, способствующим творческой работе по </a:t>
            </a:r>
            <a:r>
              <a:rPr lang="ru-RU" dirty="0" smtClean="0"/>
              <a:t>созданию диафильма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а) определите характер прочитанного произведения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/>
              <a:t>б) разделите текст на части</a:t>
            </a:r>
            <a:r>
              <a:rPr lang="ru-RU" dirty="0" smtClean="0"/>
              <a:t>, </a:t>
            </a:r>
            <a:r>
              <a:rPr lang="ru-RU" dirty="0"/>
              <a:t>составьте </a:t>
            </a:r>
            <a:r>
              <a:rPr lang="ru-RU" dirty="0" smtClean="0"/>
              <a:t>кадр к каждой </a:t>
            </a:r>
            <a:r>
              <a:rPr lang="ru-RU" dirty="0"/>
              <a:t>части;</a:t>
            </a:r>
          </a:p>
          <a:p>
            <a:pPr marL="0" indent="0">
              <a:buNone/>
            </a:pPr>
            <a:r>
              <a:rPr lang="ru-RU" dirty="0"/>
              <a:t>в) дайте характеристику этим кадрам (Какие они?)</a:t>
            </a:r>
          </a:p>
          <a:p>
            <a:pPr marL="0" indent="0">
              <a:buNone/>
            </a:pPr>
            <a:r>
              <a:rPr lang="ru-RU" dirty="0"/>
              <a:t>г) мысленно представьте картинку к каждому кадру и нарисуйте ее устно;</a:t>
            </a:r>
          </a:p>
          <a:p>
            <a:pPr marL="0" indent="0">
              <a:buNone/>
            </a:pPr>
            <a:r>
              <a:rPr lang="ru-RU" dirty="0"/>
              <a:t>д) изобразите ее графически;</a:t>
            </a:r>
          </a:p>
          <a:p>
            <a:pPr marL="0" indent="0">
              <a:buNone/>
            </a:pPr>
            <a:r>
              <a:rPr lang="ru-RU" dirty="0"/>
              <a:t>е) сделайте титры к кадрам (выберите из текста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Деление текста и изготовление кадров диафильма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176" y="2038983"/>
            <a:ext cx="2808312" cy="187220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43741" y="2038983"/>
            <a:ext cx="2811198" cy="18741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2038983"/>
            <a:ext cx="2736304" cy="189587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622" y="4103087"/>
            <a:ext cx="2809866" cy="18732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86116" y="4071942"/>
            <a:ext cx="2764242" cy="189754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0764" y="4000504"/>
            <a:ext cx="2750392" cy="19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814005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Определение последовательности кадров и титров к ним 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034" y="2000240"/>
            <a:ext cx="3913917" cy="260927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6314" y="3857628"/>
            <a:ext cx="3833652" cy="258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793802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224</TotalTime>
  <Words>420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Роль чтения в становлении личности:</vt:lpstr>
      <vt:lpstr>Структура читательского интереса</vt:lpstr>
      <vt:lpstr>Программа работы с младшими школьниками:</vt:lpstr>
      <vt:lpstr>Мероприятия, направленные на повышение читательского интереса:</vt:lpstr>
      <vt:lpstr>Создание диафильма для повышения читательского интереса у школьников</vt:lpstr>
      <vt:lpstr>Процесс создания диафильма</vt:lpstr>
      <vt:lpstr>Деление текста и изготовление кадров диафильма</vt:lpstr>
      <vt:lpstr>Определение последовательности кадров и титров к ним </vt:lpstr>
      <vt:lpstr>Привить ребёнку вкус к чтению – лучший подарок, который мы можем сделать для него.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Конкурсное испытание «Мастер – класс»</dc:title>
  <dc:creator>Тимон</dc:creator>
  <cp:lastModifiedBy>Timon</cp:lastModifiedBy>
  <cp:revision>22</cp:revision>
  <dcterms:created xsi:type="dcterms:W3CDTF">2016-03-09T18:32:20Z</dcterms:created>
  <dcterms:modified xsi:type="dcterms:W3CDTF">2023-04-26T18:32:54Z</dcterms:modified>
</cp:coreProperties>
</file>