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5"/>
  </p:notesMasterIdLst>
  <p:sldIdLst>
    <p:sldId id="256" r:id="rId2"/>
    <p:sldId id="326" r:id="rId3"/>
    <p:sldId id="328" r:id="rId4"/>
    <p:sldId id="334" r:id="rId5"/>
    <p:sldId id="335" r:id="rId6"/>
    <p:sldId id="336" r:id="rId7"/>
    <p:sldId id="329" r:id="rId8"/>
    <p:sldId id="340" r:id="rId9"/>
    <p:sldId id="332" r:id="rId10"/>
    <p:sldId id="333" r:id="rId11"/>
    <p:sldId id="337" r:id="rId12"/>
    <p:sldId id="313" r:id="rId13"/>
    <p:sldId id="322" r:id="rId14"/>
  </p:sldIdLst>
  <p:sldSz cx="12192000" cy="9144000"/>
  <p:notesSz cx="6742113" cy="9872663"/>
  <p:defaultTextStyle>
    <a:defPPr>
      <a:defRPr lang="ru-RU"/>
    </a:defPPr>
    <a:lvl1pPr marL="0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273634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547268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820903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094537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1368171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1641805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1915439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2189074" algn="l" defTabSz="547268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B3E2F33-4954-4238-A565-08792B4F1DC9}">
          <p14:sldIdLst>
            <p14:sldId id="256"/>
            <p14:sldId id="257"/>
            <p14:sldId id="315"/>
            <p14:sldId id="316"/>
            <p14:sldId id="288"/>
            <p14:sldId id="313"/>
            <p14:sldId id="300"/>
            <p14:sldId id="301"/>
            <p14:sldId id="259"/>
            <p14:sldId id="314"/>
            <p14:sldId id="302"/>
            <p14:sldId id="303"/>
            <p14:sldId id="277"/>
            <p14:sldId id="282"/>
            <p14:sldId id="296"/>
            <p14:sldId id="287"/>
            <p14:sldId id="281"/>
            <p14:sldId id="278"/>
            <p14:sldId id="276"/>
            <p14:sldId id="291"/>
            <p14:sldId id="319"/>
            <p14:sldId id="292"/>
            <p14:sldId id="279"/>
            <p14:sldId id="293"/>
            <p14:sldId id="294"/>
            <p14:sldId id="304"/>
            <p14:sldId id="310"/>
            <p14:sldId id="318"/>
            <p14:sldId id="320"/>
            <p14:sldId id="321"/>
            <p14:sldId id="325"/>
            <p14:sldId id="324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345" autoAdjust="0"/>
  </p:normalViewPr>
  <p:slideViewPr>
    <p:cSldViewPr snapToGrid="0">
      <p:cViewPr varScale="1">
        <p:scale>
          <a:sx n="51" d="100"/>
          <a:sy n="51" d="100"/>
        </p:scale>
        <p:origin x="-1440" y="-108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53E8D95-175D-4109-A0CF-BC807125DCE4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56F573A8-7331-40F5-B2EB-D987FFB96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86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1pPr>
    <a:lvl2pPr marL="273634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2pPr>
    <a:lvl3pPr marL="547268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3pPr>
    <a:lvl4pPr marL="820903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4pPr>
    <a:lvl5pPr marL="1094537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5pPr>
    <a:lvl6pPr marL="1368171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6pPr>
    <a:lvl7pPr marL="1641805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7pPr>
    <a:lvl8pPr marL="1915439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8pPr>
    <a:lvl9pPr marL="2189074" algn="l" defTabSz="547268" rtl="0" eaLnBrk="1" latinLnBrk="0" hangingPunct="1">
      <a:defRPr sz="7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4114353"/>
            <a:ext cx="10986811" cy="440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1320800"/>
            <a:ext cx="10653003" cy="2006459"/>
          </a:xfrm>
          <a:effectLst/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3327259"/>
            <a:ext cx="10653003" cy="787095"/>
          </a:xfrm>
        </p:spPr>
        <p:txBody>
          <a:bodyPr anchor="t">
            <a:normAutofit/>
          </a:bodyPr>
          <a:lstStyle>
            <a:lvl1pPr marL="0" indent="0" algn="l">
              <a:buNone/>
              <a:defRPr sz="2133" cap="all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54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799634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9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799634"/>
            <a:ext cx="2743199" cy="7755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900967"/>
            <a:ext cx="2004164" cy="6910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900967"/>
            <a:ext cx="7896279" cy="691076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7941516"/>
            <a:ext cx="1263563" cy="48683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7935748"/>
            <a:ext cx="789627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4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799634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3" y="2970671"/>
            <a:ext cx="10653003" cy="4841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40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6855965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4048764"/>
            <a:ext cx="10653001" cy="2006459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6055223"/>
            <a:ext cx="10653001" cy="80074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28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799634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970670"/>
            <a:ext cx="5199369" cy="48440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970671"/>
            <a:ext cx="5210216" cy="48440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71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799634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970671"/>
            <a:ext cx="4791333" cy="768349"/>
          </a:xfrm>
        </p:spPr>
        <p:txBody>
          <a:bodyPr anchor="b">
            <a:noAutofit/>
          </a:bodyPr>
          <a:lstStyle>
            <a:lvl1pPr marL="0" indent="0">
              <a:buNone/>
              <a:defRPr sz="2933" b="0">
                <a:solidFill>
                  <a:schemeClr val="accent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3901402"/>
            <a:ext cx="5199369" cy="3913332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970671"/>
            <a:ext cx="4802180" cy="768349"/>
          </a:xfrm>
        </p:spPr>
        <p:txBody>
          <a:bodyPr anchor="b">
            <a:noAutofit/>
          </a:bodyPr>
          <a:lstStyle>
            <a:lvl1pPr marL="0" indent="0">
              <a:buNone/>
              <a:defRPr sz="2933" b="0">
                <a:solidFill>
                  <a:schemeClr val="accent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3901402"/>
            <a:ext cx="5210216" cy="3913332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69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799634"/>
            <a:ext cx="10984943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3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5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6855964"/>
            <a:ext cx="10984943" cy="16996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7016395"/>
            <a:ext cx="4715500" cy="919352"/>
          </a:xfrm>
        </p:spPr>
        <p:txBody>
          <a:bodyPr anchor="ctr"/>
          <a:lstStyle>
            <a:lvl1pPr algn="l">
              <a:defRPr sz="2667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801600"/>
            <a:ext cx="10987200" cy="5606400"/>
          </a:xfrm>
        </p:spPr>
        <p:txBody>
          <a:bodyPr anchor="ctr">
            <a:normAutofit/>
          </a:bodyPr>
          <a:lstStyle>
            <a:lvl1pPr>
              <a:defRPr sz="2667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2"/>
                </a:solidFill>
              </a:defRPr>
            </a:lvl5pPr>
            <a:lvl6pPr>
              <a:defRPr sz="1867">
                <a:solidFill>
                  <a:schemeClr val="tx2"/>
                </a:solidFill>
              </a:defRPr>
            </a:lvl6pPr>
            <a:lvl7pPr>
              <a:defRPr sz="1867">
                <a:solidFill>
                  <a:schemeClr val="tx2"/>
                </a:solidFill>
              </a:defRPr>
            </a:lvl7pPr>
            <a:lvl8pPr>
              <a:defRPr sz="1867">
                <a:solidFill>
                  <a:schemeClr val="tx2"/>
                </a:solidFill>
              </a:defRPr>
            </a:lvl8pPr>
            <a:lvl9pPr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7016394"/>
            <a:ext cx="5687103" cy="919353"/>
          </a:xfrm>
        </p:spPr>
        <p:txBody>
          <a:bodyPr anchor="ctr">
            <a:normAutofit/>
          </a:bodyPr>
          <a:lstStyle>
            <a:lvl1pPr marL="0" indent="0" algn="r">
              <a:buNone/>
              <a:defRPr sz="1467">
                <a:solidFill>
                  <a:schemeClr val="bg1"/>
                </a:solidFill>
              </a:defRPr>
            </a:lvl1pPr>
            <a:lvl2pPr marL="609585" indent="0">
              <a:buNone/>
              <a:defRPr sz="1467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33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6257852"/>
            <a:ext cx="10653003" cy="755651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799633"/>
            <a:ext cx="10984941" cy="47430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7013502"/>
            <a:ext cx="10653003" cy="798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4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3" y="916633"/>
            <a:ext cx="10653003" cy="1444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3" y="2970671"/>
            <a:ext cx="10653003" cy="48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436" y="7941516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557EEFE-D919-48DF-9297-C09D8BEB7E3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924" y="7935748"/>
            <a:ext cx="64941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0635" y="7941516"/>
            <a:ext cx="102729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233D2D34-2195-4D45-B8E7-019EA72F4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7456" y="588433"/>
            <a:ext cx="3626545" cy="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588433"/>
            <a:ext cx="3614400" cy="14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588433"/>
            <a:ext cx="3614400" cy="14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137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3733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7990" indent="-407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39979" indent="-407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133" kern="1200">
          <a:solidFill>
            <a:schemeClr val="tx2"/>
          </a:solidFill>
          <a:latin typeface="+mn-lt"/>
          <a:ea typeface="+mn-ea"/>
          <a:cs typeface="+mn-cs"/>
        </a:defRPr>
      </a:lvl2pPr>
      <a:lvl3pPr marL="1199970" indent="-359991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1655959" indent="-3119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135947" indent="-3119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332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93326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33325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73324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63" y="4147533"/>
            <a:ext cx="10405872" cy="2224353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ВОСПИТАТЕЛЕЙ ОБЩЕРАЗВИВАЮЩЕЙ ГРУППЫ  С УЧИТЕЛЕМ-ЛОГОПЕДОМ ЛОГОПЕДИЧЕСКОГО ПУНКТА доу»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854" y="6606783"/>
            <a:ext cx="10715221" cy="1481149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ЛЮБАРСКАЯ ОЛЬГА ВАЛЕРЬЕВНА</a:t>
            </a:r>
          </a:p>
          <a:p>
            <a:pPr algn="r"/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общеразвивающей группы  ДОУ  </a:t>
            </a:r>
            <a:endParaRPr lang="ru-RU" sz="2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0352" y="962526"/>
            <a:ext cx="10899648" cy="1138990"/>
          </a:xfrm>
          <a:prstGeom prst="rect">
            <a:avLst/>
          </a:prstGeom>
        </p:spPr>
        <p:txBody>
          <a:bodyPr vert="horz" lIns="30453" tIns="15228" rIns="30453" bIns="1522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образовательное учреждение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Шпаковского муниципального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0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Предметно-развивающая среда</a:t>
            </a:r>
            <a:endParaRPr lang="ru-RU" sz="4400" b="1" dirty="0"/>
          </a:p>
        </p:txBody>
      </p:sp>
      <p:pic>
        <p:nvPicPr>
          <p:cNvPr id="4099" name="Picture 3" descr="G:\логопедия\рсреда дюймовочка\IMG_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349" y="3192649"/>
            <a:ext cx="5992677" cy="5625885"/>
          </a:xfrm>
          <a:prstGeom prst="rect">
            <a:avLst/>
          </a:prstGeom>
          <a:noFill/>
        </p:spPr>
      </p:pic>
      <p:pic>
        <p:nvPicPr>
          <p:cNvPr id="4100" name="Picture 4" descr="G:\логопедия\рсреда дюймовочка\IMG_5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29" y="2746644"/>
            <a:ext cx="5207430" cy="608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 descr="G:\логопедия\рсреда дюймовочка\IMG_5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" y="3284376"/>
            <a:ext cx="5326767" cy="4908545"/>
          </a:xfrm>
          <a:prstGeom prst="rect">
            <a:avLst/>
          </a:prstGeom>
          <a:noFill/>
        </p:spPr>
      </p:pic>
      <p:pic>
        <p:nvPicPr>
          <p:cNvPr id="9" name="Picture 1" descr="G:\логопедия\рсреда дюймовочка\IMG_5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491" y="2805193"/>
            <a:ext cx="4951137" cy="607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речевая культура воспитателя – условие  успешной профессиональной деятельности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923" y="2970671"/>
            <a:ext cx="10653003" cy="5065746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40000" lnSpcReduction="20000"/>
          </a:bodyPr>
          <a:lstStyle/>
          <a:p>
            <a:endParaRPr lang="ru-RU" sz="2800" dirty="0" smtClean="0"/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Правильно произносить все звуки, устранять имеющиеся дефекты речи.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Иметь ясную, отчетливую речь, т. е. хорошую дикцию.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Использовать в своей речи литературное произношение.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Стремиться использовать в речи интонационные средства выразительности.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В общении с детьми пользоваться речью слегка замедленного темпа, умеренной громкостью голоса.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Связно и доступно передавать содержание текстов в соответствии с возрастом детей.</a:t>
            </a:r>
          </a:p>
          <a:p>
            <a:r>
              <a:rPr lang="ru-RU" sz="5900" dirty="0" smtClean="0">
                <a:solidFill>
                  <a:schemeClr val="bg2">
                    <a:lumMod val="10000"/>
                  </a:schemeClr>
                </a:solidFill>
              </a:rPr>
              <a:t>Не допускать в разговоре с детьми и окружающими повышенного тона, грубых выражений</a:t>
            </a: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9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1771" y="4429760"/>
            <a:ext cx="10653003" cy="200645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819" y="918523"/>
            <a:ext cx="4209515" cy="29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43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4509657" y="2711371"/>
            <a:ext cx="3258947" cy="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5853" y="5111083"/>
            <a:ext cx="109246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4800" b="0" i="0" u="none" strike="noStrike" cap="none" spc="300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2632" y="914401"/>
            <a:ext cx="10653003" cy="15575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lt1"/>
                </a:solidFill>
              </a:rPr>
              <a:t>Нормативные документы для </a:t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/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/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/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/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/>
            </a:r>
            <a:br>
              <a:rPr lang="ru-RU" sz="4000" b="1" dirty="0" smtClean="0">
                <a:solidFill>
                  <a:schemeClr val="lt1"/>
                </a:solidFill>
              </a:rPr>
            </a:br>
            <a:r>
              <a:rPr lang="ru-RU" sz="4000" b="1" dirty="0" smtClean="0">
                <a:solidFill>
                  <a:schemeClr val="lt1"/>
                </a:solidFill>
              </a:rPr>
              <a:t>организации работы  с воспитанниками, зачисленными на  логопедический пункт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5745" y="3116953"/>
            <a:ext cx="10972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Федеральный закон от 29.12.2012 N 273-ФЗ  "Об образовании в Российской Федерации" (ред. от 03.02.2014).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 Приказ Министерства образования и науки Российской Федерации (</a:t>
            </a:r>
            <a:r>
              <a:rPr lang="ru-RU" sz="2000" b="1" dirty="0" err="1" smtClean="0">
                <a:solidFill>
                  <a:srgbClr val="00007E"/>
                </a:solidFill>
              </a:rPr>
              <a:t>Минобрнауки</a:t>
            </a:r>
            <a:r>
              <a:rPr lang="ru-RU" sz="2000" b="1" dirty="0" smtClean="0">
                <a:solidFill>
                  <a:srgbClr val="00007E"/>
                </a:solidFill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образования"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 «Федеральный государственный образовательный стандарт дошкольного образования»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Приказ Министерства образования и науки РФ от 30 августа 2013 г. № 1014 “Об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образования”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«Организация развивающей предметно-пространственной среды в соответствии с федеральным государственным образовательным стандартом дошкольного образования».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  Методические рекомендации для педагогических работников дошкольных образовательных организаций и родителей детей дошкольного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7E"/>
                </a:solidFill>
              </a:rPr>
              <a:t>Положение о логопедическом пункте муниципального бюджетного дошкольного образовательного учреждения (МБДОУ) </a:t>
            </a:r>
          </a:p>
        </p:txBody>
      </p:sp>
    </p:spTree>
    <p:extLst>
      <p:ext uri="{BB962C8B-B14F-4D97-AF65-F5344CB8AC3E}">
        <p14:creationId xmlns:p14="http://schemas.microsoft.com/office/powerpoint/2010/main" xmlns="" val="330004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959" y="6333760"/>
            <a:ext cx="10653003" cy="144443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068" y="2526224"/>
            <a:ext cx="10653003" cy="61683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endParaRPr lang="ru-RU" sz="32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оздание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оптимальных условий, способствующих коррекции и полному раскрытию потенциальных речевых возможностей детей дошкольного возраста за счет построения единой системы взаимодействия учителя-логопеда и воспитателей ДОУ.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Разработка единых (вариативных)  подходов по взаимодействию учителя-логопеда и воспитателей ДОУ.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Подбор новых действенных и обмен имеющимися  формами взаимодействия в условиях  логопедического пункта  (технология взаимодействия)</a:t>
            </a:r>
          </a:p>
          <a:p>
            <a:pPr marL="514350" indent="-514350"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Разграничение зоны ответственности учителя-логопеда и воспитателей ДОУ в коррекционно-развивающей работе.</a:t>
            </a:r>
          </a:p>
          <a:p>
            <a:pPr marL="514350" indent="-514350" algn="just">
              <a:lnSpc>
                <a:spcPct val="80000"/>
              </a:lnSpc>
              <a:buNone/>
              <a:defRPr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23455" y="872837"/>
            <a:ext cx="10917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ВЗАИМОДЕЙСТВИЕ  УЧИТЕЛЯ- ЛОГОПЕДА И ВОСПИТАТЕЛЕЙ  ОБЩЕРАЗВИВАЮЩЕЙ ГРУППЫ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4923" y="916634"/>
            <a:ext cx="10653003" cy="1082648"/>
          </a:xfrm>
        </p:spPr>
        <p:txBody>
          <a:bodyPr/>
          <a:lstStyle/>
          <a:p>
            <a:pPr algn="ctr"/>
            <a:r>
              <a:rPr lang="ru-RU" dirty="0" smtClean="0"/>
              <a:t>Этап:  диагностическая работа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82959" y="2588218"/>
            <a:ext cx="4791333" cy="7284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ВОСПИТАТЕЛЬ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8970" y="3254644"/>
            <a:ext cx="5695324" cy="51299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/>
          </a:p>
          <a:p>
            <a:r>
              <a:rPr lang="ru-RU" sz="8000" dirty="0" smtClean="0"/>
              <a:t>Проводит диагностику общего развития.</a:t>
            </a:r>
          </a:p>
          <a:p>
            <a:r>
              <a:rPr lang="ru-RU" sz="8000" dirty="0" smtClean="0"/>
              <a:t>Сообщает логопеду результаты своих наблюдений за ребенком в различных видах деятельности; историю его раннего речевого развития и условия семейного воспитания.</a:t>
            </a:r>
          </a:p>
          <a:p>
            <a:r>
              <a:rPr lang="ru-RU" sz="8000" dirty="0" smtClean="0"/>
              <a:t>Опираясь на диагностические данные логопеда, планирует занятия с детьми, исходя из основных коррекционных задач. Проводит диагностику общего развития.</a:t>
            </a:r>
          </a:p>
          <a:p>
            <a:r>
              <a:rPr lang="ru-RU" sz="8000" dirty="0" smtClean="0"/>
              <a:t>Сообщает логопеду результаты своих наблюдений за ребенком в различных видах деятельности; историю его раннего речевого развития и условия семейного воспитания.</a:t>
            </a:r>
          </a:p>
          <a:p>
            <a:r>
              <a:rPr lang="ru-RU" sz="8000" dirty="0" smtClean="0"/>
              <a:t>Опираясь на диагностические данные логопеда, планирует занятия с детьми, исходя из основных коррекционных задач.</a:t>
            </a:r>
            <a:endParaRPr lang="ru-RU" sz="8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25745" y="2495227"/>
            <a:ext cx="4802180" cy="8059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УЧИТЕЛЬ-ЛОГОПЕД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765369" y="3239146"/>
            <a:ext cx="6168326" cy="55173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Проводит ежегодное комплексное логопедическое обследование всех детей среднего и старшего дошкольного возраста, результаты которого отражает для каждой группы детей: в "Экранах звукопроизношения", которые наглядно указывают на звуки, нарушенные в произношении каждого ребенка, а также этапы работы над ними  "таблицы взаимодействия", где отражен уровень развития структурных компонентов речи;</a:t>
            </a:r>
          </a:p>
          <a:p>
            <a:r>
              <a:rPr lang="ru-RU" sz="1800" dirty="0" smtClean="0"/>
              <a:t> в "Листах учета результатов обследования детей", в которых каждый ребенок отнесен к одной из следующих групп: с нормальным речевым развитием, дефектами звукопроизношения (простая </a:t>
            </a:r>
            <a:r>
              <a:rPr lang="ru-RU" sz="1800" dirty="0" err="1" smtClean="0"/>
              <a:t>дислалия</a:t>
            </a:r>
            <a:r>
              <a:rPr lang="ru-RU" sz="1800" dirty="0" smtClean="0"/>
              <a:t>, сложная </a:t>
            </a:r>
            <a:r>
              <a:rPr lang="ru-RU" sz="1800" dirty="0" err="1" smtClean="0"/>
              <a:t>дислалия</a:t>
            </a:r>
            <a:r>
              <a:rPr lang="ru-RU" sz="1800" dirty="0" smtClean="0"/>
              <a:t>, стертая дизартрия), лексико-грамматическими нарушениями, недоразвитием фонематического восприятия, нарушениями слоговой структуры, испытывающие трудности в овладении языковым анализом и синтезом.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4923" y="1177870"/>
            <a:ext cx="10653003" cy="852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Этап:  Коррекционная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82959" y="2588218"/>
            <a:ext cx="4791333" cy="7284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ВОСПИТАТЕЛЬ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8970" y="3254644"/>
            <a:ext cx="5695324" cy="51299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Проводит диагностику общего развития.</a:t>
            </a:r>
          </a:p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Сообщает логопеду результаты своих наблюдений за ребенком в различных видах деятельности; историю его раннего речевого развития и условия семейного воспитания.</a:t>
            </a:r>
          </a:p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Опираясь на диагностические данные логопеда, планирует занятия с детьми, исходя из основных коррекционных задач. Проводит диагностику общего развития.</a:t>
            </a:r>
          </a:p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Сообщает логопеду результаты своих наблюдений за ребенком в различных видах деятельности; историю его раннего речевого развития и условия семейного воспитания.</a:t>
            </a:r>
          </a:p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Опираясь на диагностические данные логопеда, планирует занятия с детьми, исходя из основных коррекционных задач.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25745" y="2495227"/>
            <a:ext cx="4802180" cy="8059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УЧИТЕЛЬ-ЛОГОПЕД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765369" y="3810000"/>
            <a:ext cx="6168326" cy="49465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Оказывает воспитателю помощь в организации индивидуальной и групповой работы по развитию речи.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Дает ежемесячные рекомендации по планированию групповых и подгрупповых игр и занятий с учетом возрастных норм и речевых нарушений в данный период.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4923" y="1177870"/>
            <a:ext cx="10653003" cy="8524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Этап: Профилактическая работа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82959" y="2588218"/>
            <a:ext cx="4791333" cy="7284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ВОСПИТАТЕЛЬ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8969" y="3223647"/>
            <a:ext cx="6059837" cy="55018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Организует такую предметную среду, которая способствует максимально полному раскрытию потенциальных речевых возможностей воспитанников, предупреждению у них трудностей в речевом развитии.</a:t>
            </a:r>
          </a:p>
          <a:p>
            <a:r>
              <a:rPr lang="ru-RU" sz="2800" dirty="0" smtClean="0"/>
              <a:t>Уделяет повышенное внимание к детям с высокой степенью риска формирования речевых недостатков.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25745" y="2495227"/>
            <a:ext cx="4802180" cy="8059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УЧИТЕЛЬ-ЛОГОПЕД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431797" y="3239146"/>
            <a:ext cx="5284922" cy="55173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Отслеживает соответствие развивающей среды возрастным потребностям детей.</a:t>
            </a:r>
          </a:p>
          <a:p>
            <a:r>
              <a:rPr lang="ru-RU" sz="3200" dirty="0" smtClean="0"/>
              <a:t>Дает рекомендации воспитателям по ее обогащению.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23" y="786064"/>
            <a:ext cx="10653003" cy="13796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400" i="1" dirty="0" smtClean="0"/>
              <a:t>«Экран звукопроизношения</a:t>
            </a:r>
            <a:br>
              <a:rPr lang="ru-RU" sz="4400" i="1" dirty="0" smtClean="0"/>
            </a:br>
            <a:r>
              <a:rPr lang="ru-RU" sz="2000" i="1" dirty="0" smtClean="0"/>
              <a:t>норма                                автоматизация, контроль         дефект</a:t>
            </a:r>
            <a:endParaRPr lang="ru-RU" sz="20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31" y="2550695"/>
            <a:ext cx="10957301" cy="6109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457200" indent="-45720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3438" y="3301140"/>
          <a:ext cx="11019294" cy="5635133"/>
        </p:xfrm>
        <a:graphic>
          <a:graphicData uri="http://schemas.openxmlformats.org/drawingml/2006/table">
            <a:tbl>
              <a:tblPr/>
              <a:tblGrid>
                <a:gridCol w="2473207"/>
                <a:gridCol w="632478"/>
                <a:gridCol w="632478"/>
                <a:gridCol w="604126"/>
                <a:gridCol w="605216"/>
                <a:gridCol w="605216"/>
                <a:gridCol w="605216"/>
                <a:gridCol w="605216"/>
                <a:gridCol w="604126"/>
                <a:gridCol w="604126"/>
                <a:gridCol w="615030"/>
                <a:gridCol w="615030"/>
                <a:gridCol w="607397"/>
                <a:gridCol w="605216"/>
                <a:gridCol w="605216"/>
              </a:tblGrid>
              <a:tr h="249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Сурмило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София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Каспаров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Цкаев Тамерлан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Черкашина Полина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Съедина Варвара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Зубенко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Пержу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Алиса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70760" y="2482850"/>
            <a:ext cx="333375" cy="219075"/>
          </a:xfrm>
          <a:prstGeom prst="rect">
            <a:avLst/>
          </a:prstGeom>
          <a:solidFill>
            <a:srgbClr val="FF0000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78345" y="2478330"/>
            <a:ext cx="333375" cy="219075"/>
          </a:xfrm>
          <a:prstGeom prst="rect">
            <a:avLst/>
          </a:prstGeom>
          <a:solidFill>
            <a:srgbClr val="FFFF00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08220" y="2471549"/>
            <a:ext cx="333375" cy="219075"/>
          </a:xfrm>
          <a:prstGeom prst="rect">
            <a:avLst/>
          </a:prstGeom>
          <a:solidFill>
            <a:srgbClr val="33CC33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18834" y="2228160"/>
            <a:ext cx="945396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23" y="786064"/>
            <a:ext cx="10653003" cy="13796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«лист взаимодействия»</a:t>
            </a:r>
            <a:br>
              <a:rPr lang="ru-RU" sz="3600" i="1" dirty="0" smtClean="0"/>
            </a:br>
            <a:r>
              <a:rPr lang="ru-RU" sz="2000" i="1" dirty="0" smtClean="0"/>
              <a:t>на  апрель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2000" i="1" dirty="0" smtClean="0"/>
              <a:t>                             автоматизация, контроль</a:t>
            </a:r>
            <a:endParaRPr lang="ru-RU" sz="20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31" y="2550695"/>
            <a:ext cx="10957301" cy="6109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457200" indent="-45720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7718" y="3224940"/>
          <a:ext cx="11019294" cy="5671553"/>
        </p:xfrm>
        <a:graphic>
          <a:graphicData uri="http://schemas.openxmlformats.org/drawingml/2006/table">
            <a:tbl>
              <a:tblPr/>
              <a:tblGrid>
                <a:gridCol w="1864962"/>
                <a:gridCol w="746760"/>
                <a:gridCol w="624840"/>
                <a:gridCol w="685800"/>
                <a:gridCol w="670560"/>
                <a:gridCol w="655320"/>
                <a:gridCol w="746760"/>
                <a:gridCol w="768151"/>
                <a:gridCol w="604126"/>
                <a:gridCol w="604126"/>
                <a:gridCol w="615030"/>
                <a:gridCol w="615030"/>
                <a:gridCol w="607397"/>
                <a:gridCol w="605216"/>
                <a:gridCol w="605216"/>
              </a:tblGrid>
              <a:tr h="310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Сурмило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София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Каспаров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Цкаев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Тамерлан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Черкашина Полина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Съедина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Варвара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Зубенко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Пержу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Алиса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02145" y="2737410"/>
            <a:ext cx="1019735" cy="280110"/>
          </a:xfrm>
          <a:prstGeom prst="rect">
            <a:avLst/>
          </a:prstGeom>
          <a:solidFill>
            <a:srgbClr val="FFFF00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34074" y="1838977"/>
            <a:ext cx="945396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23" y="862885"/>
            <a:ext cx="10653003" cy="981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400" b="1" dirty="0" smtClean="0"/>
              <a:t> 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 </a:t>
            </a:r>
            <a:r>
              <a:rPr lang="ru-RU" sz="3600" b="1" dirty="0" smtClean="0"/>
              <a:t>систематизация  фольклорного материала </a:t>
            </a:r>
            <a:br>
              <a:rPr lang="ru-RU" sz="3600" b="1" dirty="0" smtClean="0"/>
            </a:br>
            <a:r>
              <a:rPr lang="ru-RU" sz="3600" b="1" dirty="0" smtClean="0"/>
              <a:t> на этапе автоматизации поставленных звуков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1123" y="2727961"/>
            <a:ext cx="10854700" cy="591311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/>
              <a:t>С помощью </a:t>
            </a:r>
            <a:r>
              <a:rPr lang="ru-RU" sz="3600" b="1" i="1" dirty="0" err="1" smtClean="0"/>
              <a:t>чистоговорок</a:t>
            </a:r>
            <a:r>
              <a:rPr lang="ru-RU" sz="3600" dirty="0" smtClean="0"/>
              <a:t> -  постепенное, последовательное введение поставленного звука в слоги ; </a:t>
            </a:r>
          </a:p>
          <a:p>
            <a:r>
              <a:rPr lang="ru-RU" sz="3600" dirty="0" smtClean="0"/>
              <a:t>С помощью </a:t>
            </a:r>
            <a:r>
              <a:rPr lang="ru-RU" sz="3600" b="1" i="1" dirty="0" smtClean="0"/>
              <a:t>скороговорок</a:t>
            </a:r>
            <a:r>
              <a:rPr lang="ru-RU" sz="3600" dirty="0" smtClean="0"/>
              <a:t>- введение поставленного звука в слова;</a:t>
            </a:r>
          </a:p>
          <a:p>
            <a:r>
              <a:rPr lang="ru-RU" sz="3600" i="1" dirty="0" smtClean="0"/>
              <a:t>С помощью </a:t>
            </a:r>
            <a:r>
              <a:rPr lang="ru-RU" sz="3600" b="1" i="1" dirty="0" err="1" smtClean="0"/>
              <a:t>потешек</a:t>
            </a:r>
            <a:r>
              <a:rPr lang="ru-RU" sz="3600" b="1" i="1" dirty="0" smtClean="0"/>
              <a:t> - </a:t>
            </a:r>
            <a:r>
              <a:rPr lang="ru-RU" sz="3600" dirty="0" smtClean="0"/>
              <a:t>в предложения;</a:t>
            </a:r>
          </a:p>
          <a:p>
            <a:r>
              <a:rPr lang="ru-RU" sz="3600" dirty="0" smtClean="0"/>
              <a:t> </a:t>
            </a:r>
            <a:r>
              <a:rPr lang="ru-RU" sz="3600" i="1" dirty="0" smtClean="0"/>
              <a:t>С помощью</a:t>
            </a:r>
            <a:r>
              <a:rPr lang="ru-RU" sz="3600" dirty="0" smtClean="0"/>
              <a:t> </a:t>
            </a:r>
            <a:r>
              <a:rPr lang="ru-RU" sz="3600" b="1" i="1" dirty="0" smtClean="0"/>
              <a:t>считалки</a:t>
            </a:r>
            <a:r>
              <a:rPr lang="ru-RU" sz="3600" dirty="0" smtClean="0"/>
              <a:t> -  в самостоятельную речь ребёнка.</a:t>
            </a:r>
          </a:p>
          <a:p>
            <a:pPr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3280</TotalTime>
  <Words>703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Дивиденд</vt:lpstr>
      <vt:lpstr>«ВЗАИМОДЕЙСТВИЕ ВОСПИТАТЕЛЕЙ ОБЩЕРАЗВИВАЮЩЕЙ ГРУППЫ  С УЧИТЕЛЕМ-ЛОГОПЕДОМ ЛОГОПЕДИЧЕСКОГО ПУНКТА доу»</vt:lpstr>
      <vt:lpstr>Нормативные документы для       организации работы  с воспитанниками, зачисленными на  логопедический пункт  </vt:lpstr>
      <vt:lpstr> </vt:lpstr>
      <vt:lpstr>Этап:  диагностическая работа</vt:lpstr>
      <vt:lpstr>Этап:  Коррекционная работа </vt:lpstr>
      <vt:lpstr>Этап: Профилактическая работа</vt:lpstr>
      <vt:lpstr>«Экран звукопроизношения норма                                автоматизация, контроль         дефект</vt:lpstr>
      <vt:lpstr>«лист взаимодействия» на  апрель                              автоматизация, контроль</vt:lpstr>
      <vt:lpstr>                       систематизация  фольклорного материала   на этапе автоматизации поставленных звуков</vt:lpstr>
      <vt:lpstr>Предметно-развивающая среда</vt:lpstr>
      <vt:lpstr>Слайд 11</vt:lpstr>
      <vt:lpstr>речевая культура воспитателя – условие  успешной профессиональной деятельности 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педагогической компетенции воспитателей в рамках внедрения ФГОС ДО</dc:title>
  <dc:creator>Татьяна</dc:creator>
  <cp:lastModifiedBy>User</cp:lastModifiedBy>
  <cp:revision>208</cp:revision>
  <cp:lastPrinted>2014-12-09T12:40:02Z</cp:lastPrinted>
  <dcterms:created xsi:type="dcterms:W3CDTF">2014-11-30T15:08:31Z</dcterms:created>
  <dcterms:modified xsi:type="dcterms:W3CDTF">2019-04-11T16:38:25Z</dcterms:modified>
</cp:coreProperties>
</file>