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58" r:id="rId3"/>
    <p:sldId id="259" r:id="rId4"/>
    <p:sldId id="281" r:id="rId5"/>
    <p:sldId id="28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86" autoAdjust="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outlineViewPr>
    <p:cViewPr>
      <p:scale>
        <a:sx n="33" d="100"/>
        <a:sy n="33" d="100"/>
      </p:scale>
      <p:origin x="0" y="-4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"/>
    </p:cViewPr>
  </p:sorterViewPr>
  <p:notesViewPr>
    <p:cSldViewPr snapToGrid="0">
      <p:cViewPr varScale="1">
        <p:scale>
          <a:sx n="68" d="100"/>
          <a:sy n="68" d="100"/>
        </p:scale>
        <p:origin x="190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D5D4-3480-4210-8DBD-4687830CADB8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BBFD-774A-491C-8201-04B4C1332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BBFD-774A-491C-8201-04B4C13328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4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BBFD-774A-491C-8201-04B4C13328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BBFD-774A-491C-8201-04B4C13328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1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01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4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07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8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2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3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2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8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2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9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28BF-3D91-4363-A037-CBFE1A2612B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F6CB42-7558-47D1-A408-1B0E0A2B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8870" y="3177540"/>
            <a:ext cx="4972050" cy="982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5815" y="4525108"/>
            <a:ext cx="3803635" cy="204550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МБДОУ «ЦРР – детский сад №56 «Сказка»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2 корпус, ул. Московская 44 а,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г. Димитровград Ульяновской обл.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Педагог дополнительного образования </a:t>
            </a:r>
          </a:p>
          <a:p>
            <a:pPr algn="r"/>
            <a:r>
              <a:rPr lang="ru-RU" sz="2300" b="1" dirty="0" err="1" smtClean="0">
                <a:solidFill>
                  <a:srgbClr val="0070C0"/>
                </a:solidFill>
              </a:rPr>
              <a:t>Альмеева</a:t>
            </a:r>
            <a:r>
              <a:rPr lang="ru-RU" sz="2300" b="1" dirty="0" smtClean="0">
                <a:solidFill>
                  <a:srgbClr val="0070C0"/>
                </a:solidFill>
              </a:rPr>
              <a:t> Ираида Геннадьевна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                                             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1409" y="2719754"/>
            <a:ext cx="4579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«</a:t>
            </a:r>
            <a:r>
              <a:rPr lang="ru-RU" sz="2400" b="1" dirty="0">
                <a:solidFill>
                  <a:srgbClr val="C00000"/>
                </a:solidFill>
              </a:rPr>
              <a:t>Педагогическая</a:t>
            </a:r>
            <a:r>
              <a:rPr lang="ru-RU" b="1" dirty="0">
                <a:solidFill>
                  <a:srgbClr val="C00000"/>
                </a:solidFill>
              </a:rPr>
              <a:t> АРТ – терапия как инновационный метод развития речи»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" y="15742"/>
            <a:ext cx="720090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37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3294" y="2133600"/>
            <a:ext cx="6223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Изобразительная деятельность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напрямую связана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важнейшими функциями – зрением,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двигательной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координацией, речью, мышлением – и потому способствует не просто развитию каждой из этих функций, но и связывает их между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собой.</a:t>
            </a:r>
            <a:r>
              <a:rPr lang="ru-RU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                                                                           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Изотерапия способствует развитию связной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речи.</a:t>
            </a:r>
            <a:r>
              <a:rPr lang="ru-RU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                                                                      О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своение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нетрадиционных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и смешанных техник изображения помогает раскрыть индивидуальность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детей, их творческие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способности;</a:t>
            </a:r>
            <a:r>
              <a:rPr lang="ru-RU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нахождение </a:t>
            </a:r>
            <a:r>
              <a:rPr lang="ru-RU" dirty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ребенка в постоянном процессе открытия новых знаний</a:t>
            </a:r>
            <a:r>
              <a:rPr lang="ru-RU" dirty="0" smtClean="0">
                <a:solidFill>
                  <a:srgbClr val="222222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Такие занятия проводятся с ребенком или с детьми в игровой форме. Дети художники, дети изобретатели и исследователи. Такого рода терапия положительно воздействует при совместных действиях педагога с детьми.</a:t>
            </a:r>
            <a:endParaRPr lang="ru-RU" dirty="0"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82165" y="1242055"/>
            <a:ext cx="6151328" cy="467714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513294" y="504964"/>
            <a:ext cx="5991318" cy="6029841"/>
          </a:xfrm>
        </p:spPr>
        <p:txBody>
          <a:bodyPr/>
          <a:lstStyle/>
          <a:p>
            <a:r>
              <a:rPr lang="ru-RU" sz="2400" b="1" dirty="0" smtClean="0"/>
              <a:t>Методы обучения:</a:t>
            </a:r>
          </a:p>
          <a:p>
            <a:r>
              <a:rPr lang="ru-RU" dirty="0" smtClean="0"/>
              <a:t>- наглядные</a:t>
            </a:r>
          </a:p>
          <a:p>
            <a:r>
              <a:rPr lang="ru-RU" dirty="0" smtClean="0"/>
              <a:t>- словесные</a:t>
            </a:r>
          </a:p>
          <a:p>
            <a:r>
              <a:rPr lang="ru-RU" dirty="0" smtClean="0"/>
              <a:t>- практические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3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3851" y="624110"/>
            <a:ext cx="10080761" cy="53233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Принципы построения творческих занятий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909" y="1323833"/>
            <a:ext cx="8843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683" y="1156447"/>
            <a:ext cx="10280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эффективно способствует коррекции связной речи у детей старшего дошкольного возраста с использованием нетрадиционных методов. Рисование на сюжет рассказа с последующим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оречевлением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своего рисунка – эффективный приём работы над связной речью детей. Рисование на определённый сюжет способствует лучшему его осмыслению и повышает качество пересказа: его связность, последовательность, полноту, информативность. Дети быстрее и полнее усваивают речевой материал, если в качестве наглядной опоры используются рисунки, которые создаются детьми, так как они играют роль наглядной опоры для речевых упражнений.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208175" cy="7344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Задачи в работе педагога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358537"/>
            <a:ext cx="10186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над преодолением речевых нарушений у детей существует необходимость развития общей, мелкой и артикуляционной мото­рики; развития чувства ритма; формирования фонематических процессов и произносительных умений и навыков; совершенствования лексических и грамматических средств языка, а также обогащения коммуникативного опыта.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2989753"/>
            <a:ext cx="9722223" cy="3733775"/>
          </a:xfrm>
        </p:spPr>
      </p:pic>
    </p:spTree>
    <p:extLst>
      <p:ext uri="{BB962C8B-B14F-4D97-AF65-F5344CB8AC3E}">
        <p14:creationId xmlns:p14="http://schemas.microsoft.com/office/powerpoint/2010/main" val="6443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53989" y="624110"/>
            <a:ext cx="9850624" cy="9626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Разнообразные направления Арт - терапии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5082" y="1438835"/>
            <a:ext cx="10784542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Изотерапия включает в себя несколько методов рисования: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пальчиками;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ладошкой;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монотипия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монотипия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пейзажная;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обычная и т.д.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использованию художественного слова при создании рисунков, дети учатся отвечать на вопросы, формируют практические умения, развивают речь.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быстрее и полнее усваивают речевой материал, если в качестве наглядной опоры используются рисунки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творческие работы,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создаются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и совместно с педагогом.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53989" y="524436"/>
            <a:ext cx="9850623" cy="996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0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10655" r="19514" b="9297"/>
          <a:stretch/>
        </p:blipFill>
        <p:spPr>
          <a:xfrm rot="-5400000">
            <a:off x="7318134" y="2337493"/>
            <a:ext cx="3296437" cy="5076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388747" y="-337188"/>
            <a:ext cx="3280411" cy="4892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5070" y="217170"/>
            <a:ext cx="5229542" cy="35318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Рисование тычками и ватными палочками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Рисование парафиновыми карандашами или белым восковым карандашом, акварель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93" y="3227533"/>
            <a:ext cx="5076519" cy="32964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1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Сказки в детских рисунках смешанными техниками изображения и речевое развитие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80860" y="1188720"/>
            <a:ext cx="4623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276" y="1228724"/>
            <a:ext cx="512064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29400" y="1885950"/>
            <a:ext cx="4875212" cy="3771900"/>
          </a:xfrm>
        </p:spPr>
        <p:txBody>
          <a:bodyPr/>
          <a:lstStyle/>
          <a:p>
            <a:r>
              <a:rPr lang="ru-RU" dirty="0" smtClean="0"/>
              <a:t>Учитывая, что ведущей деятельностью детей дошкольного возраста является игра, необходимо стремиться к тому, чтобы каждое занятие по развитию речи носило характер </a:t>
            </a:r>
            <a:r>
              <a:rPr lang="ru-RU" dirty="0" err="1" smtClean="0"/>
              <a:t>учебно</a:t>
            </a:r>
            <a:r>
              <a:rPr lang="ru-RU" dirty="0" smtClean="0"/>
              <a:t> – игровой деятельности, было эмоционально окрашено. Необходимо проводить следующие виды занятий по обучению рассказыванию: занятия по пересказу рассказывание по картинкам, рассказывание с элементами творчества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2871" y="295835"/>
            <a:ext cx="7360919" cy="6723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Развитие связной речи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8871" y="1293222"/>
            <a:ext cx="5015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рассказывании дети могут составлять текст коллективно, при этом они могут сами распределять функции: кто будет рассказывать по первому рисунку, кто по второму и третьему, кто будет завершать рассказ. При таком распределении в рассказывание включается вся группа детей. Развитие умений выстраивать сюжетную линию в рассказе, использовать разнообразные средства связи между смысловыми частями высказывания формирует у детей элементарное осознание структурной организации текста, влияет на развитие у них наглядно-образного и логического мышления.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6" y="1075765"/>
            <a:ext cx="4988859" cy="5419164"/>
          </a:xfrm>
        </p:spPr>
      </p:pic>
    </p:spTree>
    <p:extLst>
      <p:ext uri="{BB962C8B-B14F-4D97-AF65-F5344CB8AC3E}">
        <p14:creationId xmlns:p14="http://schemas.microsoft.com/office/powerpoint/2010/main" val="4045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4690" y="753117"/>
            <a:ext cx="4450301" cy="10218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</a:t>
            </a:r>
            <a:r>
              <a:rPr lang="ru-RU" sz="2400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" y="1383031"/>
            <a:ext cx="5189220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ru-RU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изотерапии</a:t>
            </a:r>
            <a:r>
              <a:rPr lang="ru-RU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подходят все виды художественных материалов: различные рамочки, печати, трафареты, штампы, палочки, трубочки, колпачки, печать-клише, природный, бросовый и необычный декоративный </a:t>
            </a:r>
            <a:r>
              <a:rPr lang="ru-RU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Художественные </a:t>
            </a:r>
            <a:r>
              <a:rPr lang="ru-RU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оказывают непосредственное воздействие на художественную работу ребёнка. Они побуждают его видеть и осязать. Они порождают эмоциональный отклик на эстетические качества предмета, поддерживают и расширяют интерес.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2208" y="960120"/>
            <a:ext cx="5742564" cy="494112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52209" y="1040131"/>
            <a:ext cx="5742565" cy="4861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5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63490" y="624110"/>
            <a:ext cx="6441122" cy="9532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Итоги работы педагога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901337"/>
            <a:ext cx="3897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11111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Такая </a:t>
            </a:r>
            <a:r>
              <a:rPr lang="ru-RU" dirty="0">
                <a:solidFill>
                  <a:srgbClr val="11111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творческая работа приносит результат. Я очень радуюсь маленьким победам наших воспитанников! Будь то ярко раскрашенный рисунок или придуманный по этому рисунку рассказ, сказочная история, пусть и небольшая, но своя собственная!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9315" y="920115"/>
            <a:ext cx="4640580" cy="684657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46320" y="1905000"/>
            <a:ext cx="6846570" cy="47586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89420" y="624110"/>
            <a:ext cx="4715192" cy="7817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Пусть творческих людей станет    больше!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13956" b="20313"/>
          <a:stretch/>
        </p:blipFill>
        <p:spPr>
          <a:xfrm>
            <a:off x="1634490" y="422911"/>
            <a:ext cx="4126230" cy="5052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718" r="419" b="17870"/>
          <a:stretch/>
        </p:blipFill>
        <p:spPr>
          <a:xfrm>
            <a:off x="6949439" y="1823420"/>
            <a:ext cx="4697731" cy="444022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34490" y="422911"/>
            <a:ext cx="4126230" cy="50527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319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1430" y="1323610"/>
            <a:ext cx="5868130" cy="4469130"/>
          </a:xfrm>
        </p:spPr>
      </p:pic>
      <p:sp>
        <p:nvSpPr>
          <p:cNvPr id="5" name="Прямоугольник 4"/>
          <p:cNvSpPr/>
          <p:nvPr/>
        </p:nvSpPr>
        <p:spPr>
          <a:xfrm>
            <a:off x="550986" y="1378424"/>
            <a:ext cx="59670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эффективности использования элементов Арт – терапии как средства коррекции связной речи детей дошкольного возраста.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работу педагога разнообразных практик, техник.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богащение знаний детей о предметах, материалах, их свойствах и способах применения в рисунках.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185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069"/>
            <a:ext cx="12070080" cy="4744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412"/>
            <a:ext cx="12192000" cy="52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0" y="845820"/>
            <a:ext cx="5577254" cy="46863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324" r="-6524" b="10122"/>
          <a:stretch/>
        </p:blipFill>
        <p:spPr>
          <a:xfrm>
            <a:off x="689837" y="641949"/>
            <a:ext cx="5356633" cy="5838861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282406"/>
            <a:ext cx="12344400" cy="44536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95060" y="502920"/>
            <a:ext cx="5668694" cy="446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400" b="1" dirty="0" smtClean="0"/>
              <a:t>Цель:</a:t>
            </a:r>
          </a:p>
          <a:p>
            <a:r>
              <a:rPr lang="ru-RU" dirty="0" smtClean="0"/>
              <a:t>Развитие творческих способностей средствами нетрадиционных и смешанных техник изображения;</a:t>
            </a:r>
          </a:p>
          <a:p>
            <a:r>
              <a:rPr lang="ru-RU" dirty="0" smtClean="0"/>
              <a:t>Развитие интереса к собственным открытиям через поисковую деятельность;</a:t>
            </a:r>
          </a:p>
          <a:p>
            <a:r>
              <a:rPr lang="ru-RU" dirty="0" smtClean="0"/>
              <a:t>Развитие связной речи детей дошкольного возраста посредством приобщения к изобразительному творчеству.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77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491" y="624110"/>
            <a:ext cx="9601198" cy="19362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Развивающие задачи: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600" dirty="0" smtClean="0"/>
              <a:t>формировать творческое мышление, устойчивый интерес к творческим занятиям.</a:t>
            </a:r>
            <a:br>
              <a:rPr lang="ru-RU" sz="1600" dirty="0" smtClean="0"/>
            </a:br>
            <a:r>
              <a:rPr lang="ru-RU" sz="1600" dirty="0" smtClean="0"/>
              <a:t>- развивать художественный вкус, фантазию, изобретательность, </a:t>
            </a:r>
            <a:r>
              <a:rPr lang="ru-RU" sz="1600" dirty="0"/>
              <a:t>пространственное </a:t>
            </a:r>
            <a:r>
              <a:rPr lang="ru-RU" sz="1600" dirty="0" smtClean="0"/>
              <a:t>воображение; </a:t>
            </a:r>
            <a:br>
              <a:rPr lang="ru-RU" sz="1600" dirty="0" smtClean="0"/>
            </a:br>
            <a:r>
              <a:rPr lang="ru-RU" sz="1600" dirty="0" smtClean="0"/>
              <a:t>- формировать умения и навыки в творческих работах;</a:t>
            </a:r>
            <a:br>
              <a:rPr lang="ru-RU" sz="1600" dirty="0" smtClean="0"/>
            </a:br>
            <a:r>
              <a:rPr lang="ru-RU" sz="1600" dirty="0" smtClean="0"/>
              <a:t>- развивать желание экспериментировать с красками и подручным материалом;</a:t>
            </a:r>
            <a:br>
              <a:rPr lang="ru-RU" sz="1600" dirty="0" smtClean="0"/>
            </a:br>
            <a:r>
              <a:rPr lang="ru-RU" sz="1600" dirty="0" smtClean="0"/>
              <a:t>- формировать логическое мышление в экспериментах с красками.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4166" y="1897857"/>
            <a:ext cx="3531868" cy="5611177"/>
          </a:xfrm>
        </p:spPr>
      </p:pic>
    </p:spTree>
    <p:extLst>
      <p:ext uri="{BB962C8B-B14F-4D97-AF65-F5344CB8AC3E}">
        <p14:creationId xmlns:p14="http://schemas.microsoft.com/office/powerpoint/2010/main" val="24180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7350" y="624110"/>
            <a:ext cx="9847262" cy="14332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Образовательные задачи </a:t>
            </a:r>
            <a:r>
              <a:rPr lang="ru-RU" sz="1800" dirty="0" smtClean="0"/>
              <a:t>– закреплять и обогащать знания детей о разных видах художественного творчества;</a:t>
            </a:r>
            <a:br>
              <a:rPr lang="ru-RU" sz="1800" dirty="0" smtClean="0"/>
            </a:br>
            <a:r>
              <a:rPr lang="ru-RU" sz="1800" dirty="0" smtClean="0"/>
              <a:t>- знакомить детей с различными видами творчества, различными нетрадиционными материалами и приемы работы с ними;</a:t>
            </a:r>
            <a:br>
              <a:rPr lang="ru-RU" sz="1800" dirty="0" smtClean="0"/>
            </a:br>
            <a:r>
              <a:rPr lang="ru-RU" sz="1800" dirty="0" smtClean="0"/>
              <a:t>- закреплять приобретенные умения и навыки.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183130"/>
            <a:ext cx="9847262" cy="4370069"/>
          </a:xfrm>
        </p:spPr>
      </p:pic>
    </p:spTree>
    <p:extLst>
      <p:ext uri="{BB962C8B-B14F-4D97-AF65-F5344CB8AC3E}">
        <p14:creationId xmlns:p14="http://schemas.microsoft.com/office/powerpoint/2010/main" val="4127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7350" y="624110"/>
            <a:ext cx="9847262" cy="14675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Воспитательные: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воспитывать трудолюбие и желание добиваться собственного успеха;</a:t>
            </a:r>
            <a:br>
              <a:rPr lang="ru-RU" sz="1800" dirty="0" smtClean="0"/>
            </a:br>
            <a:r>
              <a:rPr lang="ru-RU" sz="1800" dirty="0" smtClean="0"/>
              <a:t>- воспитывать внимание, аккуратность, целеустремленность, творческую активность и самореализацию;</a:t>
            </a:r>
            <a:endParaRPr lang="ru-RU" sz="18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091690"/>
            <a:ext cx="9847262" cy="4457699"/>
          </a:xfrm>
        </p:spPr>
      </p:pic>
    </p:spTree>
    <p:extLst>
      <p:ext uri="{BB962C8B-B14F-4D97-AF65-F5344CB8AC3E}">
        <p14:creationId xmlns:p14="http://schemas.microsoft.com/office/powerpoint/2010/main" val="29222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612680"/>
            <a:ext cx="8911687" cy="41031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Содержание работы:</a:t>
            </a:r>
            <a:endParaRPr lang="ru-RU" sz="2400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" y="7010399"/>
            <a:ext cx="12192000" cy="234463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61565" y="1188720"/>
            <a:ext cx="9743047" cy="4722502"/>
          </a:xfrm>
        </p:spPr>
        <p:txBody>
          <a:bodyPr/>
          <a:lstStyle/>
          <a:p>
            <a:r>
              <a:rPr lang="ru-RU" dirty="0" smtClean="0"/>
              <a:t>Формирование художественно-образных представлений;</a:t>
            </a:r>
          </a:p>
          <a:p>
            <a:r>
              <a:rPr lang="ru-RU" dirty="0" smtClean="0"/>
              <a:t>Формирование координации зрительно-двигательной системы ребенка;</a:t>
            </a:r>
          </a:p>
          <a:p>
            <a:r>
              <a:rPr lang="ru-RU" dirty="0" smtClean="0"/>
              <a:t>Развитие творческих способностей;</a:t>
            </a:r>
          </a:p>
          <a:p>
            <a:r>
              <a:rPr lang="ru-RU" dirty="0" smtClean="0"/>
              <a:t>Развитие сенсорных способностей – восприятия чувства цвета, ритма, композиции, умения элементарно выражать объекты и явления действительности в художественных образах;</a:t>
            </a:r>
          </a:p>
          <a:p>
            <a:r>
              <a:rPr lang="ru-RU" dirty="0" smtClean="0"/>
              <a:t>Обучение техническим навыкам и  применения их при решении любой изобразительной задачи;</a:t>
            </a:r>
          </a:p>
          <a:p>
            <a:r>
              <a:rPr lang="ru-RU" dirty="0" smtClean="0"/>
              <a:t>Повышение развития двигательных навыков и умений кистевой моторики детей дошкольного  возраста.</a:t>
            </a:r>
          </a:p>
          <a:p>
            <a:r>
              <a:rPr lang="ru-RU" dirty="0" smtClean="0"/>
              <a:t>Развитие связной речи.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1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29300" y="403411"/>
            <a:ext cx="5675312" cy="184224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Формы работы с детьми: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72642" y="1896036"/>
            <a:ext cx="61802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аиболее распространенный вид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коррекция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изобразительной деятельности. При развитии мелкой моторики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создаются предпосылки для становления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многих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Изотерапия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положительные результаты в работе с детьми, имеющими трудности в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вербальном общении. Во многих случаях рисуночная терапия выполняет психотерапевтическую функцию, помогая ребенку справиться со своими психологическими проблемами. Любая деятельность, в том числе и изобразительная, благоприятна для развития речи.                        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 смешанные техники изображения позволяют ребенку раскрыться в рисунке и получить максимальное удовлетворение.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00196" y="1451182"/>
            <a:ext cx="6018662" cy="412623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rot="10800000" flipV="1">
            <a:off x="5983941" y="860613"/>
            <a:ext cx="5868966" cy="1035422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ru-RU" sz="7000" b="1" dirty="0" smtClean="0"/>
              <a:t>фронтально</a:t>
            </a:r>
          </a:p>
          <a:p>
            <a:pPr>
              <a:buFontTx/>
              <a:buChar char="-"/>
            </a:pPr>
            <a:r>
              <a:rPr lang="ru-RU" sz="7000" b="1" dirty="0" smtClean="0"/>
              <a:t>по подгруппам</a:t>
            </a:r>
          </a:p>
          <a:p>
            <a:pPr>
              <a:buFontTx/>
              <a:buChar char="-"/>
            </a:pPr>
            <a:r>
              <a:rPr lang="ru-RU" sz="7000" b="1" dirty="0" smtClean="0"/>
              <a:t>индивидуально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Формы работы с родителями: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800" dirty="0" smtClean="0"/>
              <a:t>консультации</a:t>
            </a:r>
            <a:br>
              <a:rPr lang="ru-RU" sz="1800" dirty="0" smtClean="0"/>
            </a:br>
            <a:r>
              <a:rPr lang="ru-RU" sz="1800" dirty="0" smtClean="0"/>
              <a:t>- индивидуальные беседы</a:t>
            </a:r>
            <a:br>
              <a:rPr lang="ru-RU" sz="1800" dirty="0" smtClean="0"/>
            </a:br>
            <a:r>
              <a:rPr lang="ru-RU" sz="1800" dirty="0" smtClean="0"/>
              <a:t>- мастер - классы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4" y="1905000"/>
            <a:ext cx="10375058" cy="4670612"/>
          </a:xfrm>
        </p:spPr>
      </p:pic>
    </p:spTree>
    <p:extLst>
      <p:ext uri="{BB962C8B-B14F-4D97-AF65-F5344CB8AC3E}">
        <p14:creationId xmlns:p14="http://schemas.microsoft.com/office/powerpoint/2010/main" val="30995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764</TotalTime>
  <Words>898</Words>
  <Application>Microsoft Office PowerPoint</Application>
  <PresentationFormat>Широкоэкранный</PresentationFormat>
  <Paragraphs>78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Segoe UI Semibold</vt:lpstr>
      <vt:lpstr>Symbol</vt:lpstr>
      <vt:lpstr>Times New Roman</vt:lpstr>
      <vt:lpstr>Wingdings 3</vt:lpstr>
      <vt:lpstr>Легкий дым</vt:lpstr>
      <vt:lpstr>Презентация PowerPoint</vt:lpstr>
      <vt:lpstr>Актуальность </vt:lpstr>
      <vt:lpstr> </vt:lpstr>
      <vt:lpstr>Развивающие задачи:  - формировать творческое мышление, устойчивый интерес к творческим занятиям. - развивать художественный вкус, фантазию, изобретательность, пространственное воображение;  - формировать умения и навыки в творческих работах; - развивать желание экспериментировать с красками и подручным материалом; - формировать логическое мышление в экспериментах с красками.</vt:lpstr>
      <vt:lpstr>Образовательные задачи – закреплять и обогащать знания детей о разных видах художественного творчества; - знакомить детей с различными видами творчества, различными нетрадиционными материалами и приемы работы с ними; - закреплять приобретенные умения и навыки.</vt:lpstr>
      <vt:lpstr>Воспитательные:  - воспитывать трудолюбие и желание добиваться собственного успеха; - воспитывать внимание, аккуратность, целеустремленность, творческую активность и самореализацию;</vt:lpstr>
      <vt:lpstr>Содержание работы:</vt:lpstr>
      <vt:lpstr>Формы работы с детьми:</vt:lpstr>
      <vt:lpstr>Формы работы с родителями: - консультации - индивидуальные беседы - мастер - классы</vt:lpstr>
      <vt:lpstr>   </vt:lpstr>
      <vt:lpstr>Принципы построения творческих занятий</vt:lpstr>
      <vt:lpstr>Задачи в работе педагога</vt:lpstr>
      <vt:lpstr>Разнообразные направления Арт - терапии</vt:lpstr>
      <vt:lpstr>      Рисование тычками и ватными палочками  Рисование парафиновыми карандашами или белым восковым карандашом, акварель  </vt:lpstr>
      <vt:lpstr>Сказки в детских рисунках смешанными техниками изображения и речевое развитие </vt:lpstr>
      <vt:lpstr>Развитие связной речи </vt:lpstr>
      <vt:lpstr> Нетрадиционные техники изотерапии</vt:lpstr>
      <vt:lpstr>Итоги работы педагога</vt:lpstr>
      <vt:lpstr>Пусть творческих людей станет    больше!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iraida@mqil.ru</dc:creator>
  <cp:lastModifiedBy>iraida@mqil.ru</cp:lastModifiedBy>
  <cp:revision>80</cp:revision>
  <dcterms:created xsi:type="dcterms:W3CDTF">2021-12-08T18:42:44Z</dcterms:created>
  <dcterms:modified xsi:type="dcterms:W3CDTF">2024-03-22T17:02:47Z</dcterms:modified>
</cp:coreProperties>
</file>