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4" r:id="rId2"/>
    <p:sldId id="268" r:id="rId3"/>
    <p:sldId id="273" r:id="rId4"/>
    <p:sldId id="274" r:id="rId5"/>
    <p:sldId id="275" r:id="rId6"/>
    <p:sldId id="276" r:id="rId7"/>
    <p:sldId id="261" r:id="rId8"/>
    <p:sldId id="296" r:id="rId9"/>
    <p:sldId id="265" r:id="rId10"/>
    <p:sldId id="294" r:id="rId11"/>
    <p:sldId id="277" r:id="rId12"/>
    <p:sldId id="259" r:id="rId13"/>
    <p:sldId id="298" r:id="rId14"/>
    <p:sldId id="262" r:id="rId15"/>
    <p:sldId id="269" r:id="rId16"/>
    <p:sldId id="285" r:id="rId17"/>
    <p:sldId id="295" r:id="rId18"/>
    <p:sldId id="297" r:id="rId19"/>
    <p:sldId id="260" r:id="rId20"/>
    <p:sldId id="258" r:id="rId21"/>
    <p:sldId id="289" r:id="rId22"/>
    <p:sldId id="290" r:id="rId23"/>
    <p:sldId id="292" r:id="rId24"/>
    <p:sldId id="270" r:id="rId25"/>
    <p:sldId id="271" r:id="rId26"/>
    <p:sldId id="280" r:id="rId27"/>
    <p:sldId id="293" r:id="rId28"/>
    <p:sldId id="283" r:id="rId29"/>
    <p:sldId id="284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07T13:46:18.70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DC6E-8BC2-4965-BE38-36559FA4EB9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A8B39-7EA7-4C90-8B0F-1A9F25E5B3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5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8B39-7EA7-4C90-8B0F-1A9F25E5B3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224F-18AB-470F-85AD-95F65FCE31F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E765-C44B-477D-9AAB-C27E36AFB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77;&#1094;&#1080;&#1084;&#1077;&#1090;&#1088;\&#1060;&#1080;&#1083;&#1100;&#1084;3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2484" y="3528420"/>
            <a:ext cx="7912024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/>
              <a:t>Громко прозвенел звонок,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Давайте настроимся все на урок,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Улыбнемся друг другу, и нашим гостям,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Чудесных открытий желаю всем Вам!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1061" y="291776"/>
            <a:ext cx="6619244" cy="869513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МАТЕМАТИКа</a:t>
            </a:r>
            <a:endParaRPr lang="ru-RU" sz="5400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http://900igr.net/up/datai/248862/0003-002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96154"/>
            <a:ext cx="2459182" cy="20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zhukdou26.edumsko.ru/uploads/3000/2326/section/140745/188331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21" y="3528419"/>
            <a:ext cx="2016157" cy="31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1608" y="1258215"/>
            <a:ext cx="4779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Arial Black" panose="020B0A04020102020204" pitchFamily="34" charset="0"/>
              </a:rPr>
              <a:t>Урок открытия нового знания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85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61" y="1042417"/>
            <a:ext cx="8051292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У</a:t>
            </a:r>
            <a:r>
              <a:rPr lang="ru-RU" sz="4000" dirty="0"/>
              <a:t>-</a:t>
            </a:r>
            <a:r>
              <a:rPr lang="ru-RU" sz="4000" b="1" dirty="0"/>
              <a:t> узнать,</a:t>
            </a:r>
            <a:r>
              <a:rPr lang="ru-RU" sz="4000" dirty="0"/>
              <a:t> чему равна новая единица измерения </a:t>
            </a:r>
            <a:r>
              <a:rPr lang="ru-RU" sz="4000" dirty="0" smtClean="0"/>
              <a:t>длины, </a:t>
            </a:r>
            <a:r>
              <a:rPr lang="ru-RU" sz="4000" dirty="0"/>
              <a:t>что ей можно измерять. </a:t>
            </a:r>
            <a:endParaRPr lang="en-US" sz="4000" dirty="0" smtClean="0"/>
          </a:p>
          <a:p>
            <a:r>
              <a:rPr lang="ru-RU" sz="4000" b="1" dirty="0" smtClean="0">
                <a:solidFill>
                  <a:srgbClr val="00B050"/>
                </a:solidFill>
              </a:rPr>
              <a:t>Р</a:t>
            </a:r>
            <a:r>
              <a:rPr lang="ru-RU" sz="4000" dirty="0" smtClean="0"/>
              <a:t> </a:t>
            </a:r>
            <a:r>
              <a:rPr lang="ru-RU" sz="4000" dirty="0"/>
              <a:t>– </a:t>
            </a:r>
            <a:r>
              <a:rPr lang="ru-RU" sz="4000" b="1" dirty="0"/>
              <a:t>развивать умение</a:t>
            </a:r>
            <a:r>
              <a:rPr lang="ru-RU" sz="4000" dirty="0"/>
              <a:t> измерять, чертить отрезки с помощью карандаша и линейки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О</a:t>
            </a:r>
            <a:r>
              <a:rPr lang="ru-RU" sz="4000" b="1" dirty="0"/>
              <a:t> – объяснять </a:t>
            </a:r>
            <a:r>
              <a:rPr lang="ru-RU" sz="4000" dirty="0"/>
              <a:t>свои действия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К</a:t>
            </a:r>
            <a:r>
              <a:rPr lang="ru-RU" sz="4000" b="1" dirty="0"/>
              <a:t> – коллективно, дружно работать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1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928688"/>
            <a:ext cx="4143375" cy="4500562"/>
          </a:xfrm>
          <a:prstGeom prst="rect">
            <a:avLst/>
          </a:prstGeom>
          <a:solidFill>
            <a:schemeClr val="bg1"/>
          </a:solidFill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928688"/>
            <a:ext cx="4143375" cy="4500562"/>
          </a:xfrm>
          <a:prstGeom prst="rect">
            <a:avLst/>
          </a:prstGeom>
          <a:solidFill>
            <a:schemeClr val="bg1"/>
          </a:solidFill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714625" y="928688"/>
            <a:ext cx="1928813" cy="1785937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321594" y="2178844"/>
            <a:ext cx="4429125" cy="2071687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571750" y="2643188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1395627">
            <a:off x="6108700" y="849313"/>
            <a:ext cx="2363788" cy="4649787"/>
          </a:xfrm>
          <a:prstGeom prst="ellipse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43938" y="1928813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66">
            <a:off x="817563" y="1662113"/>
            <a:ext cx="171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66">
            <a:off x="6818313" y="1162050"/>
            <a:ext cx="171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4500563" y="857250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Галина\Desktop\Дециметр\Без названия (2)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7384 C 0.04583 0.07014 0.03837 0.07477 0.04462 0.06644 C 0.04635 0.06412 0.05191 0.05926 0.05434 0.05718 C 0.06233 0.04121 0.07049 0.03241 0.08351 0.02384 C 0.08837 0.0206 0.09323 0.01204 0.0974 0.00718 C 0.11198 -0.00949 0.09427 0.01158 0.10851 -0.00208 C 0.11372 -0.00717 0.11215 -0.00879 0.11684 -0.01504 C 0.12066 -0.02014 0.12622 -0.02407 0.13073 -0.02801 C 0.13385 -0.03449 0.13698 -0.03866 0.14184 -0.04282 C 0.14375 -0.04653 0.14462 -0.05139 0.1474 -0.05393 C 0.15017 -0.05648 0.15573 -0.06134 0.15573 -0.06134 C 0.15764 -0.06875 0.16007 -0.07014 0.16545 -0.07245 C 0.16962 -0.08102 0.17535 -0.0875 0.18073 -0.09467 C 0.18333 -0.09815 0.18472 -0.10301 0.18767 -0.10579 C 0.18924 -0.10717 0.19132 -0.10694 0.19323 -0.10764 C 0.19931 -0.11296 0.20399 -0.11898 0.2099 -0.1243 C 0.21354 -0.13148 0.2224 -0.14606 0.22795 -0.15023 C 0.23056 -0.15208 0.23628 -0.15393 0.23628 -0.15393 C 0.24288 -0.16273 0.23889 -0.1581 0.24878 -0.1669 C 0.25017 -0.16805 0.25156 -0.16944 0.25295 -0.1706 C 0.25434 -0.17176 0.25712 -0.1743 0.25712 -0.1743 C 0.25885 -0.18148 0.25747 -0.17847 0.26128 -0.18356 C 0.26076 -0.1787 0.25868 -0.16065 0.25712 -0.15764 C 0.25156 -0.14653 0.24601 -0.13541 0.24045 -0.1243 C 0.2349 -0.11296 0.23003 -0.10069 0.22517 -0.08912 C 0.22101 -0.07893 0.2151 -0.06967 0.21128 -0.05949 C 0.20885 -0.05301 0.20469 -0.04791 0.20295 -0.04097 C 0.20243 -0.03912 0.20243 -0.03704 0.20156 -0.03541 C 0.19549 -0.02315 0.19913 -0.03634 0.19462 -0.0243 C 0.19149 -0.01597 0.18993 -0.00879 0.1849 -0.00208 C 0.18003 0.01736 0.16944 0.03357 0.16267 0.05162 C 0.15833 0.0632 0.15712 0.0757 0.15017 0.08496 C 0.14774 0.09792 0.14045 0.10903 0.1349 0.12014 C 0.13056 0.12871 0.12847 0.13796 0.12378 0.14607 C 0.1217 0.15417 0.11597 0.16042 0.11406 0.16829 C 0.11354 0.17014 0.11337 0.17222 0.11267 0.17384 C 0.11111 0.17778 0.10816 0.18079 0.10712 0.18496 C 0.10556 0.19097 0.10017 0.20162 0.10017 0.20162 C 0.0974 0.21644 0.08802 0.22616 0.0849 0.23866 C 0.08142 0.25255 0.08003 0.26528 0.07378 0.27755 C 0.07049 0.29491 0.07465 0.29121 0.06545 0.29421 C 0.06181 0.30371 0.05868 0.3132 0.05434 0.32199 C 0.05243 0.33264 0.04809 0.34283 0.04323 0.35162 C 0.03993 0.36898 0.04323 0.36273 0.03628 0.37199 C 0.03264 0.38634 0.03455 0.3794 0.03073 0.39236 C 0.02951 0.40509 0.02708 0.4169 0.02517 0.4294 C 0.02465 0.43241 0.02431 0.43565 0.02378 0.43866 C 0.02344 0.44051 0.02274 0.44236 0.0224 0.44421 C 0.02187 0.44722 0.02101 0.45347 0.02101 0.45347 " pathEditMode="relative" ptsTypes="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04487 C 0.05347 0.01781 0.04913 -0.02359 0.03941 -0.04787 C 0.0375 -0.05226 0.03715 -0.05758 0.03524 -0.06198 C 0.03385 -0.06429 0.03212 -0.06591 0.0309 -0.06799 C 0.02639 -0.07632 0.02535 -0.08464 0.01944 -0.08996 C 0.01788 -0.09736 0.01198 -0.10569 0.00694 -0.10823 C 0.00122 -0.11656 0.00104 -0.12118 -0.00729 -0.12419 C -0.01215 -0.12904 -0.01684 -0.1302 -0.02274 -0.13228 C -0.03924 -0.13182 -0.09444 -0.13853 -0.12014 -0.11818 C -0.13212 -0.10869 -0.14097 -0.09852 -0.14983 -0.08395 C -0.15313 -0.0784 -0.16111 -0.06984 -0.16111 -0.06961 C -0.1625 -0.06336 -0.16823 -0.0518 -0.16823 -0.05157 C -0.17014 -0.04371 -0.1724 -0.03515 -0.17535 -0.02775 C -0.17708 -0.02359 -0.18108 -0.01572 -0.18108 -0.01549 C -0.18264 -0.00694 -0.18767 0.00578 -0.1908 0.01249 C -0.19271 0.01642 -0.19635 0.02452 -0.19635 0.02475 C -0.20347 0.05458 -0.20816 0.08627 -0.21354 0.11702 C -0.21875 0.14709 -0.21372 0.12466 -0.2191 0.14755 C -0.22014 0.15194 -0.22292 0.15541 -0.22465 0.15958 C -0.22569 0.16143 -0.22743 0.16559 -0.22743 0.16582 C -0.22969 0.17993 -0.23385 0.19357 -0.23611 0.20768 C -0.23889 0.22479 -0.24115 0.2426 -0.24444 0.25972 C -0.24688 0.28238 -0.25017 0.30435 -0.25278 0.32655 C -0.25243 0.36147 -0.2526 0.39616 -0.25139 0.43108 C -0.25122 0.4401 -0.24306 0.45537 -0.24306 0.4556 C -0.2401 0.46878 -0.2408 0.46554 -0.23333 0.47318 C -0.22431 0.48243 -0.23368 0.47711 -0.22465 0.48127 C -0.22014 0.4859 -0.21615 0.48728 -0.21042 0.4896 C -0.20521 0.49422 -0.19965 0.49653 -0.19358 0.49954 C -0.18785 0.50787 -0.18264 0.50787 -0.17535 0.5118 C -0.15677 0.50995 -0.1474 0.50879 -0.13142 0.50162 C -0.12535 0.49561 -0.11858 0.49168 -0.11181 0.48728 C -0.10417 0.48243 -0.09792 0.47641 -0.09063 0.47133 C -0.08455 0.45953 -0.07813 0.45861 -0.06962 0.4512 C -0.05712 0.429 -0.07292 0.45375 -0.05955 0.44103 C -0.05799 0.43964 -0.05781 0.4364 -0.0566 0.43502 C -0.05503 0.43317 -0.05278 0.43247 -0.05087 0.43108 C -0.04601 0.42415 -0.03993 0.42068 -0.03559 0.41305 C -0.02691 0.39917 -0.0191 0.38367 -0.0099 0.37072 C -0.00712 0.35708 -0.01146 0.37327 -0.00295 0.35662 C -0.00208 0.355 -0.00243 0.35245 -0.00156 0.3506 C -0.00069 0.34829 0.00139 0.3469 0.0026 0.34459 C 0.00781 0.33627 0.00712 0.33187 0.01406 0.32447 C 0.01701 0.3173 0.02101 0.31129 0.02378 0.30435 C 0.02674 0.29718 0.02882 0.28608 0.0309 0.27822 C 0.03594 0.25972 0.03542 0.24168 0.04358 0.22572 C 0.04618 0.21231 0.04965 0.18895 0.05486 0.17762 C 0.05799 0.16443 0.05955 0.15079 0.06233 0.13738 C 0.06146 0.105 0.06128 0.07308 0.06042 0.04071 C 0.06042 0.03677 0.05816 0.02868 0.05486 0.02868 " pathEditMode="relative" rAng="0" ptsTypes="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 урока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ДЕЦИМЕТР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B92CF2-C947-4E4E-9584-3057BB327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2DD309-3377-4023-BB44-14D7C0631CD2}"/>
              </a:ext>
            </a:extLst>
          </p:cNvPr>
          <p:cNvSpPr/>
          <p:nvPr/>
        </p:nvSpPr>
        <p:spPr>
          <a:xfrm>
            <a:off x="113120" y="226604"/>
            <a:ext cx="8901260" cy="645069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AAFA7E0-3A3E-4BEA-A6B7-30543DA8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28045" b="68339"/>
          <a:stretch>
            <a:fillRect/>
          </a:stretch>
        </p:blipFill>
        <p:spPr bwMode="auto">
          <a:xfrm>
            <a:off x="814210" y="379975"/>
            <a:ext cx="7515581" cy="609805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2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2492896"/>
            <a:ext cx="72008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9289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Чему равен дециметр?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509120"/>
            <a:ext cx="8496944" cy="17281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ДЕЦИМЕТР = 10 СМ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1дм = 10 см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10 см = 1 дм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49289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49289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50030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49289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9289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49289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49289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49289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52320" y="2492896"/>
            <a:ext cx="72008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62373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Десять единиц- десяток, а 1 дециметр  - 10 сантиметров.</a:t>
            </a:r>
          </a:p>
          <a:p>
            <a:r>
              <a:rPr lang="ru-RU" sz="2000" dirty="0" smtClean="0"/>
              <a:t>Для чего нам нужна такая единица измерения?</a:t>
            </a:r>
            <a:endParaRPr lang="ru-RU" sz="2000" dirty="0"/>
          </a:p>
        </p:txBody>
      </p:sp>
      <p:pic>
        <p:nvPicPr>
          <p:cNvPr id="16" name="Picture 2" descr="C:\Users\Татьяна\Pictures\КАРТИНКИ ДЛЯ ШКОЛЫ\к уроку\de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1497664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10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38 попугаев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3042" y="1857364"/>
            <a:ext cx="500066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928688"/>
            <a:ext cx="4143375" cy="4500562"/>
          </a:xfrm>
          <a:prstGeom prst="rect">
            <a:avLst/>
          </a:prstGeom>
          <a:solidFill>
            <a:schemeClr val="bg1"/>
          </a:solidFill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928688"/>
            <a:ext cx="4143375" cy="4500562"/>
          </a:xfrm>
          <a:prstGeom prst="rect">
            <a:avLst/>
          </a:prstGeom>
          <a:solidFill>
            <a:schemeClr val="bg1"/>
          </a:solidFill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714625" y="928688"/>
            <a:ext cx="1928813" cy="1785937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321594" y="2178844"/>
            <a:ext cx="4429125" cy="2071687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571750" y="2643188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1395627">
            <a:off x="6108700" y="849313"/>
            <a:ext cx="2363788" cy="4649787"/>
          </a:xfrm>
          <a:prstGeom prst="ellipse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43938" y="1928813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66">
            <a:off x="817563" y="1662113"/>
            <a:ext cx="171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66">
            <a:off x="6818313" y="1162050"/>
            <a:ext cx="171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4500563" y="857250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7384 C 0.04583 0.07014 0.03837 0.07477 0.04462 0.06644 C 0.04635 0.06412 0.05191 0.05926 0.05434 0.05718 C 0.06233 0.04121 0.07049 0.03241 0.08351 0.02384 C 0.08837 0.0206 0.09323 0.01204 0.0974 0.00718 C 0.11198 -0.00949 0.09427 0.01158 0.10851 -0.00208 C 0.11372 -0.00717 0.11215 -0.00879 0.11684 -0.01504 C 0.12066 -0.02014 0.12622 -0.02407 0.13073 -0.02801 C 0.13385 -0.03449 0.13698 -0.03866 0.14184 -0.04282 C 0.14375 -0.04653 0.14462 -0.05139 0.1474 -0.05393 C 0.15017 -0.05648 0.15573 -0.06134 0.15573 -0.06134 C 0.15764 -0.06875 0.16007 -0.07014 0.16545 -0.07245 C 0.16962 -0.08102 0.17535 -0.0875 0.18073 -0.09467 C 0.18333 -0.09815 0.18472 -0.10301 0.18767 -0.10579 C 0.18924 -0.10717 0.19132 -0.10694 0.19323 -0.10764 C 0.19931 -0.11296 0.20399 -0.11898 0.2099 -0.1243 C 0.21354 -0.13148 0.2224 -0.14606 0.22795 -0.15023 C 0.23056 -0.15208 0.23628 -0.15393 0.23628 -0.15393 C 0.24288 -0.16273 0.23889 -0.1581 0.24878 -0.1669 C 0.25017 -0.16805 0.25156 -0.16944 0.25295 -0.1706 C 0.25434 -0.17176 0.25712 -0.1743 0.25712 -0.1743 C 0.25885 -0.18148 0.25747 -0.17847 0.26128 -0.18356 C 0.26076 -0.1787 0.25868 -0.16065 0.25712 -0.15764 C 0.25156 -0.14653 0.24601 -0.13541 0.24045 -0.1243 C 0.2349 -0.11296 0.23003 -0.10069 0.22517 -0.08912 C 0.22101 -0.07893 0.2151 -0.06967 0.21128 -0.05949 C 0.20885 -0.05301 0.20469 -0.04791 0.20295 -0.04097 C 0.20243 -0.03912 0.20243 -0.03704 0.20156 -0.03541 C 0.19549 -0.02315 0.19913 -0.03634 0.19462 -0.0243 C 0.19149 -0.01597 0.18993 -0.00879 0.1849 -0.00208 C 0.18003 0.01736 0.16944 0.03357 0.16267 0.05162 C 0.15833 0.0632 0.15712 0.0757 0.15017 0.08496 C 0.14774 0.09792 0.14045 0.10903 0.1349 0.12014 C 0.13056 0.12871 0.12847 0.13796 0.12378 0.14607 C 0.1217 0.15417 0.11597 0.16042 0.11406 0.16829 C 0.11354 0.17014 0.11337 0.17222 0.11267 0.17384 C 0.11111 0.17778 0.10816 0.18079 0.10712 0.18496 C 0.10556 0.19097 0.10017 0.20162 0.10017 0.20162 C 0.0974 0.21644 0.08802 0.22616 0.0849 0.23866 C 0.08142 0.25255 0.08003 0.26528 0.07378 0.27755 C 0.07049 0.29491 0.07465 0.29121 0.06545 0.29421 C 0.06181 0.30371 0.05868 0.3132 0.05434 0.32199 C 0.05243 0.33264 0.04809 0.34283 0.04323 0.35162 C 0.03993 0.36898 0.04323 0.36273 0.03628 0.37199 C 0.03264 0.38634 0.03455 0.3794 0.03073 0.39236 C 0.02951 0.40509 0.02708 0.4169 0.02517 0.4294 C 0.02465 0.43241 0.02431 0.43565 0.02378 0.43866 C 0.02344 0.44051 0.02274 0.44236 0.0224 0.44421 C 0.02187 0.44722 0.02101 0.45347 0.02101 0.45347 " pathEditMode="relative" ptsTypes="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04487 C 0.05347 0.01781 0.04913 -0.02359 0.03941 -0.04787 C 0.0375 -0.05226 0.03715 -0.05758 0.03524 -0.06198 C 0.03385 -0.06429 0.03212 -0.06591 0.0309 -0.06799 C 0.02639 -0.07632 0.02535 -0.08464 0.01944 -0.08996 C 0.01788 -0.09736 0.01198 -0.10569 0.00694 -0.10823 C 0.00122 -0.11656 0.00104 -0.12118 -0.00729 -0.12419 C -0.01215 -0.12904 -0.01684 -0.1302 -0.02274 -0.13228 C -0.03924 -0.13182 -0.09444 -0.13853 -0.12014 -0.11818 C -0.13212 -0.10869 -0.14097 -0.09852 -0.14983 -0.08395 C -0.15313 -0.0784 -0.16111 -0.06984 -0.16111 -0.06961 C -0.1625 -0.06336 -0.16823 -0.0518 -0.16823 -0.05157 C -0.17014 -0.04371 -0.1724 -0.03515 -0.17535 -0.02775 C -0.17708 -0.02359 -0.18108 -0.01572 -0.18108 -0.01549 C -0.18264 -0.00694 -0.18767 0.00578 -0.1908 0.01249 C -0.19271 0.01642 -0.19635 0.02452 -0.19635 0.02475 C -0.20347 0.05458 -0.20816 0.08627 -0.21354 0.11702 C -0.21875 0.14709 -0.21372 0.12466 -0.2191 0.14755 C -0.22014 0.15194 -0.22292 0.15541 -0.22465 0.15958 C -0.22569 0.16143 -0.22743 0.16559 -0.22743 0.16582 C -0.22969 0.17993 -0.23385 0.19357 -0.23611 0.20768 C -0.23889 0.22479 -0.24115 0.2426 -0.24444 0.25972 C -0.24688 0.28238 -0.25017 0.30435 -0.25278 0.32655 C -0.25243 0.36147 -0.2526 0.39616 -0.25139 0.43108 C -0.25122 0.4401 -0.24306 0.45537 -0.24306 0.4556 C -0.2401 0.46878 -0.2408 0.46554 -0.23333 0.47318 C -0.22431 0.48243 -0.23368 0.47711 -0.22465 0.48127 C -0.22014 0.4859 -0.21615 0.48728 -0.21042 0.4896 C -0.20521 0.49422 -0.19965 0.49653 -0.19358 0.49954 C -0.18785 0.50787 -0.18264 0.50787 -0.17535 0.5118 C -0.15677 0.50995 -0.1474 0.50879 -0.13142 0.50162 C -0.12535 0.49561 -0.11858 0.49168 -0.11181 0.48728 C -0.10417 0.48243 -0.09792 0.47641 -0.09063 0.47133 C -0.08455 0.45953 -0.07813 0.45861 -0.06962 0.4512 C -0.05712 0.429 -0.07292 0.45375 -0.05955 0.44103 C -0.05799 0.43964 -0.05781 0.4364 -0.0566 0.43502 C -0.05503 0.43317 -0.05278 0.43247 -0.05087 0.43108 C -0.04601 0.42415 -0.03993 0.42068 -0.03559 0.41305 C -0.02691 0.39917 -0.0191 0.38367 -0.0099 0.37072 C -0.00712 0.35708 -0.01146 0.37327 -0.00295 0.35662 C -0.00208 0.355 -0.00243 0.35245 -0.00156 0.3506 C -0.00069 0.34829 0.00139 0.3469 0.0026 0.34459 C 0.00781 0.33627 0.00712 0.33187 0.01406 0.32447 C 0.01701 0.3173 0.02101 0.31129 0.02378 0.30435 C 0.02674 0.29718 0.02882 0.28608 0.0309 0.27822 C 0.03594 0.25972 0.03542 0.24168 0.04358 0.22572 C 0.04618 0.21231 0.04965 0.18895 0.05486 0.17762 C 0.05799 0.16443 0.05955 0.15079 0.06233 0.13738 C 0.06146 0.105 0.06128 0.07308 0.06042 0.04071 C 0.06042 0.03677 0.05816 0.02868 0.05486 0.02868 " pathEditMode="relative" rAng="0" ptsTypes="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черти один отрезок длиной 1 дм ,а другой на 3см короче помогите  пожалуйста - Школьные Знания.com"/>
          <p:cNvPicPr>
            <a:picLocks noChangeAspect="1" noChangeArrowheads="1"/>
          </p:cNvPicPr>
          <p:nvPr/>
        </p:nvPicPr>
        <p:blipFill>
          <a:blip r:embed="rId2"/>
          <a:srcRect b="47916"/>
          <a:stretch>
            <a:fillRect/>
          </a:stretch>
        </p:blipFill>
        <p:spPr bwMode="auto">
          <a:xfrm>
            <a:off x="928662" y="1071546"/>
            <a:ext cx="683895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Татьяна\Pictures\КАРТИНКИ ДЛЯ ШКОЛЫ\к уроку\hel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3565515" cy="35655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 Для чего нужна такая единица измерения?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36613"/>
            <a:ext cx="2127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43400"/>
            <a:ext cx="10874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5"/>
          <p:cNvPicPr>
            <a:picLocks noChangeAspect="1" noChangeArrowheads="1"/>
          </p:cNvPicPr>
          <p:nvPr/>
        </p:nvPicPr>
        <p:blipFill>
          <a:blip r:embed="rId4"/>
          <a:srcRect t="6992"/>
          <a:stretch>
            <a:fillRect/>
          </a:stretch>
        </p:blipFill>
        <p:spPr bwMode="auto">
          <a:xfrm>
            <a:off x="5354638" y="836613"/>
            <a:ext cx="2405062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900113" y="3213100"/>
            <a:ext cx="3525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solidFill>
                  <a:srgbClr val="00B050"/>
                </a:solidFill>
              </a:rPr>
              <a:t>Масса - килограмм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4811713" y="3209925"/>
            <a:ext cx="34623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solidFill>
                  <a:srgbClr val="C00000"/>
                </a:solidFill>
              </a:rPr>
              <a:t>Длина - сантиметр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492500" y="6197600"/>
            <a:ext cx="510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solidFill>
                  <a:srgbClr val="0070C0"/>
                </a:solidFill>
              </a:rPr>
              <a:t>Вместимость (объём) - литр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26771 -0.2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лья\Downloads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092000" cy="531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B92CF2-C947-4E4E-9584-3057BB327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2DD309-3377-4023-BB44-14D7C0631CD2}"/>
              </a:ext>
            </a:extLst>
          </p:cNvPr>
          <p:cNvSpPr/>
          <p:nvPr/>
        </p:nvSpPr>
        <p:spPr>
          <a:xfrm>
            <a:off x="113120" y="226604"/>
            <a:ext cx="8901260" cy="645069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5432EDB-4A55-4DE1-8F7C-FF0ADEC6D6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85" t="25311" r="14484" b="18903"/>
          <a:stretch/>
        </p:blipFill>
        <p:spPr>
          <a:xfrm>
            <a:off x="2500298" y="1535773"/>
            <a:ext cx="3007313" cy="348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D0F34B-B606-410B-B66D-4B596BC10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1" r="2217" b="73880"/>
          <a:stretch/>
        </p:blipFill>
        <p:spPr>
          <a:xfrm>
            <a:off x="2703136" y="435162"/>
            <a:ext cx="3457280" cy="98730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4582B54-DA64-4EE5-AD7F-7A64F53CA8FC}"/>
              </a:ext>
            </a:extLst>
          </p:cNvPr>
          <p:cNvSpPr/>
          <p:nvPr/>
        </p:nvSpPr>
        <p:spPr>
          <a:xfrm>
            <a:off x="3646181" y="5136992"/>
            <a:ext cx="2273379" cy="8462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899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 51</a:t>
            </a:r>
          </a:p>
        </p:txBody>
      </p:sp>
    </p:spTree>
    <p:extLst>
      <p:ext uri="{BB962C8B-B14F-4D97-AF65-F5344CB8AC3E}">
        <p14:creationId xmlns:p14="http://schemas.microsoft.com/office/powerpoint/2010/main" val="8105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B92CF2-C947-4E4E-9584-3057BB327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2DD309-3377-4023-BB44-14D7C0631CD2}"/>
              </a:ext>
            </a:extLst>
          </p:cNvPr>
          <p:cNvSpPr/>
          <p:nvPr/>
        </p:nvSpPr>
        <p:spPr>
          <a:xfrm>
            <a:off x="113120" y="226604"/>
            <a:ext cx="8901260" cy="645069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71E6232-8E20-4FBE-B8D4-76720F23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3356"/>
            <a:ext cx="5214974" cy="625128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4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B92CF2-C947-4E4E-9584-3057BB327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2DD309-3377-4023-BB44-14D7C0631CD2}"/>
              </a:ext>
            </a:extLst>
          </p:cNvPr>
          <p:cNvSpPr/>
          <p:nvPr/>
        </p:nvSpPr>
        <p:spPr>
          <a:xfrm>
            <a:off x="113120" y="226604"/>
            <a:ext cx="8901260" cy="645069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1FB2913-1AD9-4765-9AD5-C3B590EC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39154" r="28045" b="53175"/>
          <a:stretch>
            <a:fillRect/>
          </a:stretch>
        </p:blipFill>
        <p:spPr bwMode="auto">
          <a:xfrm>
            <a:off x="771820" y="551380"/>
            <a:ext cx="7600361" cy="149412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4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66960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1476375" y="2781300"/>
            <a:ext cx="287338" cy="288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altLang="ru-RU">
              <a:solidFill>
                <a:srgbClr val="000099"/>
              </a:solidFill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7092950" y="2781300"/>
            <a:ext cx="287338" cy="288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692275" y="2924175"/>
            <a:ext cx="56165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276600" y="1916113"/>
            <a:ext cx="2232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5400" b="1">
                <a:solidFill>
                  <a:srgbClr val="000099"/>
                </a:solidFill>
              </a:rPr>
              <a:t>12 см</a:t>
            </a:r>
          </a:p>
        </p:txBody>
      </p:sp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141663"/>
            <a:ext cx="59753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55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3" grpId="0" animBg="1"/>
      <p:bldP spid="65545" grpId="0" animBg="1"/>
      <p:bldP spid="655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620713"/>
            <a:ext cx="84963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800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0">
                <a:solidFill>
                  <a:srgbClr val="0000FF"/>
                </a:solidFill>
                <a:latin typeface="Arial" charset="0"/>
              </a:rPr>
              <a:t>12см  =</a:t>
            </a:r>
          </a:p>
          <a:p>
            <a:pPr eaLnBrk="1" hangingPunct="1">
              <a:spcBef>
                <a:spcPct val="50000"/>
              </a:spcBef>
            </a:pPr>
            <a:endParaRPr lang="ru-RU" altLang="ru-RU" sz="8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211638" y="119697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95738" y="620713"/>
            <a:ext cx="46085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800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0">
                <a:solidFill>
                  <a:srgbClr val="0000FF"/>
                </a:solidFill>
                <a:latin typeface="Arial" charset="0"/>
              </a:rPr>
              <a:t>1дм 2 см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Галина\Desktop\Дециметр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B92CF2-C947-4E4E-9584-3057BB327A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062D7E-74C0-446F-BF3D-3E0868828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82" y="4645742"/>
            <a:ext cx="2714643" cy="22122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2A33468-CCF2-4FBD-8415-7A7E42098B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4" y="-226604"/>
            <a:ext cx="8102486" cy="7084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7B293-354A-41C3-A7B9-3C010A4413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7978" y="226604"/>
            <a:ext cx="2613557" cy="52166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2DD309-3377-4023-BB44-14D7C0631CD2}"/>
              </a:ext>
            </a:extLst>
          </p:cNvPr>
          <p:cNvSpPr/>
          <p:nvPr/>
        </p:nvSpPr>
        <p:spPr>
          <a:xfrm>
            <a:off x="113120" y="226604"/>
            <a:ext cx="8901260" cy="645069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C3E248A9-4139-44D8-A15E-D802E332A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01189"/>
              </p:ext>
            </p:extLst>
          </p:nvPr>
        </p:nvGraphicFramePr>
        <p:xfrm>
          <a:off x="404813" y="3779838"/>
          <a:ext cx="6858000" cy="28478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628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2856">
                <a:tc>
                  <a:txBody>
                    <a:bodyPr/>
                    <a:lstStyle/>
                    <a:p>
                      <a:r>
                        <a:rPr lang="ru-RU" sz="8000" b="1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charset="0"/>
                          <a:ea typeface="MS Gothic" charset="-128"/>
                        </a:rPr>
                        <a:t>Д</a:t>
                      </a:r>
                      <a:endParaRPr lang="ru-RU" sz="80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0" b="1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charset="0"/>
                          <a:ea typeface="MS Gothic" charset="-128"/>
                        </a:rPr>
                        <a:t>И</a:t>
                      </a:r>
                    </a:p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0" b="1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charset="0"/>
                          <a:ea typeface="MS Gothic" charset="-128"/>
                        </a:rPr>
                        <a:t>М</a:t>
                      </a:r>
                    </a:p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r>
                        <a:rPr lang="ru-RU" sz="8000" b="1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charset="0"/>
                          <a:ea typeface="MS Gothic" charset="-128"/>
                        </a:rPr>
                        <a:t>Т</a:t>
                      </a:r>
                      <a:endParaRPr lang="ru-RU" sz="8000" dirty="0"/>
                    </a:p>
                  </a:txBody>
                  <a:tcPr marL="68579" marR="68579"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AE7AA26-1AA3-493F-8EF7-9D4AEA3B9E25}"/>
              </a:ext>
            </a:extLst>
          </p:cNvPr>
          <p:cNvSpPr/>
          <p:nvPr/>
        </p:nvSpPr>
        <p:spPr>
          <a:xfrm>
            <a:off x="393446" y="3994152"/>
            <a:ext cx="66236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1</a:t>
            </a:r>
            <a:endParaRPr lang="ru-RU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20D0570-65E1-4DED-AFEF-233E3546E58E}"/>
              </a:ext>
            </a:extLst>
          </p:cNvPr>
          <p:cNvSpPr/>
          <p:nvPr/>
        </p:nvSpPr>
        <p:spPr>
          <a:xfrm>
            <a:off x="1250702" y="3994152"/>
            <a:ext cx="66236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2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D8FF335-BCF6-4A42-A55C-9ED361A06533}"/>
              </a:ext>
            </a:extLst>
          </p:cNvPr>
          <p:cNvSpPr/>
          <p:nvPr/>
        </p:nvSpPr>
        <p:spPr>
          <a:xfrm>
            <a:off x="2141241" y="3994151"/>
            <a:ext cx="66236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4</a:t>
            </a:r>
            <a:endParaRPr lang="ru-RU" sz="6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DA1B231-A758-479D-9742-8518EEF96DE2}"/>
              </a:ext>
            </a:extLst>
          </p:cNvPr>
          <p:cNvSpPr/>
          <p:nvPr/>
        </p:nvSpPr>
        <p:spPr>
          <a:xfrm>
            <a:off x="2961919" y="3994150"/>
            <a:ext cx="90441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 5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E993557-E3A1-4AB1-BA82-C68E1627FEAB}"/>
              </a:ext>
            </a:extLst>
          </p:cNvPr>
          <p:cNvSpPr/>
          <p:nvPr/>
        </p:nvSpPr>
        <p:spPr>
          <a:xfrm>
            <a:off x="3879222" y="3922714"/>
            <a:ext cx="66236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7</a:t>
            </a:r>
            <a:endParaRPr lang="ru-RU" sz="6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7C070E5-9DA6-414C-A663-C5C1DDD62EC7}"/>
              </a:ext>
            </a:extLst>
          </p:cNvPr>
          <p:cNvSpPr/>
          <p:nvPr/>
        </p:nvSpPr>
        <p:spPr>
          <a:xfrm>
            <a:off x="4679726" y="3922714"/>
            <a:ext cx="66236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8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D26D6B4-D851-4898-9EAC-AAF7ACE12FDB}"/>
              </a:ext>
            </a:extLst>
          </p:cNvPr>
          <p:cNvSpPr/>
          <p:nvPr/>
        </p:nvSpPr>
        <p:spPr>
          <a:xfrm>
            <a:off x="5590560" y="3922714"/>
            <a:ext cx="66236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9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425A14B-ECC0-46FC-8EB4-B7B90CDD7236}"/>
              </a:ext>
            </a:extLst>
          </p:cNvPr>
          <p:cNvSpPr/>
          <p:nvPr/>
        </p:nvSpPr>
        <p:spPr>
          <a:xfrm>
            <a:off x="6394238" y="3922714"/>
            <a:ext cx="114005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1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0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68FDBFB-4E32-4E59-A6C7-A6510C0C212A}"/>
              </a:ext>
            </a:extLst>
          </p:cNvPr>
          <p:cNvSpPr/>
          <p:nvPr/>
        </p:nvSpPr>
        <p:spPr>
          <a:xfrm>
            <a:off x="1380100" y="4994283"/>
            <a:ext cx="87556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8C0D2DF-8F7F-4ECB-88E8-4488804595DD}"/>
              </a:ext>
            </a:extLst>
          </p:cNvPr>
          <p:cNvSpPr/>
          <p:nvPr/>
        </p:nvSpPr>
        <p:spPr>
          <a:xfrm>
            <a:off x="2186183" y="4994283"/>
            <a:ext cx="94128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Ц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3362B14-48D1-4C07-AF50-7C7E31FB3614}"/>
              </a:ext>
            </a:extLst>
          </p:cNvPr>
          <p:cNvSpPr/>
          <p:nvPr/>
        </p:nvSpPr>
        <p:spPr>
          <a:xfrm>
            <a:off x="4809124" y="5065721"/>
            <a:ext cx="87556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B639A9F-06B2-484F-B90B-7D663AF2F52D}"/>
              </a:ext>
            </a:extLst>
          </p:cNvPr>
          <p:cNvSpPr/>
          <p:nvPr/>
        </p:nvSpPr>
        <p:spPr>
          <a:xfrm>
            <a:off x="6544676" y="5065721"/>
            <a:ext cx="87556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MS Gothic" charset="-128"/>
              </a:rPr>
              <a:t>Р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BED0138-1FF3-475A-9C7F-D576F282F9AF}"/>
              </a:ext>
            </a:extLst>
          </p:cNvPr>
          <p:cNvSpPr txBox="1"/>
          <p:nvPr/>
        </p:nvSpPr>
        <p:spPr>
          <a:xfrm>
            <a:off x="427608" y="706140"/>
            <a:ext cx="516295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Расположите числа в порядке возрастания, и вы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узнаете, СЛОВО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\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lusana.ru/files/3463/573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002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" y="316231"/>
            <a:ext cx="8497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ЕДИНИЦЫ ИЗМЕРЕНИЯ ДЛИНЫ 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4318" y="1255282"/>
            <a:ext cx="574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САНТИМЕТР</a:t>
            </a:r>
            <a:endParaRPr lang="ru-RU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5194" y="2194333"/>
            <a:ext cx="5305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ДЕЦИМЕТР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3030134"/>
            <a:ext cx="716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anose="020B0A04020102020204" pitchFamily="34" charset="0"/>
              </a:rPr>
              <a:t>1 дм = 10см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4339" t="4974" r="21502" b="16152"/>
          <a:stretch/>
        </p:blipFill>
        <p:spPr>
          <a:xfrm flipH="1">
            <a:off x="7236267" y="2788920"/>
            <a:ext cx="1521400" cy="35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Школа\Desktop\38_popugaev_0-02-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Прямоугольник 8"/>
          <p:cNvSpPr>
            <a:spLocks noChangeArrowheads="1"/>
          </p:cNvSpPr>
          <p:nvPr/>
        </p:nvSpPr>
        <p:spPr bwMode="auto">
          <a:xfrm>
            <a:off x="2555875" y="1263650"/>
            <a:ext cx="5545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доволен своей работой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2555875" y="292100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старался, но не всё получилось</a:t>
            </a:r>
            <a:endParaRPr lang="ru-RU" altLang="ru-RU" sz="3200"/>
          </a:p>
        </p:txBody>
      </p:sp>
      <p:sp>
        <p:nvSpPr>
          <p:cNvPr id="9223" name="Прямоугольник 10"/>
          <p:cNvSpPr>
            <a:spLocks noChangeArrowheads="1"/>
          </p:cNvSpPr>
          <p:nvPr/>
        </p:nvSpPr>
        <p:spPr bwMode="auto">
          <a:xfrm>
            <a:off x="2555875" y="4732338"/>
            <a:ext cx="3217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не получилось</a:t>
            </a:r>
            <a:endParaRPr lang="ru-RU" altLang="ru-RU" sz="3600"/>
          </a:p>
        </p:txBody>
      </p:sp>
      <p:sp>
        <p:nvSpPr>
          <p:cNvPr id="9" name="5-конечная звезда 8"/>
          <p:cNvSpPr/>
          <p:nvPr/>
        </p:nvSpPr>
        <p:spPr>
          <a:xfrm>
            <a:off x="642910" y="785794"/>
            <a:ext cx="1500198" cy="150019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571472" y="2571744"/>
            <a:ext cx="1571636" cy="142876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42910" y="4357694"/>
            <a:ext cx="1500198" cy="135732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Школа\Desktop\38_babushka_udava_avi_image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Школа\Desktop\38_a_vdrug_poluchitsya_0-01-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Школа\Desktop\74db0c6e464c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ultiki.arjlover.net/ap/38.a.vdrug.poluchitsya.avi/38.a.vdrug.poluchitsya.avi.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6"/>
            <a:ext cx="9216008" cy="69120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51723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Григорий Остер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476672"/>
            <a:ext cx="29523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</a:rPr>
              <a:t>38 </a:t>
            </a:r>
            <a:r>
              <a:rPr lang="ru-RU" sz="5400" b="1" dirty="0" smtClean="0">
                <a:solidFill>
                  <a:srgbClr val="FFC000"/>
                </a:solidFill>
              </a:rPr>
              <a:t>попугаев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237312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Из какого мультфильма эти герои?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льм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119188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818" y="146305"/>
            <a:ext cx="8051292" cy="71404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У</a:t>
            </a:r>
            <a:r>
              <a:rPr lang="ru-RU" sz="6000" dirty="0"/>
              <a:t>-</a:t>
            </a:r>
            <a:r>
              <a:rPr lang="ru-RU" sz="6000" b="1" dirty="0"/>
              <a:t> </a:t>
            </a:r>
            <a:r>
              <a:rPr lang="ru-RU" sz="6000" b="1" dirty="0" smtClean="0"/>
              <a:t>узнать…</a:t>
            </a:r>
            <a:endParaRPr lang="ru-RU" dirty="0" smtClean="0"/>
          </a:p>
          <a:p>
            <a:r>
              <a:rPr lang="ru-RU" sz="8000" b="1" dirty="0" smtClean="0">
                <a:solidFill>
                  <a:srgbClr val="00B050"/>
                </a:solidFill>
              </a:rPr>
              <a:t>Р</a:t>
            </a:r>
            <a:r>
              <a:rPr lang="ru-RU" sz="8000" dirty="0" smtClean="0"/>
              <a:t> </a:t>
            </a:r>
            <a:r>
              <a:rPr lang="ru-RU" sz="6000" dirty="0"/>
              <a:t>– </a:t>
            </a:r>
            <a:r>
              <a:rPr lang="ru-RU" sz="6000" b="1" dirty="0"/>
              <a:t>развивать </a:t>
            </a:r>
            <a:r>
              <a:rPr lang="ru-RU" sz="6000" b="1" dirty="0" smtClean="0"/>
              <a:t>умение…</a:t>
            </a:r>
            <a:r>
              <a:rPr lang="ru-RU" sz="6000" dirty="0" smtClean="0"/>
              <a:t> </a:t>
            </a:r>
          </a:p>
          <a:p>
            <a:r>
              <a:rPr lang="ru-RU" sz="8000" b="1" dirty="0" smtClean="0">
                <a:solidFill>
                  <a:srgbClr val="00B050"/>
                </a:solidFill>
              </a:rPr>
              <a:t>О</a:t>
            </a:r>
            <a:r>
              <a:rPr lang="ru-RU" sz="8000" b="1" dirty="0" smtClean="0"/>
              <a:t> </a:t>
            </a:r>
            <a:r>
              <a:rPr lang="ru-RU" sz="6000" b="1" dirty="0"/>
              <a:t>– </a:t>
            </a:r>
            <a:r>
              <a:rPr lang="ru-RU" sz="6000" b="1" dirty="0" smtClean="0"/>
              <a:t>объяснять…</a:t>
            </a:r>
            <a:endParaRPr lang="ru-RU" dirty="0"/>
          </a:p>
          <a:p>
            <a:r>
              <a:rPr lang="ru-RU" sz="8000" b="1" dirty="0">
                <a:solidFill>
                  <a:srgbClr val="00B050"/>
                </a:solidFill>
              </a:rPr>
              <a:t>К</a:t>
            </a:r>
            <a:r>
              <a:rPr lang="ru-RU" b="1" dirty="0"/>
              <a:t> </a:t>
            </a:r>
            <a:r>
              <a:rPr lang="ru-RU" sz="6000" b="1" dirty="0" smtClean="0"/>
              <a:t>–дружно работать      парами и коллективно.</a:t>
            </a:r>
            <a:endParaRPr lang="ru-RU" sz="6000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0478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3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216</Words>
  <Application>Microsoft Office PowerPoint</Application>
  <PresentationFormat>Экран (4:3)</PresentationFormat>
  <Paragraphs>71</Paragraphs>
  <Slides>30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Громко прозвенел звонок, Давайте настроимся все на урок, Улыбнемся друг другу, и нашим гостям, Чудесных открытий желаю всем Вам!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</vt:lpstr>
      <vt:lpstr>Презентация PowerPoint</vt:lpstr>
      <vt:lpstr>Чему равен дециметр?</vt:lpstr>
      <vt:lpstr>Презентация PowerPoint</vt:lpstr>
      <vt:lpstr>Физкультминутка</vt:lpstr>
      <vt:lpstr>Презентация PowerPoint</vt:lpstr>
      <vt:lpstr>Презентация PowerPoint</vt:lpstr>
      <vt:lpstr>ПРОБЛЕМНЫЙ ВОПРОС: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d7980</cp:lastModifiedBy>
  <cp:revision>25</cp:revision>
  <dcterms:created xsi:type="dcterms:W3CDTF">2022-03-15T12:27:49Z</dcterms:created>
  <dcterms:modified xsi:type="dcterms:W3CDTF">2023-11-29T18:43:11Z</dcterms:modified>
</cp:coreProperties>
</file>