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embeddedFontLst>
    <p:embeddedFont>
      <p:font typeface="IUKNRK+TrebuchetMS-Bold"/>
      <p:regular r:id="rId24"/>
    </p:embeddedFont>
    <p:embeddedFont>
      <p:font typeface="VWMVPF+TrebuchetMS"/>
      <p:regular r:id="rId25"/>
    </p:embeddedFont>
    <p:embeddedFont>
      <p:font typeface="CGBKOR+Wingdings-Regular"/>
      <p:regular r:id="rId26"/>
    </p:embeddedFont>
    <p:embeddedFont>
      <p:font typeface="CJSFMS+TimesNewRomanPSMT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font" Target="fonts/font1.fntdata" /><Relationship Id="rId25" Type="http://schemas.openxmlformats.org/officeDocument/2006/relationships/font" Target="fonts/font2.fntdata" /><Relationship Id="rId26" Type="http://schemas.openxmlformats.org/officeDocument/2006/relationships/font" Target="fonts/font3.fntdata" /><Relationship Id="rId27" Type="http://schemas.openxmlformats.org/officeDocument/2006/relationships/font" Target="fonts/font4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hyperlink" Target="https://samopoznanie.ru/articles/chto_takoe_neyrogimnastika_i_chem_ona_polezna/#ixzz685Wk1yDx" TargetMode="External" /><Relationship Id="rId4" Type="http://schemas.openxmlformats.org/officeDocument/2006/relationships/hyperlink" Target="https://razvivashka.online/metodiki/gimnastika-dlya-mozga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Relationship Id="rId3" Type="http://schemas.openxmlformats.org/officeDocument/2006/relationships/hyperlink" Target="https://nsportal.ru/katrukhina-irina-fedorovna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3682" y="1756224"/>
            <a:ext cx="9639347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Нейродинамические</a:t>
            </a: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методы</a:t>
            </a: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и</a:t>
            </a:r>
          </a:p>
          <a:p>
            <a:pPr marL="528637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приемы</a:t>
            </a: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в</a:t>
            </a: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работе</a:t>
            </a: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логопеда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13259" y="4802871"/>
            <a:ext cx="417940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Подготовила:</a:t>
            </a: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учитель-логопед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3259" y="5234671"/>
            <a:ext cx="3720014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МАОУ</a:t>
            </a: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«Средняя</a:t>
            </a: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школа</a:t>
            </a: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№3»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г.Когалыма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13259" y="5971271"/>
            <a:ext cx="389520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Катрухина</a:t>
            </a: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Ирина</a:t>
            </a: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808080"/>
                </a:solidFill>
                <a:latin typeface="VWMVPF+TrebuchetMS"/>
                <a:cs typeface="VWMVPF+TrebuchetMS"/>
              </a:rPr>
              <a:t>Федоровна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6064" y="450565"/>
            <a:ext cx="10639216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Психомоторный</a:t>
            </a:r>
            <a:r>
              <a:rPr dirty="0" sz="28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28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блок</a:t>
            </a:r>
            <a:r>
              <a:rPr dirty="0" sz="2800" spc="3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направлен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на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укрепление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между</a:t>
            </a:r>
          </a:p>
          <a:p>
            <a:pPr marL="65881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полушариями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функциональной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взаимосвязи,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имеющей</a:t>
            </a:r>
          </a:p>
          <a:p>
            <a:pPr marL="165735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сложную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психическую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организацию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3671" y="4140880"/>
            <a:ext cx="10885540" cy="3037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Упражнения</a:t>
            </a:r>
            <a:r>
              <a:rPr dirty="0" sz="2800" spc="2871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данного</a:t>
            </a:r>
            <a:r>
              <a:rPr dirty="0" sz="2800" spc="2876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блока</a:t>
            </a:r>
            <a:r>
              <a:rPr dirty="0" sz="2800" spc="2883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позволяют</a:t>
            </a:r>
            <a:r>
              <a:rPr dirty="0" sz="2800" spc="2879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улучшить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сенсомоторную</a:t>
            </a:r>
            <a:r>
              <a:rPr dirty="0" sz="2800" spc="2614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и</a:t>
            </a:r>
            <a:r>
              <a:rPr dirty="0" sz="2800" spc="2642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пространственную</a:t>
            </a:r>
            <a:r>
              <a:rPr dirty="0" sz="2800" spc="2618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координацию,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повысить</a:t>
            </a:r>
            <a:r>
              <a:rPr dirty="0" sz="2800" spc="3364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возможности</a:t>
            </a:r>
            <a:r>
              <a:rPr dirty="0" sz="2800" spc="337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произвольного</a:t>
            </a:r>
            <a:r>
              <a:rPr dirty="0" sz="2800" spc="3375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внимания,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усидчивости,</a:t>
            </a:r>
            <a:r>
              <a:rPr dirty="0" sz="2800" spc="-258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развить</a:t>
            </a:r>
            <a:r>
              <a:rPr dirty="0" sz="2800" spc="-248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зрительно-моторную</a:t>
            </a:r>
            <a:r>
              <a:rPr dirty="0" sz="2800" spc="-274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координацию,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а</a:t>
            </a:r>
            <a:r>
              <a:rPr dirty="0" sz="2800" spc="822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также</a:t>
            </a:r>
            <a:r>
              <a:rPr dirty="0" sz="2800" spc="818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расширить</a:t>
            </a:r>
            <a:r>
              <a:rPr dirty="0" sz="2800" spc="825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взаимосвязи</a:t>
            </a:r>
            <a:r>
              <a:rPr dirty="0" sz="2800" spc="835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и</a:t>
            </a:r>
            <a:r>
              <a:rPr dirty="0" sz="2800" spc="822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баланс</a:t>
            </a:r>
            <a:r>
              <a:rPr dirty="0" sz="2800" spc="818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активности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между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правым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и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левым</a:t>
            </a:r>
            <a:r>
              <a:rPr dirty="0" sz="2800" spc="-11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000000"/>
                </a:solidFill>
                <a:latin typeface="VWMVPF+TrebuchetMS"/>
                <a:cs typeface="VWMVPF+TrebuchetMS"/>
              </a:rPr>
              <a:t>полушариями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80972" y="567656"/>
            <a:ext cx="7667012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1956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«Развитие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пространственных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представлений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у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детей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5-12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лет»</a:t>
            </a:r>
          </a:p>
          <a:p>
            <a:pPr marL="43815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(программа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Колгановой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В.С.)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48355" y="724970"/>
            <a:ext cx="5331376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«Запомни</a:t>
            </a: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и</a:t>
            </a: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покажи»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41373" y="454643"/>
            <a:ext cx="3087886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«Палочки»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774" y="600288"/>
            <a:ext cx="7517701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Рекомендации</a:t>
            </a: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к</a:t>
            </a: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проведению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нейрогимнастики: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773" y="2023788"/>
            <a:ext cx="9874095" cy="4607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CGBKOR+Wingdings-Regular"/>
                <a:cs typeface="CGBKOR+Wingdings-Regular"/>
              </a:rPr>
              <a:t>Ø</a:t>
            </a:r>
            <a:r>
              <a:rPr dirty="0" sz="18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WMVPF+TrebuchetMS"/>
                <a:cs typeface="VWMVPF+TrebuchetMS"/>
              </a:rPr>
              <a:t>заниматься</a:t>
            </a:r>
            <a:r>
              <a:rPr dirty="0" sz="1800" spc="596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ежедневно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по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10-20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минут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первой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половине</a:t>
            </a:r>
            <a:r>
              <a:rPr dirty="0" sz="2000" spc="15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дня;</a:t>
            </a:r>
          </a:p>
          <a:p>
            <a:pPr marL="0" marR="0">
              <a:lnSpc>
                <a:spcPts val="2136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CGBKOR+Wingdings-Regular"/>
                <a:cs typeface="CGBKOR+Wingdings-Regular"/>
              </a:rPr>
              <a:t>Ø</a:t>
            </a:r>
            <a:r>
              <a:rPr dirty="0" sz="205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не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рекомендуется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проводить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период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болезни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и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течение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5-7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дней</a:t>
            </a:r>
          </a:p>
          <a:p>
            <a:pPr marL="34290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после;</a:t>
            </a:r>
          </a:p>
          <a:p>
            <a:pPr marL="0" marR="0">
              <a:lnSpc>
                <a:spcPts val="2136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CGBKOR+Wingdings-Regular"/>
                <a:cs typeface="CGBKOR+Wingdings-Regular"/>
              </a:rPr>
              <a:t>Ø</a:t>
            </a:r>
            <a:r>
              <a:rPr dirty="0" sz="205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во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время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проведения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необходимо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исключить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все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отвлекающие</a:t>
            </a:r>
          </a:p>
          <a:p>
            <a:pPr marL="34290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факторы;</a:t>
            </a:r>
          </a:p>
          <a:p>
            <a:pPr marL="0" marR="0">
              <a:lnSpc>
                <a:spcPts val="2136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CGBKOR+Wingdings-Regular"/>
                <a:cs typeface="CGBKOR+Wingdings-Regular"/>
              </a:rPr>
              <a:t>Ø</a:t>
            </a:r>
            <a:r>
              <a:rPr dirty="0" sz="205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перед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выполнением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упражнений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мануального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блока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взрослому</a:t>
            </a:r>
          </a:p>
          <a:p>
            <a:pPr marL="34290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необходимо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объяснить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ребенку,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как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выполняется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то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или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иное</a:t>
            </a:r>
          </a:p>
          <a:p>
            <a:pPr marL="34290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движение,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а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затем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закрепить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объяснение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показом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движения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</a:t>
            </a:r>
          </a:p>
          <a:p>
            <a:pPr marL="34290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медленном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темпе;</a:t>
            </a:r>
          </a:p>
          <a:p>
            <a:pPr marL="0" marR="0">
              <a:lnSpc>
                <a:spcPts val="2136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CGBKOR+Wingdings-Regular"/>
                <a:cs typeface="CGBKOR+Wingdings-Regular"/>
              </a:rPr>
              <a:t>Ø</a:t>
            </a:r>
            <a:r>
              <a:rPr dirty="0" sz="205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при</a:t>
            </a:r>
            <a:r>
              <a:rPr dirty="0" sz="2000" spc="-12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выполнении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заданий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психомоторного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блока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предложите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ребенку</a:t>
            </a:r>
          </a:p>
          <a:p>
            <a:pPr marL="34290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начинать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упражнение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с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«удобной»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руки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–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ведущей;</a:t>
            </a:r>
          </a:p>
          <a:p>
            <a:pPr marL="0" marR="0">
              <a:lnSpc>
                <a:spcPts val="2136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CGBKOR+Wingdings-Regular"/>
                <a:cs typeface="CGBKOR+Wingdings-Regular"/>
              </a:rPr>
              <a:t>Ø</a:t>
            </a:r>
            <a:r>
              <a:rPr dirty="0" sz="205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для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проведения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более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развернутой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работы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по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развитию</a:t>
            </a:r>
          </a:p>
          <a:p>
            <a:pPr marL="34290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межполушарного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взаимодействия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можно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использовать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раскраски,</a:t>
            </a:r>
          </a:p>
          <a:p>
            <a:pPr marL="34290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прописи,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рабочие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тетради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5239" y="747432"/>
            <a:ext cx="1031584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Польза</a:t>
            </a: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нейродинамической</a:t>
            </a: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6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гимнастики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8282" y="1697640"/>
            <a:ext cx="9824309" cy="39646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CGBKOR+Wingdings-Regular"/>
                <a:cs typeface="CGBKOR+Wingdings-Regular"/>
              </a:rPr>
              <a:t>ü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стимулирует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развитие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внимания,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памяти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и</a:t>
            </a:r>
          </a:p>
          <a:p>
            <a:pPr marL="28575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мыслительной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деятельности;</a:t>
            </a:r>
          </a:p>
          <a:p>
            <a:pPr marL="0" marR="0">
              <a:lnSpc>
                <a:spcPts val="3386"/>
              </a:lnSpc>
              <a:spcBef>
                <a:spcPts val="463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CGBKOR+Wingdings-Regular"/>
                <a:cs typeface="CGBKOR+Wingdings-Regular"/>
              </a:rPr>
              <a:t>ü</a:t>
            </a:r>
            <a:r>
              <a:rPr dirty="0" sz="325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помогает</a:t>
            </a:r>
            <a:r>
              <a:rPr dirty="0" sz="3200" spc="24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получить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энергию,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необходимую</a:t>
            </a:r>
          </a:p>
          <a:p>
            <a:pPr marL="4572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для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обучения;</a:t>
            </a:r>
          </a:p>
          <a:p>
            <a:pPr marL="0" marR="0">
              <a:lnSpc>
                <a:spcPts val="3386"/>
              </a:lnSpc>
              <a:spcBef>
                <a:spcPts val="413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CGBKOR+Wingdings-Regular"/>
                <a:cs typeface="CGBKOR+Wingdings-Regular"/>
              </a:rPr>
              <a:t>ü</a:t>
            </a:r>
            <a:r>
              <a:rPr dirty="0" sz="325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снижает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утомляемость;</a:t>
            </a:r>
          </a:p>
          <a:p>
            <a:pPr marL="0" marR="0">
              <a:lnSpc>
                <a:spcPts val="3386"/>
              </a:lnSpc>
              <a:spcBef>
                <a:spcPts val="453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CGBKOR+Wingdings-Regular"/>
                <a:cs typeface="CGBKOR+Wingdings-Regular"/>
              </a:rPr>
              <a:t>ü</a:t>
            </a:r>
            <a:r>
              <a:rPr dirty="0" sz="325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улучшает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моторику,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как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мелкую,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так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и</a:t>
            </a:r>
          </a:p>
          <a:p>
            <a:pPr marL="4572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крупную;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8282" y="5111401"/>
            <a:ext cx="10308866" cy="15276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CGBKOR+Wingdings-Regular"/>
                <a:cs typeface="CGBKOR+Wingdings-Regular"/>
              </a:rPr>
              <a:t>ü</a:t>
            </a:r>
            <a:r>
              <a:rPr dirty="0" sz="325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повышает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продуктивную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работоспособность;</a:t>
            </a:r>
          </a:p>
          <a:p>
            <a:pPr marL="0" marR="0">
              <a:lnSpc>
                <a:spcPts val="3386"/>
              </a:lnSpc>
              <a:spcBef>
                <a:spcPts val="403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CGBKOR+Wingdings-Regular"/>
                <a:cs typeface="CGBKOR+Wingdings-Regular"/>
              </a:rPr>
              <a:t>ü</a:t>
            </a:r>
            <a:r>
              <a:rPr dirty="0" sz="325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формирует</a:t>
            </a:r>
            <a:r>
              <a:rPr dirty="0" sz="3200" spc="24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уверенность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в</a:t>
            </a:r>
            <a:r>
              <a:rPr dirty="0" sz="3200" spc="13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себе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67422" y="444544"/>
            <a:ext cx="6127294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Список</a:t>
            </a: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4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литературы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1854" y="1155715"/>
            <a:ext cx="10129140" cy="1192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550" spc="784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Колганова</a:t>
            </a:r>
            <a:r>
              <a:rPr dirty="0" sz="1900" spc="128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В.С.</a:t>
            </a:r>
            <a:r>
              <a:rPr dirty="0" sz="1900" spc="1277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Нейропсихологические</a:t>
            </a:r>
            <a:r>
              <a:rPr dirty="0" sz="1900" spc="131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занятия</a:t>
            </a:r>
            <a:r>
              <a:rPr dirty="0" sz="1900" spc="128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с</a:t>
            </a:r>
            <a:r>
              <a:rPr dirty="0" sz="1900" spc="127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детьми:</a:t>
            </a:r>
            <a:r>
              <a:rPr dirty="0" sz="1900" spc="1282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В</a:t>
            </a:r>
            <a:r>
              <a:rPr dirty="0" sz="1900" spc="126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2</a:t>
            </a:r>
            <a:r>
              <a:rPr dirty="0" sz="1900" spc="126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ч.</a:t>
            </a:r>
          </a:p>
          <a:p>
            <a:pPr marL="34290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/Валентина</a:t>
            </a:r>
            <a:r>
              <a:rPr dirty="0" sz="1900" spc="111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Колганова,</a:t>
            </a:r>
            <a:r>
              <a:rPr dirty="0" sz="1900" spc="1117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Елена</a:t>
            </a:r>
            <a:r>
              <a:rPr dirty="0" sz="1900" spc="1115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Пивоварова,</a:t>
            </a:r>
            <a:r>
              <a:rPr dirty="0" sz="1900" spc="1097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Сергей</a:t>
            </a:r>
            <a:r>
              <a:rPr dirty="0" sz="1900" spc="1115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Колганов,</a:t>
            </a:r>
            <a:r>
              <a:rPr dirty="0" sz="1900" spc="1117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Ирина</a:t>
            </a:r>
          </a:p>
          <a:p>
            <a:pPr marL="342900" marR="0">
              <a:lnSpc>
                <a:spcPts val="1979"/>
              </a:lnSpc>
              <a:spcBef>
                <a:spcPts val="250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Фридрих.-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М.: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АЙРИС-пресс,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2020.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1854" y="2151395"/>
            <a:ext cx="10129346" cy="1192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550" spc="784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Семенович</a:t>
            </a:r>
            <a:r>
              <a:rPr dirty="0" sz="1900" spc="60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А.В.</a:t>
            </a:r>
            <a:r>
              <a:rPr dirty="0" sz="1900" spc="59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Нейропсихологическая</a:t>
            </a:r>
            <a:r>
              <a:rPr dirty="0" sz="1900" spc="63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коррекция</a:t>
            </a:r>
            <a:r>
              <a:rPr dirty="0" sz="1900" spc="605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в</a:t>
            </a:r>
            <a:r>
              <a:rPr dirty="0" sz="1900" spc="58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детском</a:t>
            </a:r>
            <a:r>
              <a:rPr dirty="0" sz="1900" spc="60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возрасте.</a:t>
            </a:r>
          </a:p>
          <a:p>
            <a:pPr marL="34290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Метод</a:t>
            </a:r>
            <a:r>
              <a:rPr dirty="0" sz="1900" spc="72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замещающего</a:t>
            </a:r>
            <a:r>
              <a:rPr dirty="0" sz="1900" spc="722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онтогенеза:</a:t>
            </a:r>
            <a:r>
              <a:rPr dirty="0" sz="1900" spc="728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Учебное</a:t>
            </a:r>
            <a:r>
              <a:rPr dirty="0" sz="1900" spc="72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пособие.</a:t>
            </a:r>
            <a:r>
              <a:rPr dirty="0" sz="1900" spc="73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Издательство:</a:t>
            </a:r>
            <a:r>
              <a:rPr dirty="0" sz="1900" spc="735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М.,</a:t>
            </a:r>
          </a:p>
          <a:p>
            <a:pPr marL="342900" marR="0">
              <a:lnSpc>
                <a:spcPts val="1979"/>
              </a:lnSpc>
              <a:spcBef>
                <a:spcPts val="250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Генезис,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2006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 spc="37">
                <a:solidFill>
                  <a:srgbClr val="404040"/>
                </a:solidFill>
                <a:latin typeface="VWMVPF+TrebuchetMS"/>
                <a:cs typeface="VWMVPF+TrebuchetMS"/>
              </a:rPr>
              <a:t>г.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1854" y="3147075"/>
            <a:ext cx="10128937" cy="11921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550" spc="784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Трясорукова</a:t>
            </a:r>
            <a:r>
              <a:rPr dirty="0" sz="1900" spc="68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Т.П.</a:t>
            </a:r>
            <a:r>
              <a:rPr dirty="0" sz="1900" spc="665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Развитие</a:t>
            </a:r>
            <a:r>
              <a:rPr dirty="0" sz="1900" spc="668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межполушарного</a:t>
            </a:r>
            <a:r>
              <a:rPr dirty="0" sz="1900" spc="707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взаимодействия</a:t>
            </a:r>
            <a:r>
              <a:rPr dirty="0" sz="1900" spc="68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у</a:t>
            </a:r>
            <a:r>
              <a:rPr dirty="0" sz="1900" spc="67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детей:</a:t>
            </a:r>
          </a:p>
          <a:p>
            <a:pPr marL="34290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нейродинамическая</a:t>
            </a:r>
            <a:r>
              <a:rPr dirty="0" sz="1900" spc="17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гимнастика/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Т.П.</a:t>
            </a:r>
            <a:r>
              <a:rPr dirty="0" sz="1900" spc="-18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Трясорукова.-</a:t>
            </a:r>
            <a:r>
              <a:rPr dirty="0" sz="1900" spc="1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Изд.</a:t>
            </a:r>
            <a:r>
              <a:rPr dirty="0" sz="1900" spc="-1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5-е.-Ростов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н/Д:</a:t>
            </a:r>
          </a:p>
          <a:p>
            <a:pPr marL="342900" marR="0">
              <a:lnSpc>
                <a:spcPts val="1979"/>
              </a:lnSpc>
              <a:spcBef>
                <a:spcPts val="250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Феникс,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2020.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854" y="4142755"/>
            <a:ext cx="10128221" cy="612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550" spc="784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Пол</a:t>
            </a:r>
            <a:r>
              <a:rPr dirty="0" sz="1900" spc="64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Е.</a:t>
            </a:r>
            <a:r>
              <a:rPr dirty="0" sz="1900" spc="64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Деннисон,</a:t>
            </a:r>
            <a:r>
              <a:rPr dirty="0" sz="1900" spc="65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Гейл</a:t>
            </a:r>
            <a:r>
              <a:rPr dirty="0" sz="1900" spc="64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Е.</a:t>
            </a:r>
            <a:r>
              <a:rPr dirty="0" sz="1900" spc="64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Деннисон.</a:t>
            </a:r>
            <a:r>
              <a:rPr dirty="0" sz="1900" spc="65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«Гимнастика</a:t>
            </a:r>
            <a:r>
              <a:rPr dirty="0" sz="1900" spc="64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мозга».</a:t>
            </a:r>
            <a:r>
              <a:rPr dirty="0" sz="1900" spc="64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Книга</a:t>
            </a:r>
            <a:r>
              <a:rPr dirty="0" sz="1900" spc="642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для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4754" y="4432316"/>
            <a:ext cx="6085238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учителей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и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родителей.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Изд.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«ИГ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Весь»,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2017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1900">
                <a:solidFill>
                  <a:srgbClr val="404040"/>
                </a:solidFill>
                <a:latin typeface="VWMVPF+TrebuchetMS"/>
                <a:cs typeface="VWMVPF+TrebuchetMS"/>
              </a:rPr>
              <a:t>г.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979" y="4848875"/>
            <a:ext cx="2870183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 u="sng">
                <a:solidFill>
                  <a:srgbClr val="404040"/>
                </a:solidFill>
                <a:latin typeface="IUKNRK+TrebuchetMS-Bold"/>
                <a:cs typeface="IUKNRK+TrebuchetMS-Bold"/>
              </a:rPr>
              <a:t>Интернет</a:t>
            </a:r>
            <a:r>
              <a:rPr dirty="0" sz="1900" spc="96" b="1" u="sng">
                <a:solidFill>
                  <a:srgbClr val="404040"/>
                </a:solidFill>
                <a:latin typeface="IUKNRK+TrebuchetMS-Bold"/>
                <a:cs typeface="IUKNRK+TrebuchetMS-Bold"/>
              </a:rPr>
              <a:t> </a:t>
            </a:r>
            <a:r>
              <a:rPr dirty="0" sz="1900" b="1" u="sng">
                <a:solidFill>
                  <a:srgbClr val="404040"/>
                </a:solidFill>
                <a:latin typeface="IUKNRK+TrebuchetMS-Bold"/>
                <a:cs typeface="IUKNRK+TrebuchetMS-Bold"/>
              </a:rPr>
              <a:t>источники: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1854" y="5265435"/>
            <a:ext cx="10091234" cy="612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550" spc="784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900" u="sng">
                <a:solidFill>
                  <a:srgbClr val="99ca3c"/>
                </a:solidFill>
                <a:latin typeface="VWMVPF+TrebuchetMS"/>
                <a:cs typeface="VWMVPF+TrebuchetMS"/>
                <a:hlinkClick r:id="rId3"/>
              </a:rPr>
              <a:t>https://samopoznanie.ru/articles/chto_takoe_neyrogimnastika_i_chem_ona_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4754" y="5554995"/>
            <a:ext cx="3144420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u="sng">
                <a:solidFill>
                  <a:srgbClr val="99ca3c"/>
                </a:solidFill>
                <a:latin typeface="VWMVPF+TrebuchetMS"/>
                <a:cs typeface="VWMVPF+TrebuchetMS"/>
                <a:hlinkClick r:id="rId3"/>
              </a:rPr>
              <a:t>polezna/#ixzz685Wk1yDx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1854" y="5971555"/>
            <a:ext cx="7956926" cy="612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550" spc="784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900" u="sng">
                <a:solidFill>
                  <a:srgbClr val="99ca3c"/>
                </a:solidFill>
                <a:latin typeface="VWMVPF+TrebuchetMS"/>
                <a:cs typeface="VWMVPF+TrebuchetMS"/>
                <a:hlinkClick r:id="rId4"/>
              </a:rPr>
              <a:t>https://razvivashka.online/metodiki/gimnastika-dlya-mozga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3518" y="2100712"/>
            <a:ext cx="947601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Благодарю</a:t>
            </a:r>
            <a:r>
              <a:rPr dirty="0" sz="5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5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за</a:t>
            </a:r>
            <a:r>
              <a:rPr dirty="0" sz="5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54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внимание!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9409" y="5312572"/>
            <a:ext cx="298372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JSFMS+TimesNewRomanPSMT"/>
                <a:cs typeface="CJSFMS+TimesNewRomanPSMT"/>
              </a:rPr>
              <a:t>Личный</a:t>
            </a:r>
            <a:r>
              <a:rPr dirty="0" sz="3200">
                <a:solidFill>
                  <a:srgbClr val="000000"/>
                </a:solidFill>
                <a:latin typeface="CJSFMS+TimesNewRomanPSMT"/>
                <a:cs typeface="CJSFMS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CJSFMS+TimesNewRomanPSMT"/>
                <a:cs typeface="CJSFMS+TimesNewRomanPSMT"/>
              </a:rPr>
              <a:t>сайт: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9409" y="5880352"/>
            <a:ext cx="991930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u="sng">
                <a:solidFill>
                  <a:srgbClr val="99ca3c"/>
                </a:solidFill>
                <a:latin typeface="VWMVPF+TrebuchetMS"/>
                <a:cs typeface="VWMVPF+TrebuchetMS"/>
                <a:hlinkClick r:id="rId3"/>
              </a:rPr>
              <a:t>https://nsportal.ru/katrukhina-irina-fedorovna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4995" y="709169"/>
            <a:ext cx="10487151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Приемы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и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методы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нейропсихологической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направленности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сориентированы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на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развитие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и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коррекцию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4995" y="2530476"/>
            <a:ext cx="4693236" cy="7710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разных</a:t>
            </a:r>
            <a:r>
              <a:rPr dirty="0" sz="2400" spc="1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видов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восприятия;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4995" y="3023236"/>
            <a:ext cx="2273103" cy="7662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внимания;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4995" y="3515996"/>
            <a:ext cx="1903752" cy="764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памяти;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4995" y="4008756"/>
            <a:ext cx="8944972" cy="1265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формирование</a:t>
            </a:r>
            <a:r>
              <a:rPr dirty="0" sz="2400" spc="1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пространственных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представлений;</a:t>
            </a:r>
          </a:p>
          <a:p>
            <a:pPr marL="0" marR="0">
              <a:lnSpc>
                <a:spcPts val="2500"/>
              </a:lnSpc>
              <a:spcBef>
                <a:spcPts val="1379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умения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прогнозировать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результаты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своих</a:t>
            </a:r>
            <a:r>
              <a:rPr dirty="0" sz="2400" spc="2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действий;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4995" y="4994276"/>
            <a:ext cx="8634500" cy="772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умения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делать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выводы,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учитывая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сразу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несколько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7895" y="5360036"/>
            <a:ext cx="160139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условий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5121" y="1242502"/>
            <a:ext cx="4335254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90c226"/>
                </a:solidFill>
                <a:latin typeface="VWMVPF+TrebuchetMS"/>
                <a:cs typeface="VWMVPF+TrebuchetMS"/>
              </a:rPr>
              <a:t>Правое</a:t>
            </a:r>
            <a:r>
              <a:rPr dirty="0" sz="36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600">
                <a:solidFill>
                  <a:srgbClr val="90c226"/>
                </a:solidFill>
                <a:latin typeface="VWMVPF+TrebuchetMS"/>
                <a:cs typeface="VWMVPF+TrebuchetMS"/>
              </a:rPr>
              <a:t>и</a:t>
            </a:r>
            <a:r>
              <a:rPr dirty="0" sz="36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600">
                <a:solidFill>
                  <a:srgbClr val="90c226"/>
                </a:solidFill>
                <a:latin typeface="VWMVPF+TrebuchetMS"/>
                <a:cs typeface="VWMVPF+TrebuchetMS"/>
              </a:rPr>
              <a:t>левое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90c226"/>
                </a:solidFill>
                <a:latin typeface="VWMVPF+TrebuchetMS"/>
                <a:cs typeface="VWMVPF+TrebuchetMS"/>
              </a:rPr>
              <a:t>полушария</a:t>
            </a:r>
            <a:r>
              <a:rPr dirty="0" sz="36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600">
                <a:solidFill>
                  <a:srgbClr val="90c226"/>
                </a:solidFill>
                <a:latin typeface="VWMVPF+TrebuchetMS"/>
                <a:cs typeface="VWMVPF+TrebuchetMS"/>
              </a:rPr>
              <a:t>мозга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5935" y="3087300"/>
            <a:ext cx="565254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разделяют</a:t>
            </a:r>
            <a:r>
              <a:rPr dirty="0" sz="2800" spc="3615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между</a:t>
            </a:r>
            <a:r>
              <a:rPr dirty="0" sz="2800" spc="361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собой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5935" y="3514019"/>
            <a:ext cx="2710929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обязанности: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полушарие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10751" y="3514019"/>
            <a:ext cx="1733550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6537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левое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решает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5935" y="4367460"/>
            <a:ext cx="5650626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логические</a:t>
            </a:r>
            <a:r>
              <a:rPr dirty="0" sz="2800" spc="32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задачи,</a:t>
            </a:r>
            <a:r>
              <a:rPr dirty="0" sz="2800" spc="338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а</a:t>
            </a:r>
            <a:r>
              <a:rPr dirty="0" sz="2800" spc="32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правое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–</a:t>
            </a: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VWMVPF+TrebuchetMS"/>
                <a:cs typeface="VWMVPF+TrebuchetMS"/>
              </a:rPr>
              <a:t>творческие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9109" y="635596"/>
            <a:ext cx="919987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Задача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нейрогимнастики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–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90c226"/>
                </a:solidFill>
                <a:latin typeface="VWMVPF+TrebuchetMS"/>
                <a:cs typeface="VWMVPF+TrebuchetMS"/>
              </a:rPr>
              <a:t>синхронизировать</a:t>
            </a:r>
            <a:r>
              <a:rPr dirty="0" sz="32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90c226"/>
                </a:solidFill>
                <a:latin typeface="VWMVPF+TrebuchetMS"/>
                <a:cs typeface="VWMVPF+TrebuchetMS"/>
              </a:rPr>
              <a:t>работу</a:t>
            </a:r>
            <a:r>
              <a:rPr dirty="0" sz="32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90c226"/>
                </a:solidFill>
                <a:latin typeface="VWMVPF+TrebuchetMS"/>
                <a:cs typeface="VWMVPF+TrebuchetMS"/>
              </a:rPr>
              <a:t>двух</a:t>
            </a:r>
            <a:r>
              <a:rPr dirty="0" sz="32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90c226"/>
                </a:solidFill>
                <a:latin typeface="VWMVPF+TrebuchetMS"/>
                <a:cs typeface="VWMVPF+TrebuchetMS"/>
              </a:rPr>
              <a:t>полушарий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177" y="1860649"/>
            <a:ext cx="169068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Хорошее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3177" y="1860649"/>
            <a:ext cx="5848858" cy="2237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97696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интеллектуальное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развитие</a:t>
            </a:r>
            <a:r>
              <a:rPr dirty="0" sz="2400" spc="3325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обеспечивается</a:t>
            </a:r>
            <a:r>
              <a:rPr dirty="0" sz="2400" spc="3334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нам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неꢀразмером</a:t>
            </a:r>
            <a:r>
              <a:rPr dirty="0" sz="2400" spc="482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мозга,</a:t>
            </a:r>
            <a:r>
              <a:rPr dirty="0" sz="2400" spc="469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аꢀколичеством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нервных</a:t>
            </a:r>
            <a:r>
              <a:rPr dirty="0" sz="2400" spc="-67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связей</a:t>
            </a:r>
            <a:r>
              <a:rPr dirty="0" sz="2400" spc="-67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между</a:t>
            </a:r>
            <a:r>
              <a:rPr dirty="0" sz="2400" spc="-77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структурами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мозга</a:t>
            </a:r>
            <a:r>
              <a:rPr dirty="0" sz="2400" spc="4687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иꢀхорошим</a:t>
            </a:r>
            <a:r>
              <a:rPr dirty="0" sz="2400" spc="4711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мозговым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3177" y="3689450"/>
            <a:ext cx="316006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кровообращением.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35823" y="3689450"/>
            <a:ext cx="154111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Именно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3177" y="4055209"/>
            <a:ext cx="5849077" cy="2603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сꢀпомощью</a:t>
            </a:r>
            <a:r>
              <a:rPr dirty="0" sz="2400" spc="1084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движения</a:t>
            </a:r>
            <a:r>
              <a:rPr dirty="0" sz="2400" spc="1088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мыꢀсоздаём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новую</a:t>
            </a:r>
            <a:r>
              <a:rPr dirty="0" sz="2400" spc="1845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нейронную</a:t>
            </a:r>
            <a:r>
              <a:rPr dirty="0" sz="2400" spc="1846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связь.</a:t>
            </a:r>
            <a:r>
              <a:rPr dirty="0" sz="2400" spc="1848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Когда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мыꢀполучаем</a:t>
            </a:r>
            <a:r>
              <a:rPr dirty="0" sz="2400" spc="5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сенсорный</a:t>
            </a:r>
            <a:r>
              <a:rPr dirty="0" sz="2400" spc="2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стимул</a:t>
            </a:r>
            <a:r>
              <a:rPr dirty="0" sz="2400" spc="23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иꢀв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ответ</a:t>
            </a:r>
            <a:r>
              <a:rPr dirty="0" sz="2400" spc="493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начинаем</a:t>
            </a:r>
            <a:r>
              <a:rPr dirty="0" sz="2400" spc="4945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движение,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происходит</a:t>
            </a:r>
            <a:r>
              <a:rPr dirty="0" sz="2400" spc="2587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образование</a:t>
            </a:r>
            <a:r>
              <a:rPr dirty="0" sz="2400" spc="2587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новой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нервной</a:t>
            </a:r>
            <a:r>
              <a:rPr dirty="0" sz="2400" spc="627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связи.</a:t>
            </a:r>
            <a:r>
              <a:rPr dirty="0" sz="2400" spc="629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Без</a:t>
            </a:r>
            <a:r>
              <a:rPr dirty="0" sz="2400" spc="632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движения</a:t>
            </a:r>
            <a:r>
              <a:rPr dirty="0" sz="2400" spc="64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это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3177" y="6249769"/>
            <a:ext cx="141044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просто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75423" y="6249769"/>
            <a:ext cx="229597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VWMVPF+TrebuchetMS"/>
                <a:cs typeface="VWMVPF+TrebuchetMS"/>
              </a:rPr>
              <a:t>невозможно.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9606" y="1203983"/>
            <a:ext cx="6857825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Основоположником</a:t>
            </a:r>
            <a:r>
              <a:rPr dirty="0" sz="2000" spc="256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гимнастики</a:t>
            </a:r>
            <a:r>
              <a:rPr dirty="0" sz="2000" spc="2532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для</a:t>
            </a:r>
            <a:r>
              <a:rPr dirty="0" sz="2000" spc="255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мозга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считается</a:t>
            </a:r>
            <a:r>
              <a:rPr dirty="0" sz="2000" spc="-4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Пол</a:t>
            </a:r>
            <a:r>
              <a:rPr dirty="0" sz="2000" spc="-4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Э.</a:t>
            </a:r>
            <a:r>
              <a:rPr dirty="0" sz="2000" spc="-4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Деннисон.</a:t>
            </a:r>
            <a:r>
              <a:rPr dirty="0" sz="2000" spc="-4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В</a:t>
            </a:r>
            <a:r>
              <a:rPr dirty="0" sz="2000" spc="-47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начале</a:t>
            </a:r>
            <a:r>
              <a:rPr dirty="0" sz="2000" spc="-45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1980-х</a:t>
            </a:r>
            <a:r>
              <a:rPr dirty="0" sz="2000" spc="-4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годов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д-р</a:t>
            </a:r>
            <a:r>
              <a:rPr dirty="0" sz="2000" spc="-8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Пол</a:t>
            </a:r>
            <a:r>
              <a:rPr dirty="0" sz="2000" spc="-72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Э.</a:t>
            </a:r>
            <a:r>
              <a:rPr dirty="0" sz="2000" spc="-72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Деннисон</a:t>
            </a:r>
            <a:r>
              <a:rPr dirty="0" sz="2000" spc="-78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и</a:t>
            </a:r>
            <a:r>
              <a:rPr dirty="0" sz="2000" spc="-8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его</a:t>
            </a:r>
            <a:r>
              <a:rPr dirty="0" sz="2000" spc="-7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жена</a:t>
            </a:r>
            <a:r>
              <a:rPr dirty="0" sz="2000" spc="-7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и</a:t>
            </a:r>
            <a:r>
              <a:rPr dirty="0" sz="2000" spc="-8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соавтор,</a:t>
            </a:r>
            <a:r>
              <a:rPr dirty="0" sz="2000" spc="-7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Гейл</a:t>
            </a:r>
            <a:r>
              <a:rPr dirty="0" sz="2000" spc="-7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Э.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606" y="2118383"/>
            <a:ext cx="162259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Деннисон,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70384" y="2118383"/>
            <a:ext cx="132444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создали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82713" y="2118383"/>
            <a:ext cx="241957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образовательную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9606" y="2423183"/>
            <a:ext cx="6858592" cy="3998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кинезиологию</a:t>
            </a:r>
            <a:r>
              <a:rPr dirty="0" sz="2000" spc="735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(Edu-K)</a:t>
            </a:r>
            <a:r>
              <a:rPr dirty="0" sz="2000" spc="73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–</a:t>
            </a:r>
            <a:r>
              <a:rPr dirty="0" sz="2000" spc="73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расширенное</a:t>
            </a:r>
            <a:r>
              <a:rPr dirty="0" sz="2000" spc="73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обучение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через</a:t>
            </a:r>
            <a:r>
              <a:rPr dirty="0" sz="2000" spc="1488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движение.</a:t>
            </a:r>
            <a:r>
              <a:rPr dirty="0" sz="2000" spc="147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Деннисоны</a:t>
            </a:r>
            <a:r>
              <a:rPr dirty="0" sz="2000" spc="147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тогда</a:t>
            </a:r>
            <a:r>
              <a:rPr dirty="0" sz="2000" spc="145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жили</a:t>
            </a:r>
            <a:r>
              <a:rPr dirty="0" sz="2000" spc="146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к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Калифорнии,</a:t>
            </a:r>
            <a:r>
              <a:rPr dirty="0" sz="2000" spc="16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и</a:t>
            </a:r>
            <a:r>
              <a:rPr dirty="0" sz="2000" spc="16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Пол</a:t>
            </a:r>
            <a:r>
              <a:rPr dirty="0" sz="2000" spc="18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работал</a:t>
            </a:r>
            <a:r>
              <a:rPr dirty="0" sz="2000" spc="16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в</a:t>
            </a:r>
            <a:r>
              <a:rPr dirty="0" sz="2000" spc="18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Центре</a:t>
            </a:r>
            <a:r>
              <a:rPr dirty="0" sz="2000" spc="177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группового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обучения</a:t>
            </a:r>
            <a:r>
              <a:rPr dirty="0" sz="2000" spc="17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для</a:t>
            </a:r>
            <a:r>
              <a:rPr dirty="0" sz="2000" spc="15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неуспевающих</a:t>
            </a:r>
            <a:r>
              <a:rPr dirty="0" sz="2000" spc="19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«Долина»</a:t>
            </a:r>
            <a:r>
              <a:rPr dirty="0" sz="2000" spc="16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,</a:t>
            </a:r>
            <a:r>
              <a:rPr dirty="0" sz="2000" spc="16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где</a:t>
            </a:r>
            <a:r>
              <a:rPr dirty="0" sz="2000" spc="157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он</a:t>
            </a:r>
            <a:r>
              <a:rPr dirty="0" sz="2000" spc="15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в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течение</a:t>
            </a:r>
            <a:r>
              <a:rPr dirty="0" sz="2000" spc="1102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20</a:t>
            </a:r>
            <a:r>
              <a:rPr dirty="0" sz="2000" spc="109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лет</a:t>
            </a:r>
            <a:r>
              <a:rPr dirty="0" sz="2000" spc="109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помогал</a:t>
            </a:r>
            <a:r>
              <a:rPr dirty="0" sz="2000" spc="1085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детям</a:t>
            </a:r>
            <a:r>
              <a:rPr dirty="0" sz="2000" spc="109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и</a:t>
            </a:r>
            <a:r>
              <a:rPr dirty="0" sz="2000" spc="108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взрослым.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Наблюдая</a:t>
            </a:r>
            <a:r>
              <a:rPr dirty="0" sz="2000" spc="312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за</a:t>
            </a:r>
            <a:r>
              <a:rPr dirty="0" sz="2000" spc="307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детьми,</a:t>
            </a:r>
            <a:r>
              <a:rPr dirty="0" sz="2000" spc="3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Пол</a:t>
            </a:r>
            <a:r>
              <a:rPr dirty="0" sz="2000" spc="31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пришел</a:t>
            </a:r>
            <a:r>
              <a:rPr dirty="0" sz="2000" spc="302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к</a:t>
            </a:r>
            <a:r>
              <a:rPr dirty="0" sz="2000" spc="30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выводу,</a:t>
            </a:r>
            <a:r>
              <a:rPr dirty="0" sz="2000" spc="32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что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дети</a:t>
            </a:r>
            <a:r>
              <a:rPr dirty="0" sz="2000" spc="23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«учатся</a:t>
            </a:r>
            <a:r>
              <a:rPr dirty="0" sz="2000" spc="258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не</a:t>
            </a:r>
            <a:r>
              <a:rPr dirty="0" sz="2000" spc="247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только</a:t>
            </a:r>
            <a:r>
              <a:rPr dirty="0" sz="2000" spc="252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головой».</a:t>
            </a:r>
            <a:r>
              <a:rPr dirty="0" sz="2000" spc="25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Он</a:t>
            </a:r>
            <a:r>
              <a:rPr dirty="0" sz="2000" spc="24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разработал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простые</a:t>
            </a:r>
            <a:r>
              <a:rPr dirty="0" sz="2000" spc="81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и</a:t>
            </a:r>
            <a:r>
              <a:rPr dirty="0" sz="2000" spc="802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эффективные</a:t>
            </a:r>
            <a:r>
              <a:rPr dirty="0" sz="2000" spc="825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упражнения,</a:t>
            </a:r>
            <a:r>
              <a:rPr dirty="0" sz="2000" spc="812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которые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обеспечивают</a:t>
            </a:r>
            <a:r>
              <a:rPr dirty="0" sz="2000" spc="42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синхронизацию</a:t>
            </a:r>
            <a:r>
              <a:rPr dirty="0" sz="2000" spc="38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двух</a:t>
            </a:r>
            <a:r>
              <a:rPr dirty="0" sz="2000" spc="39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полушарий</a:t>
            </a:r>
            <a:r>
              <a:rPr dirty="0" sz="2000" spc="39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и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облегчают</a:t>
            </a:r>
            <a:r>
              <a:rPr dirty="0" sz="2000" spc="40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(ускоряют)</a:t>
            </a:r>
            <a:r>
              <a:rPr dirty="0" sz="2000" spc="42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процесс</a:t>
            </a:r>
            <a:r>
              <a:rPr dirty="0" sz="2000" spc="413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обучения.</a:t>
            </a:r>
            <a:r>
              <a:rPr dirty="0" sz="2000" spc="41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Эти</a:t>
            </a:r>
            <a:r>
              <a:rPr dirty="0" sz="2000" spc="388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26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упражнений</a:t>
            </a:r>
            <a:r>
              <a:rPr dirty="0" sz="2000" spc="759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Пол</a:t>
            </a:r>
            <a:r>
              <a:rPr dirty="0" sz="2000" spc="776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Деннисон</a:t>
            </a:r>
            <a:r>
              <a:rPr dirty="0" sz="2000" spc="77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назвал</a:t>
            </a:r>
            <a:r>
              <a:rPr dirty="0" sz="2000" spc="77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Brain</a:t>
            </a:r>
            <a:r>
              <a:rPr dirty="0" sz="2000" spc="775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Gym®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(Гимнастика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VWMVPF+TrebuchetMS"/>
                <a:cs typeface="VWMVPF+TrebuchetMS"/>
              </a:rPr>
              <a:t>Мозга).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9605" y="611209"/>
            <a:ext cx="10911038" cy="1882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Нейрогимнастика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-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это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комплекс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телесно-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ориентированных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упражнений,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направленный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на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развитие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связей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между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структурами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головного</a:t>
            </a:r>
            <a:r>
              <a:rPr dirty="0" sz="3000" spc="22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3000">
                <a:solidFill>
                  <a:srgbClr val="90c226"/>
                </a:solidFill>
                <a:latin typeface="VWMVPF+TrebuchetMS"/>
                <a:cs typeface="VWMVPF+TrebuchetMS"/>
              </a:rPr>
              <a:t>мозга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774" y="2246696"/>
            <a:ext cx="583926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Особенно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она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 u="sng">
                <a:solidFill>
                  <a:srgbClr val="404040"/>
                </a:solidFill>
                <a:latin typeface="VWMVPF+TrebuchetMS"/>
                <a:cs typeface="VWMVPF+TrebuchetMS"/>
              </a:rPr>
              <a:t>показана</a:t>
            </a:r>
            <a:r>
              <a:rPr dirty="0" sz="2400" spc="122" u="sng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 u="sng">
                <a:solidFill>
                  <a:srgbClr val="404040"/>
                </a:solidFill>
                <a:latin typeface="VWMVPF+TrebuchetMS"/>
                <a:cs typeface="VWMVPF+TrebuchetMS"/>
              </a:rPr>
              <a:t>тем,</a:t>
            </a:r>
            <a:r>
              <a:rPr dirty="0" sz="2400" spc="123" u="sng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 u="sng">
                <a:solidFill>
                  <a:srgbClr val="404040"/>
                </a:solidFill>
                <a:latin typeface="VWMVPF+TrebuchetMS"/>
                <a:cs typeface="VWMVPF+TrebuchetMS"/>
              </a:rPr>
              <a:t>у</a:t>
            </a:r>
            <a:r>
              <a:rPr dirty="0" sz="2400" spc="122" u="sng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 u="sng">
                <a:solidFill>
                  <a:srgbClr val="404040"/>
                </a:solidFill>
                <a:latin typeface="VWMVPF+TrebuchetMS"/>
                <a:cs typeface="VWMVPF+TrebuchetMS"/>
              </a:rPr>
              <a:t>кого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8774" y="2739456"/>
            <a:ext cx="5212911" cy="771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задержка</a:t>
            </a:r>
            <a:r>
              <a:rPr dirty="0" sz="2400" spc="11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речевого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развития;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8774" y="3232216"/>
            <a:ext cx="8664658" cy="772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синдром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дефицита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внимания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с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гиперактивностью;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8774" y="3724976"/>
            <a:ext cx="9084981" cy="772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сложности</a:t>
            </a:r>
            <a:r>
              <a:rPr dirty="0" sz="2400" spc="-14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с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освоением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определенных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двигательных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1674" y="4090736"/>
            <a:ext cx="833227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навыков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(например,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завязывание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шнурков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и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т.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д.);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8774" y="4583497"/>
            <a:ext cx="7784311" cy="1264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чрезмерное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проявление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агрессии,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истерики;</a:t>
            </a:r>
          </a:p>
          <a:p>
            <a:pPr marL="0" marR="0">
              <a:lnSpc>
                <a:spcPts val="2500"/>
              </a:lnSpc>
              <a:spcBef>
                <a:spcPts val="1379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CGBKOR+Wingdings-Regular"/>
                <a:cs typeface="CGBKO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регулярная</a:t>
            </a:r>
            <a:r>
              <a:rPr dirty="0" sz="2400" spc="15">
                <a:solidFill>
                  <a:srgbClr val="404040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VWMVPF+TrebuchetMS"/>
                <a:cs typeface="VWMVPF+TrebuchetMS"/>
              </a:rPr>
              <a:t>невнимательность.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0547" y="248703"/>
            <a:ext cx="880888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Используемая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методическая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3200">
                <a:solidFill>
                  <a:srgbClr val="000000"/>
                </a:solidFill>
                <a:latin typeface="VWMVPF+TrebuchetMS"/>
                <a:cs typeface="VWMVPF+TrebuchetMS"/>
              </a:rPr>
              <a:t>литература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7154" y="458518"/>
            <a:ext cx="10478368" cy="18265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Мануальный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(ручной)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блок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-</a:t>
            </a:r>
            <a:r>
              <a:rPr dirty="0" sz="3200" b="1">
                <a:solidFill>
                  <a:srgbClr val="90c226"/>
                </a:solidFill>
                <a:latin typeface="IUKNRK+TrebuchetMS-Bold"/>
                <a:cs typeface="IUKNRK+TrebuchetMS-Bold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специальные</a:t>
            </a:r>
            <a:r>
              <a:rPr dirty="0" sz="2800" spc="-28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игры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и</a:t>
            </a:r>
          </a:p>
          <a:p>
            <a:pPr marL="438150" marR="0">
              <a:lnSpc>
                <a:spcPts val="2917"/>
              </a:lnSpc>
              <a:spcBef>
                <a:spcPts val="452"/>
              </a:spcBef>
              <a:spcAft>
                <a:spcPts val="0"/>
              </a:spcAft>
            </a:pP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упражнения,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позволяющие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повысить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способность</a:t>
            </a:r>
          </a:p>
          <a:p>
            <a:pPr marL="1122362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мозга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ребенка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к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интегрированной</a:t>
            </a:r>
            <a:r>
              <a:rPr dirty="0" sz="2800" spc="-27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800">
                <a:solidFill>
                  <a:srgbClr val="90c226"/>
                </a:solidFill>
                <a:latin typeface="VWMVPF+TrebuchetMS"/>
                <a:cs typeface="VWMVPF+TrebuchetMS"/>
              </a:rPr>
              <a:t>работе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9956" y="291666"/>
            <a:ext cx="10393311" cy="150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Под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влиянием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кинестетических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импульсов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от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руки,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а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точнее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от</a:t>
            </a:r>
          </a:p>
          <a:p>
            <a:pPr marL="1522412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пальцев,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включается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механизм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«единства</a:t>
            </a:r>
          </a:p>
          <a:p>
            <a:pPr marL="3103562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мысли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и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 </a:t>
            </a:r>
            <a:r>
              <a:rPr dirty="0" sz="2400">
                <a:solidFill>
                  <a:srgbClr val="90c226"/>
                </a:solidFill>
                <a:latin typeface="VWMVPF+TrebuchetMS"/>
                <a:cs typeface="VWMVPF+TrebuchetMS"/>
              </a:rPr>
              <a:t>движения»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5230" y="4927940"/>
            <a:ext cx="4758344" cy="1864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При</a:t>
            </a:r>
            <a:r>
              <a:rPr dirty="0" sz="2000" spc="2817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регулярном</a:t>
            </a:r>
            <a:r>
              <a:rPr dirty="0" sz="2000" spc="2824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выполнении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специальных</a:t>
            </a:r>
            <a:r>
              <a:rPr dirty="0" sz="2000" spc="-134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движений</a:t>
            </a:r>
            <a:r>
              <a:rPr dirty="0" sz="2000" spc="-148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образуется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большое</a:t>
            </a:r>
            <a:r>
              <a:rPr dirty="0" sz="2000" spc="2491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количество</a:t>
            </a:r>
            <a:r>
              <a:rPr dirty="0" sz="2000" spc="25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нервных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волокон,</a:t>
            </a:r>
            <a:r>
              <a:rPr dirty="0" sz="2000" spc="205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связывающих</a:t>
            </a:r>
            <a:r>
              <a:rPr dirty="0" sz="2000" spc="227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полушария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головного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мозга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в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единую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 </a:t>
            </a:r>
            <a:r>
              <a:rPr dirty="0" sz="2000">
                <a:solidFill>
                  <a:srgbClr val="000000"/>
                </a:solidFill>
                <a:latin typeface="VWMVPF+TrebuchetMS"/>
                <a:cs typeface="VWMVPF+TrebuchetMS"/>
              </a:rPr>
              <a:t>систему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2023-03-09T00:01:20-07:00</dcterms:modified>
</cp:coreProperties>
</file>