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256" r:id="rId2"/>
    <p:sldId id="257" r:id="rId3"/>
    <p:sldId id="258" r:id="rId4"/>
    <p:sldId id="279" r:id="rId5"/>
    <p:sldId id="259" r:id="rId6"/>
    <p:sldId id="260" r:id="rId7"/>
    <p:sldId id="261" r:id="rId8"/>
    <p:sldId id="262" r:id="rId9"/>
    <p:sldId id="266" r:id="rId10"/>
    <p:sldId id="264" r:id="rId11"/>
    <p:sldId id="263" r:id="rId12"/>
    <p:sldId id="268" r:id="rId13"/>
    <p:sldId id="269" r:id="rId14"/>
    <p:sldId id="278" r:id="rId15"/>
    <p:sldId id="270" r:id="rId16"/>
    <p:sldId id="271" r:id="rId17"/>
    <p:sldId id="273" r:id="rId18"/>
    <p:sldId id="274" r:id="rId19"/>
    <p:sldId id="275" r:id="rId20"/>
    <p:sldId id="276" r:id="rId21"/>
    <p:sldId id="277"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5B106E36-FD25-4E2D-B0AA-010F637433A0}" type="datetimeFigureOut">
              <a:rPr lang="ru-RU" smtClean="0"/>
              <a:pPr/>
              <a:t>07.04.2023</a:t>
            </a:fld>
            <a:endParaRPr lang="ru-RU"/>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07.04.2023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07.04.2023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smtClean="0"/>
              <a:t>Образец заголовка</a:t>
            </a:r>
            <a:endParaRPr kumimoji="0" lang="en-US"/>
          </a:p>
        </p:txBody>
      </p:sp>
      <p:sp>
        <p:nvSpPr>
          <p:cNvPr id="3" name="Содержимое 2"/>
          <p:cNvSpPr>
            <a:spLocks noGrp="1"/>
          </p:cNvSpPr>
          <p:nvPr>
            <p:ph idx="1"/>
          </p:nvPr>
        </p:nvSpPr>
        <p:spPr>
          <a:xfrm>
            <a:off x="457200" y="1882808"/>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5B106E36-FD25-4E2D-B0AA-010F637433A0}" type="datetimeFigureOut">
              <a:rPr lang="ru-RU" smtClean="0"/>
              <a:pPr/>
              <a:t>07.04.2023</a:t>
            </a:fld>
            <a:endParaRPr lang="ru-RU"/>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Дата 3"/>
          <p:cNvSpPr>
            <a:spLocks noGrp="1"/>
          </p:cNvSpPr>
          <p:nvPr>
            <p:ph type="dt" sz="half" idx="10"/>
          </p:nvPr>
        </p:nvSpPr>
        <p:spPr>
          <a:xfrm>
            <a:off x="6955632" y="6477000"/>
            <a:ext cx="2133600" cy="304800"/>
          </a:xfrm>
        </p:spPr>
        <p:txBody>
          <a:bodyPr/>
          <a:lstStyle/>
          <a:p>
            <a:fld id="{5B106E36-FD25-4E2D-B0AA-010F637433A0}" type="datetimeFigureOut">
              <a:rPr lang="ru-RU" smtClean="0"/>
              <a:pPr/>
              <a:t>07.04.2023</a:t>
            </a:fld>
            <a:endParaRPr lang="ru-RU"/>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a:p>
        </p:txBody>
      </p:sp>
      <p:sp>
        <p:nvSpPr>
          <p:cNvPr id="6" name="Номер слайда 5"/>
          <p:cNvSpPr>
            <a:spLocks noGrp="1"/>
          </p:cNvSpPr>
          <p:nvPr>
            <p:ph type="sldNum" sz="quarter" idx="12"/>
          </p:nvPr>
        </p:nvSpPr>
        <p:spPr>
          <a:xfrm>
            <a:off x="8451056" y="809624"/>
            <a:ext cx="502920" cy="300831"/>
          </a:xfrm>
        </p:spPr>
        <p:txBody>
          <a:bodyPr/>
          <a:lstStyle/>
          <a:p>
            <a:fld id="{725C68B6-61C2-468F-89AB-4B9F7531AA68}" type="slidenum">
              <a:rPr lang="ru-RU" smtClean="0"/>
              <a:pPr/>
              <a:t>‹#›</a:t>
            </a:fld>
            <a:endParaRPr lang="ru-RU"/>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5B106E36-FD25-4E2D-B0AA-010F637433A0}" type="datetimeFigureOut">
              <a:rPr lang="ru-RU" smtClean="0"/>
              <a:pPr/>
              <a:t>07.04.2023</a:t>
            </a:fld>
            <a:endParaRPr lang="ru-RU"/>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a:p>
        </p:txBody>
      </p:sp>
      <p:sp>
        <p:nvSpPr>
          <p:cNvPr id="7" name="Номер слайда 6"/>
          <p:cNvSpPr>
            <a:spLocks noGrp="1"/>
          </p:cNvSpPr>
          <p:nvPr>
            <p:ph type="sldNum" sz="quarter" idx="12"/>
          </p:nvPr>
        </p:nvSpPr>
        <p:spPr>
          <a:xfrm>
            <a:off x="7589520" y="6480969"/>
            <a:ext cx="502920" cy="301752"/>
          </a:xfrm>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5B106E36-FD25-4E2D-B0AA-010F637433A0}" type="datetimeFigureOut">
              <a:rPr lang="ru-RU" smtClean="0"/>
              <a:pPr/>
              <a:t>07.04.2023</a:t>
            </a:fld>
            <a:endParaRPr lang="ru-RU"/>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07.04.2023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5B106E36-FD25-4E2D-B0AA-010F637433A0}" type="datetimeFigureOut">
              <a:rPr lang="ru-RU" smtClean="0"/>
              <a:pPr/>
              <a:t>07.04.2023</a:t>
            </a:fld>
            <a:endParaRPr lang="ru-RU"/>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a:p>
        </p:txBody>
      </p:sp>
      <p:sp>
        <p:nvSpPr>
          <p:cNvPr id="4" name="Номер слайда 3"/>
          <p:cNvSpPr>
            <a:spLocks noGrp="1"/>
          </p:cNvSpPr>
          <p:nvPr>
            <p:ph type="sldNum" sz="quarter" idx="12"/>
          </p:nvPr>
        </p:nvSpPr>
        <p:spPr>
          <a:xfrm>
            <a:off x="7589520" y="6480969"/>
            <a:ext cx="502920" cy="301752"/>
          </a:xfrm>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5B106E36-FD25-4E2D-B0AA-010F637433A0}" type="datetimeFigureOut">
              <a:rPr lang="ru-RU" smtClean="0"/>
              <a:pPr/>
              <a:t>07.04.2023</a:t>
            </a:fld>
            <a:endParaRPr lang="ru-RU"/>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5B106E36-FD25-4E2D-B0AA-010F637433A0}" type="datetimeFigureOut">
              <a:rPr lang="ru-RU" smtClean="0"/>
              <a:pPr/>
              <a:t>07.04.2023</a:t>
            </a:fld>
            <a:endParaRPr lang="ru-RU"/>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5B106E36-FD25-4E2D-B0AA-010F637433A0}" type="datetimeFigureOut">
              <a:rPr lang="ru-RU" smtClean="0"/>
              <a:pPr/>
              <a:t>07.04.2023</a:t>
            </a:fld>
            <a:endParaRPr lang="ru-RU"/>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ru-RU"/>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725C68B6-61C2-468F-89AB-4B9F7531AA68}"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1538" y="4572008"/>
            <a:ext cx="6786610" cy="2339102"/>
          </a:xfrm>
          <a:prstGeom prst="rect">
            <a:avLst/>
          </a:prstGeom>
          <a:noFill/>
        </p:spPr>
        <p:txBody>
          <a:bodyPr wrap="square" rtlCol="0">
            <a:spAutoFit/>
          </a:bodyPr>
          <a:lstStyle/>
          <a:p>
            <a:pPr algn="ctr"/>
            <a:r>
              <a:rPr lang="ru-RU" b="1" dirty="0" smtClean="0"/>
              <a:t> </a:t>
            </a:r>
            <a:r>
              <a:rPr lang="ru-RU" sz="2400" b="1" dirty="0" smtClean="0">
                <a:latin typeface="Times New Roman" pitchFamily="18" charset="0"/>
                <a:cs typeface="Times New Roman" pitchFamily="18" charset="0"/>
              </a:rPr>
              <a:t>Шаг в будущее или приемы </a:t>
            </a:r>
            <a:r>
              <a:rPr lang="ru-RU" sz="2400" b="1" dirty="0" err="1" smtClean="0">
                <a:latin typeface="Times New Roman" pitchFamily="18" charset="0"/>
                <a:cs typeface="Times New Roman" pitchFamily="18" charset="0"/>
              </a:rPr>
              <a:t>арт</a:t>
            </a:r>
            <a:r>
              <a:rPr lang="ru-RU" sz="2400" b="1" dirty="0" smtClean="0">
                <a:latin typeface="Times New Roman" pitchFamily="18" charset="0"/>
                <a:cs typeface="Times New Roman" pitchFamily="18" charset="0"/>
              </a:rPr>
              <a:t>- терапии в работе с дошкольниками. </a:t>
            </a:r>
          </a:p>
          <a:p>
            <a:pPr algn="ctr"/>
            <a:r>
              <a:rPr lang="ru-RU" sz="2800" b="1" dirty="0" smtClean="0">
                <a:solidFill>
                  <a:schemeClr val="accent1">
                    <a:lumMod val="60000"/>
                    <a:lumOff val="40000"/>
                  </a:schemeClr>
                </a:solidFill>
                <a:latin typeface="Times New Roman" pitchFamily="18" charset="0"/>
                <a:cs typeface="Times New Roman" pitchFamily="18" charset="0"/>
              </a:rPr>
              <a:t>Моя педагогическая находка.</a:t>
            </a:r>
          </a:p>
          <a:p>
            <a:pPr algn="ctr"/>
            <a:endParaRPr lang="ru-RU" sz="2800" b="1" dirty="0" smtClean="0">
              <a:solidFill>
                <a:schemeClr val="accent1">
                  <a:lumMod val="60000"/>
                  <a:lumOff val="40000"/>
                </a:schemeClr>
              </a:solidFill>
              <a:latin typeface="Times New Roman" pitchFamily="18" charset="0"/>
              <a:cs typeface="Times New Roman" pitchFamily="18" charset="0"/>
            </a:endParaRPr>
          </a:p>
          <a:p>
            <a:pPr algn="ctr"/>
            <a:r>
              <a:rPr lang="ru-RU" sz="2400" b="1" dirty="0" smtClean="0">
                <a:latin typeface="Times New Roman" pitchFamily="18" charset="0"/>
                <a:cs typeface="Times New Roman" pitchFamily="18" charset="0"/>
              </a:rPr>
              <a:t>Воспитатель </a:t>
            </a:r>
            <a:r>
              <a:rPr lang="ru-RU" sz="2400" b="1" dirty="0" err="1" smtClean="0">
                <a:latin typeface="Times New Roman" pitchFamily="18" charset="0"/>
                <a:cs typeface="Times New Roman" pitchFamily="18" charset="0"/>
              </a:rPr>
              <a:t>Зибарева</a:t>
            </a:r>
            <a:r>
              <a:rPr lang="ru-RU" sz="2400" b="1" dirty="0" smtClean="0">
                <a:latin typeface="Times New Roman" pitchFamily="18" charset="0"/>
                <a:cs typeface="Times New Roman" pitchFamily="18" charset="0"/>
              </a:rPr>
              <a:t> Людмила Анатольевна</a:t>
            </a:r>
          </a:p>
          <a:p>
            <a:endParaRPr lang="ru-RU" dirty="0"/>
          </a:p>
        </p:txBody>
      </p:sp>
      <p:pic>
        <p:nvPicPr>
          <p:cNvPr id="3" name="Рисунок 2" descr="preview-blog-113.jpg"/>
          <p:cNvPicPr>
            <a:picLocks noChangeAspect="1"/>
          </p:cNvPicPr>
          <p:nvPr/>
        </p:nvPicPr>
        <p:blipFill>
          <a:blip r:embed="rId2"/>
          <a:stretch>
            <a:fillRect/>
          </a:stretch>
        </p:blipFill>
        <p:spPr>
          <a:xfrm>
            <a:off x="1142976" y="1214422"/>
            <a:ext cx="6715142" cy="3260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p:cNvSpPr/>
          <p:nvPr/>
        </p:nvSpPr>
        <p:spPr>
          <a:xfrm>
            <a:off x="2143108" y="357166"/>
            <a:ext cx="4572000" cy="646331"/>
          </a:xfrm>
          <a:prstGeom prst="rect">
            <a:avLst/>
          </a:prstGeom>
        </p:spPr>
        <p:txBody>
          <a:bodyPr>
            <a:spAutoFit/>
          </a:bodyPr>
          <a:lstStyle/>
          <a:p>
            <a:pPr algn="ctr"/>
            <a:r>
              <a:rPr lang="ru-RU" b="1" dirty="0" smtClean="0">
                <a:latin typeface="Times New Roman" pitchFamily="18" charset="0"/>
                <a:cs typeface="Times New Roman" pitchFamily="18" charset="0"/>
              </a:rPr>
              <a:t>МБДОУ «Детский сад №11</a:t>
            </a:r>
          </a:p>
          <a:p>
            <a:pPr algn="ctr"/>
            <a:r>
              <a:rPr lang="ru-RU" b="1" dirty="0" smtClean="0">
                <a:latin typeface="Times New Roman" pitchFamily="18" charset="0"/>
                <a:cs typeface="Times New Roman" pitchFamily="18" charset="0"/>
              </a:rPr>
              <a:t> г. Калининска Саратовской области» </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_2174.jpg"/>
          <p:cNvPicPr>
            <a:picLocks noChangeAspect="1"/>
          </p:cNvPicPr>
          <p:nvPr/>
        </p:nvPicPr>
        <p:blipFill>
          <a:blip r:embed="rId2" cstate="print"/>
          <a:stretch>
            <a:fillRect/>
          </a:stretch>
        </p:blipFill>
        <p:spPr>
          <a:xfrm rot="5400000">
            <a:off x="5581020" y="508997"/>
            <a:ext cx="4071977" cy="3053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Рисунок 2" descr="IMG_2181.jpg"/>
          <p:cNvPicPr>
            <a:picLocks noChangeAspect="1"/>
          </p:cNvPicPr>
          <p:nvPr/>
        </p:nvPicPr>
        <p:blipFill>
          <a:blip r:embed="rId3" cstate="print"/>
          <a:stretch>
            <a:fillRect/>
          </a:stretch>
        </p:blipFill>
        <p:spPr>
          <a:xfrm rot="5400000">
            <a:off x="-517923" y="517922"/>
            <a:ext cx="4143380" cy="3107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Рисунок 4" descr="IMG_2195.jpg"/>
          <p:cNvPicPr>
            <a:picLocks noChangeAspect="1"/>
          </p:cNvPicPr>
          <p:nvPr/>
        </p:nvPicPr>
        <p:blipFill>
          <a:blip r:embed="rId4" cstate="print"/>
          <a:stretch>
            <a:fillRect/>
          </a:stretch>
        </p:blipFill>
        <p:spPr>
          <a:xfrm>
            <a:off x="-285784" y="4071942"/>
            <a:ext cx="3714744" cy="27860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Рисунок 3" descr="IMG_2192.jpg"/>
          <p:cNvPicPr>
            <a:picLocks noChangeAspect="1"/>
          </p:cNvPicPr>
          <p:nvPr/>
        </p:nvPicPr>
        <p:blipFill>
          <a:blip r:embed="rId5" cstate="print"/>
          <a:stretch>
            <a:fillRect/>
          </a:stretch>
        </p:blipFill>
        <p:spPr>
          <a:xfrm>
            <a:off x="5643570" y="4125520"/>
            <a:ext cx="3643306" cy="2732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Прямоугольник 6"/>
          <p:cNvSpPr/>
          <p:nvPr/>
        </p:nvSpPr>
        <p:spPr>
          <a:xfrm>
            <a:off x="2857488" y="428604"/>
            <a:ext cx="3214710"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b="1" u="sng" dirty="0" err="1" smtClean="0">
                <a:latin typeface="Times New Roman" pitchFamily="18" charset="0"/>
                <a:cs typeface="Times New Roman" pitchFamily="18" charset="0"/>
              </a:rPr>
              <a:t>Сказкотерапия</a:t>
            </a:r>
            <a:r>
              <a:rPr lang="ru-RU" b="1" u="sng" dirty="0" smtClean="0">
                <a:latin typeface="Times New Roman" pitchFamily="18" charset="0"/>
                <a:cs typeface="Times New Roman" pitchFamily="18" charset="0"/>
              </a:rPr>
              <a:t> («лечение сказкой») </a:t>
            </a:r>
            <a:r>
              <a:rPr lang="ru-RU" b="1" dirty="0" smtClean="0">
                <a:latin typeface="Times New Roman" pitchFamily="18" charset="0"/>
                <a:cs typeface="Times New Roman" pitchFamily="18" charset="0"/>
              </a:rPr>
              <a:t>– это комплексные занятия, которые нацелены на работу с чувствами, формирование ценностных основ личности, развитие творческих способностей ребёнка</a:t>
            </a:r>
            <a:endParaRPr lang="ru-RU" b="1" dirty="0">
              <a:latin typeface="Times New Roman" pitchFamily="18" charset="0"/>
              <a:cs typeface="Times New Roman" pitchFamily="18" charset="0"/>
            </a:endParaRPr>
          </a:p>
        </p:txBody>
      </p:sp>
      <p:pic>
        <p:nvPicPr>
          <p:cNvPr id="6" name="Рисунок 5" descr="IMG_2177.jpg"/>
          <p:cNvPicPr>
            <a:picLocks noChangeAspect="1"/>
          </p:cNvPicPr>
          <p:nvPr/>
        </p:nvPicPr>
        <p:blipFill>
          <a:blip r:embed="rId6" cstate="print"/>
          <a:stretch>
            <a:fillRect/>
          </a:stretch>
        </p:blipFill>
        <p:spPr>
          <a:xfrm rot="5400000">
            <a:off x="2675920" y="3896320"/>
            <a:ext cx="3738557" cy="28039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OszxJB6r9Bc.jpg"/>
          <p:cNvPicPr>
            <a:picLocks noChangeAspect="1"/>
          </p:cNvPicPr>
          <p:nvPr/>
        </p:nvPicPr>
        <p:blipFill>
          <a:blip r:embed="rId2"/>
          <a:stretch>
            <a:fillRect/>
          </a:stretch>
        </p:blipFill>
        <p:spPr>
          <a:xfrm>
            <a:off x="5643570" y="2190760"/>
            <a:ext cx="3500430" cy="4667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285720" y="214290"/>
            <a:ext cx="6500858" cy="5170646"/>
          </a:xfrm>
          <a:prstGeom prst="rect">
            <a:avLst/>
          </a:prstGeom>
          <a:noFill/>
        </p:spPr>
        <p:txBody>
          <a:bodyPr wrap="square" rtlCol="0">
            <a:spAutoFit/>
          </a:bodyPr>
          <a:lstStyle/>
          <a:p>
            <a:r>
              <a:rPr lang="ru-RU" sz="2400" b="1" dirty="0" smtClean="0">
                <a:latin typeface="Times New Roman" pitchFamily="18" charset="0"/>
                <a:cs typeface="Times New Roman" pitchFamily="18" charset="0"/>
              </a:rPr>
              <a:t>Разнообразны и приёмы </a:t>
            </a:r>
            <a:r>
              <a:rPr lang="ru-RU" sz="2400" b="1" dirty="0" err="1" smtClean="0">
                <a:latin typeface="Times New Roman" pitchFamily="18" charset="0"/>
                <a:cs typeface="Times New Roman" pitchFamily="18" charset="0"/>
              </a:rPr>
              <a:t>сказкотерапии</a:t>
            </a:r>
            <a:r>
              <a:rPr lang="ru-RU" sz="2400" b="1" dirty="0" smtClean="0">
                <a:latin typeface="Times New Roman" pitchFamily="18" charset="0"/>
                <a:cs typeface="Times New Roman" pitchFamily="18" charset="0"/>
              </a:rPr>
              <a:t>:</a:t>
            </a:r>
          </a:p>
          <a:p>
            <a:r>
              <a:rPr lang="ru-RU" sz="2400" b="1" dirty="0" smtClean="0">
                <a:latin typeface="Times New Roman" pitchFamily="18" charset="0"/>
                <a:cs typeface="Times New Roman" pitchFamily="18" charset="0"/>
              </a:rPr>
              <a:t>-чтение или рассказывание;</a:t>
            </a:r>
          </a:p>
          <a:p>
            <a:r>
              <a:rPr lang="ru-RU" sz="2400" b="1" dirty="0" smtClean="0">
                <a:latin typeface="Times New Roman" pitchFamily="18" charset="0"/>
                <a:cs typeface="Times New Roman" pitchFamily="18" charset="0"/>
              </a:rPr>
              <a:t>-пересказ по опорному плану;</a:t>
            </a:r>
          </a:p>
          <a:p>
            <a:r>
              <a:rPr lang="ru-RU" sz="2400" b="1" dirty="0" smtClean="0">
                <a:latin typeface="Times New Roman" pitchFamily="18" charset="0"/>
                <a:cs typeface="Times New Roman" pitchFamily="18" charset="0"/>
              </a:rPr>
              <a:t>-обсуждение и словесный анализ;</a:t>
            </a:r>
          </a:p>
          <a:p>
            <a:r>
              <a:rPr lang="ru-RU" sz="2400" b="1" dirty="0" smtClean="0">
                <a:latin typeface="Times New Roman" pitchFamily="18" charset="0"/>
                <a:cs typeface="Times New Roman" pitchFamily="18" charset="0"/>
              </a:rPr>
              <a:t>-рисование сказки;</a:t>
            </a:r>
          </a:p>
          <a:p>
            <a:r>
              <a:rPr lang="ru-RU" sz="2400" b="1" dirty="0" smtClean="0">
                <a:latin typeface="Times New Roman" pitchFamily="18" charset="0"/>
                <a:cs typeface="Times New Roman" pitchFamily="18" charset="0"/>
              </a:rPr>
              <a:t>-артикуляционная гимнастика, пальчиковая гимнастика и пальчиковый театр.</a:t>
            </a:r>
          </a:p>
          <a:p>
            <a:r>
              <a:rPr lang="ru-RU" sz="2400" b="1" dirty="0" smtClean="0">
                <a:latin typeface="Times New Roman" pitchFamily="18" charset="0"/>
                <a:cs typeface="Times New Roman" pitchFamily="18" charset="0"/>
              </a:rPr>
              <a:t>-дидактическая, ролевая, театрализованная, подвижная игра;</a:t>
            </a:r>
          </a:p>
          <a:p>
            <a:r>
              <a:rPr lang="ru-RU" sz="2400" b="1" dirty="0" smtClean="0">
                <a:latin typeface="Times New Roman" pitchFamily="18" charset="0"/>
                <a:cs typeface="Times New Roman" pitchFamily="18" charset="0"/>
              </a:rPr>
              <a:t>-сочинение собственных сказочных сюжетов;</a:t>
            </a:r>
          </a:p>
          <a:p>
            <a:r>
              <a:rPr lang="ru-RU" sz="2400" b="1" dirty="0" smtClean="0">
                <a:latin typeface="Times New Roman" pitchFamily="18" charset="0"/>
                <a:cs typeface="Times New Roman" pitchFamily="18" charset="0"/>
              </a:rPr>
              <a:t>-подготовка декораций, костюмов и масок к сказкам: рисование, аппликация, лепка и т. </a:t>
            </a:r>
          </a:p>
          <a:p>
            <a:r>
              <a:rPr lang="ru-RU" sz="2400" b="1" dirty="0" smtClean="0">
                <a:latin typeface="Times New Roman" pitchFamily="18" charset="0"/>
                <a:cs typeface="Times New Roman" pitchFamily="18" charset="0"/>
              </a:rPr>
              <a:t>-Сказка на песке.</a:t>
            </a:r>
          </a:p>
          <a:p>
            <a:endParaRPr lang="ru-RU"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282" y="214290"/>
            <a:ext cx="8215370" cy="1569660"/>
          </a:xfrm>
          <a:prstGeom prst="rect">
            <a:avLst/>
          </a:prstGeom>
        </p:spPr>
        <p:txBody>
          <a:bodyPr wrap="square">
            <a:spAutoFit/>
          </a:bodyPr>
          <a:lstStyle/>
          <a:p>
            <a:r>
              <a:rPr lang="ru-RU" sz="2400" b="1" u="sng" dirty="0" smtClean="0">
                <a:latin typeface="Times New Roman" pitchFamily="18" charset="0"/>
                <a:cs typeface="Times New Roman" pitchFamily="18" charset="0"/>
              </a:rPr>
              <a:t>Термин «</a:t>
            </a:r>
            <a:r>
              <a:rPr lang="ru-RU" sz="2400" b="1" u="sng" dirty="0" err="1" smtClean="0">
                <a:latin typeface="Times New Roman" pitchFamily="18" charset="0"/>
                <a:cs typeface="Times New Roman" pitchFamily="18" charset="0"/>
              </a:rPr>
              <a:t>игротерапия</a:t>
            </a:r>
            <a:r>
              <a:rPr lang="ru-RU" sz="2400" b="1" u="sng"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предполагает наличие игровой деятельности. В ходе </a:t>
            </a:r>
            <a:r>
              <a:rPr lang="ru-RU" sz="2400" b="1" dirty="0" err="1" smtClean="0">
                <a:latin typeface="Times New Roman" pitchFamily="18" charset="0"/>
                <a:cs typeface="Times New Roman" pitchFamily="18" charset="0"/>
              </a:rPr>
              <a:t>игротерапии</a:t>
            </a:r>
            <a:r>
              <a:rPr lang="ru-RU" sz="2400" b="1" dirty="0" smtClean="0">
                <a:latin typeface="Times New Roman" pitchFamily="18" charset="0"/>
                <a:cs typeface="Times New Roman" pitchFamily="18" charset="0"/>
              </a:rPr>
              <a:t> особое внимание уделяется коррекции детской агрессивности, тревожности и </a:t>
            </a:r>
            <a:r>
              <a:rPr lang="ru-RU" sz="2400" b="1" dirty="0" err="1" smtClean="0">
                <a:latin typeface="Times New Roman" pitchFamily="18" charset="0"/>
                <a:cs typeface="Times New Roman" pitchFamily="18" charset="0"/>
              </a:rPr>
              <a:t>гиперактивности</a:t>
            </a:r>
            <a:r>
              <a:rPr lang="ru-RU" sz="2400" b="1" dirty="0" smtClean="0">
                <a:latin typeface="Times New Roman" pitchFamily="18" charset="0"/>
                <a:cs typeface="Times New Roman" pitchFamily="18" charset="0"/>
              </a:rPr>
              <a:t>. </a:t>
            </a:r>
            <a:endParaRPr lang="ru-RU" sz="2400" b="1" dirty="0">
              <a:latin typeface="Times New Roman" pitchFamily="18" charset="0"/>
              <a:cs typeface="Times New Roman" pitchFamily="18" charset="0"/>
            </a:endParaRPr>
          </a:p>
        </p:txBody>
      </p:sp>
      <p:pic>
        <p:nvPicPr>
          <p:cNvPr id="3" name="Рисунок 2" descr="C80798CC-4E1A-4F30-9EF0-16B979FB20E0.JPG"/>
          <p:cNvPicPr>
            <a:picLocks noChangeAspect="1"/>
          </p:cNvPicPr>
          <p:nvPr/>
        </p:nvPicPr>
        <p:blipFill>
          <a:blip r:embed="rId2" cstate="print"/>
          <a:stretch>
            <a:fillRect/>
          </a:stretch>
        </p:blipFill>
        <p:spPr>
          <a:xfrm>
            <a:off x="428596" y="2000240"/>
            <a:ext cx="4572032" cy="45720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Рисунок 3" descr="IMG_8074.jpg"/>
          <p:cNvPicPr>
            <a:picLocks noChangeAspect="1"/>
          </p:cNvPicPr>
          <p:nvPr/>
        </p:nvPicPr>
        <p:blipFill>
          <a:blip r:embed="rId3" cstate="print"/>
          <a:stretch>
            <a:fillRect/>
          </a:stretch>
        </p:blipFill>
        <p:spPr>
          <a:xfrm rot="5400000">
            <a:off x="4583912" y="2440788"/>
            <a:ext cx="5048242" cy="37861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_1810.jpg"/>
          <p:cNvPicPr>
            <a:picLocks noChangeAspect="1"/>
          </p:cNvPicPr>
          <p:nvPr/>
        </p:nvPicPr>
        <p:blipFill>
          <a:blip r:embed="rId2" cstate="print"/>
          <a:stretch>
            <a:fillRect/>
          </a:stretch>
        </p:blipFill>
        <p:spPr>
          <a:xfrm>
            <a:off x="1785918" y="3214686"/>
            <a:ext cx="5238755" cy="3929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Рисунок 2" descr="IMG_1818.jpg"/>
          <p:cNvPicPr>
            <a:picLocks noChangeAspect="1"/>
          </p:cNvPicPr>
          <p:nvPr/>
        </p:nvPicPr>
        <p:blipFill>
          <a:blip r:embed="rId3" cstate="print"/>
          <a:stretch>
            <a:fillRect/>
          </a:stretch>
        </p:blipFill>
        <p:spPr>
          <a:xfrm>
            <a:off x="4476749" y="0"/>
            <a:ext cx="4667251" cy="3500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Рисунок 3" descr="IMG_1832.jpg"/>
          <p:cNvPicPr>
            <a:picLocks noChangeAspect="1"/>
          </p:cNvPicPr>
          <p:nvPr/>
        </p:nvPicPr>
        <p:blipFill>
          <a:blip r:embed="rId4" cstate="print"/>
          <a:stretch>
            <a:fillRect/>
          </a:stretch>
        </p:blipFill>
        <p:spPr>
          <a:xfrm>
            <a:off x="285720" y="214290"/>
            <a:ext cx="4190997" cy="3143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_1851.jpg"/>
          <p:cNvPicPr>
            <a:picLocks noChangeAspect="1"/>
          </p:cNvPicPr>
          <p:nvPr/>
        </p:nvPicPr>
        <p:blipFill>
          <a:blip r:embed="rId2" cstate="print"/>
          <a:stretch>
            <a:fillRect/>
          </a:stretch>
        </p:blipFill>
        <p:spPr>
          <a:xfrm rot="5400000">
            <a:off x="5268510" y="553643"/>
            <a:ext cx="4429132" cy="33218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Рисунок 1" descr="IMG_1845.jpg"/>
          <p:cNvPicPr>
            <a:picLocks noChangeAspect="1"/>
          </p:cNvPicPr>
          <p:nvPr/>
        </p:nvPicPr>
        <p:blipFill>
          <a:blip r:embed="rId3" cstate="print"/>
          <a:stretch>
            <a:fillRect/>
          </a:stretch>
        </p:blipFill>
        <p:spPr>
          <a:xfrm rot="5400000">
            <a:off x="-488160" y="488158"/>
            <a:ext cx="3905277" cy="29289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Рисунок 3" descr="IMG_1855.jpg"/>
          <p:cNvPicPr>
            <a:picLocks noChangeAspect="1"/>
          </p:cNvPicPr>
          <p:nvPr/>
        </p:nvPicPr>
        <p:blipFill>
          <a:blip r:embed="rId4" cstate="print"/>
          <a:stretch>
            <a:fillRect/>
          </a:stretch>
        </p:blipFill>
        <p:spPr>
          <a:xfrm rot="5400000">
            <a:off x="2018095" y="2982517"/>
            <a:ext cx="4429124" cy="33218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262wKz7VZCo.jpg"/>
          <p:cNvPicPr>
            <a:picLocks noChangeAspect="1"/>
          </p:cNvPicPr>
          <p:nvPr/>
        </p:nvPicPr>
        <p:blipFill>
          <a:blip r:embed="rId2"/>
          <a:srcRect r="11765" b="34509"/>
          <a:stretch>
            <a:fillRect/>
          </a:stretch>
        </p:blipFill>
        <p:spPr>
          <a:xfrm>
            <a:off x="3571868" y="0"/>
            <a:ext cx="5357818" cy="29825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Рисунок 5" descr="IMG_3860.jpg"/>
          <p:cNvPicPr>
            <a:picLocks noChangeAspect="1"/>
          </p:cNvPicPr>
          <p:nvPr/>
        </p:nvPicPr>
        <p:blipFill>
          <a:blip r:embed="rId3" cstate="print"/>
          <a:stretch>
            <a:fillRect/>
          </a:stretch>
        </p:blipFill>
        <p:spPr>
          <a:xfrm>
            <a:off x="428596" y="0"/>
            <a:ext cx="2896259" cy="40719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Рисунок 1" descr="8Z1gqLtNWJg.jpg"/>
          <p:cNvPicPr>
            <a:picLocks noChangeAspect="1"/>
          </p:cNvPicPr>
          <p:nvPr/>
        </p:nvPicPr>
        <p:blipFill>
          <a:blip r:embed="rId4"/>
          <a:srcRect r="7693" b="28206"/>
          <a:stretch>
            <a:fillRect/>
          </a:stretch>
        </p:blipFill>
        <p:spPr>
          <a:xfrm>
            <a:off x="0" y="3500438"/>
            <a:ext cx="5755831" cy="33575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Рисунок 6" descr="IMG_7994.jpg"/>
          <p:cNvPicPr>
            <a:picLocks noChangeAspect="1"/>
          </p:cNvPicPr>
          <p:nvPr/>
        </p:nvPicPr>
        <p:blipFill>
          <a:blip r:embed="rId5" cstate="print"/>
          <a:srcRect l="18667" t="4000" r="24000"/>
          <a:stretch>
            <a:fillRect/>
          </a:stretch>
        </p:blipFill>
        <p:spPr>
          <a:xfrm rot="5400000">
            <a:off x="4588533" y="2302534"/>
            <a:ext cx="4038867" cy="5072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_8388.jpg"/>
          <p:cNvPicPr>
            <a:picLocks noChangeAspect="1"/>
          </p:cNvPicPr>
          <p:nvPr/>
        </p:nvPicPr>
        <p:blipFill>
          <a:blip r:embed="rId2" cstate="print"/>
          <a:stretch>
            <a:fillRect/>
          </a:stretch>
        </p:blipFill>
        <p:spPr>
          <a:xfrm>
            <a:off x="5393523" y="1857364"/>
            <a:ext cx="3750477" cy="5000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601" name="Rectangle 1"/>
          <p:cNvSpPr>
            <a:spLocks noChangeArrowheads="1"/>
          </p:cNvSpPr>
          <p:nvPr/>
        </p:nvSpPr>
        <p:spPr bwMode="auto">
          <a:xfrm>
            <a:off x="214282" y="285728"/>
            <a:ext cx="742952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Изотерапия</a:t>
            </a: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является средством преимущественно невербального общения, что делает её особенно ценной в работе с детьми дошкольного возраста, изобразительная деятельность является мощным средством сближения людей, </a:t>
            </a:r>
            <a:r>
              <a:rPr kumimoji="0" lang="ru-RU" sz="24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изотерапия</a:t>
            </a: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позволяет использовать работы ребёнка для оценки его состояния. </a:t>
            </a:r>
            <a:endParaRPr kumimoji="0" lang="ru-RU" sz="2400" b="1"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4" name="Рисунок 3" descr="IMG_1895.jpg"/>
          <p:cNvPicPr>
            <a:picLocks noChangeAspect="1"/>
          </p:cNvPicPr>
          <p:nvPr/>
        </p:nvPicPr>
        <p:blipFill>
          <a:blip r:embed="rId3"/>
          <a:stretch>
            <a:fillRect/>
          </a:stretch>
        </p:blipFill>
        <p:spPr>
          <a:xfrm>
            <a:off x="1403236" y="3143248"/>
            <a:ext cx="3432829" cy="3714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c_yzqu49Hc.jpg"/>
          <p:cNvPicPr>
            <a:picLocks noChangeAspect="1"/>
          </p:cNvPicPr>
          <p:nvPr/>
        </p:nvPicPr>
        <p:blipFill>
          <a:blip r:embed="rId2" cstate="print"/>
          <a:stretch>
            <a:fillRect/>
          </a:stretch>
        </p:blipFill>
        <p:spPr>
          <a:xfrm>
            <a:off x="4714868" y="2428868"/>
            <a:ext cx="4429132" cy="4429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745" name="Rectangle 1"/>
          <p:cNvSpPr>
            <a:spLocks noChangeArrowheads="1"/>
          </p:cNvSpPr>
          <p:nvPr/>
        </p:nvSpPr>
        <p:spPr bwMode="auto">
          <a:xfrm>
            <a:off x="0" y="285728"/>
            <a:ext cx="81439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ru-RU" sz="2400" b="1" dirty="0" smtClean="0">
                <a:latin typeface="Times New Roman" pitchFamily="18" charset="0"/>
                <a:cs typeface="Times New Roman" pitchFamily="18" charset="0"/>
              </a:rPr>
              <a:t>Существует много техник </a:t>
            </a:r>
            <a:r>
              <a:rPr lang="ru-RU" sz="2400" b="1" dirty="0" err="1" smtClean="0">
                <a:latin typeface="Times New Roman" pitchFamily="18" charset="0"/>
                <a:cs typeface="Times New Roman" pitchFamily="18" charset="0"/>
              </a:rPr>
              <a:t>изотерапии</a:t>
            </a:r>
            <a:r>
              <a:rPr lang="ru-RU" sz="2400" b="1" dirty="0" smtClean="0">
                <a:latin typeface="Times New Roman" pitchFamily="18"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Марания </a:t>
            </a:r>
            <a:endParaRPr kumimoji="0" lang="ru-RU" sz="2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Монотипия</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Штриховки, каракули</a:t>
            </a:r>
            <a:r>
              <a:rPr kumimoji="0" lang="ru-RU"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Рисование сухими листьями и мелкими сыпучими материалами</a:t>
            </a:r>
            <a:r>
              <a:rPr kumimoji="0" lang="ru-RU"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(крупой, песком и т.д.). </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Рисование пальцами, ладонями, другими частями тела</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Рисование предметами окружающего пространства</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5.jpg"/>
          <p:cNvPicPr>
            <a:picLocks noChangeAspect="1"/>
          </p:cNvPicPr>
          <p:nvPr/>
        </p:nvPicPr>
        <p:blipFill>
          <a:blip r:embed="rId2"/>
          <a:stretch>
            <a:fillRect/>
          </a:stretch>
        </p:blipFill>
        <p:spPr>
          <a:xfrm rot="16200000">
            <a:off x="5397831" y="-388641"/>
            <a:ext cx="2575118" cy="379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Рисунок 2" descr="detsad-1198812-1497379744.jpg"/>
          <p:cNvPicPr>
            <a:picLocks noChangeAspect="1"/>
          </p:cNvPicPr>
          <p:nvPr/>
        </p:nvPicPr>
        <p:blipFill>
          <a:blip r:embed="rId3"/>
          <a:stretch>
            <a:fillRect/>
          </a:stretch>
        </p:blipFill>
        <p:spPr>
          <a:xfrm>
            <a:off x="0" y="0"/>
            <a:ext cx="4357727" cy="43577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Рисунок 3" descr="паль2.jpg"/>
          <p:cNvPicPr>
            <a:picLocks noChangeAspect="1"/>
          </p:cNvPicPr>
          <p:nvPr/>
        </p:nvPicPr>
        <p:blipFill>
          <a:blip r:embed="rId4"/>
          <a:stretch>
            <a:fillRect/>
          </a:stretch>
        </p:blipFill>
        <p:spPr>
          <a:xfrm>
            <a:off x="0" y="3617557"/>
            <a:ext cx="3470841" cy="32404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Рисунок 4" descr="IMG_1892.jpg"/>
          <p:cNvPicPr>
            <a:picLocks noChangeAspect="1"/>
          </p:cNvPicPr>
          <p:nvPr/>
        </p:nvPicPr>
        <p:blipFill>
          <a:blip r:embed="rId5" cstate="print"/>
          <a:stretch>
            <a:fillRect/>
          </a:stretch>
        </p:blipFill>
        <p:spPr>
          <a:xfrm>
            <a:off x="5715008" y="2643183"/>
            <a:ext cx="3050584" cy="42148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Рисунок 5" descr="detsad-625839-1596087123.jpg"/>
          <p:cNvPicPr>
            <a:picLocks noChangeAspect="1"/>
          </p:cNvPicPr>
          <p:nvPr/>
        </p:nvPicPr>
        <p:blipFill>
          <a:blip r:embed="rId6"/>
          <a:stretch>
            <a:fillRect/>
          </a:stretch>
        </p:blipFill>
        <p:spPr>
          <a:xfrm>
            <a:off x="2500298" y="2714620"/>
            <a:ext cx="3714138" cy="2486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_1884.jpg"/>
          <p:cNvPicPr>
            <a:picLocks noChangeAspect="1"/>
          </p:cNvPicPr>
          <p:nvPr/>
        </p:nvPicPr>
        <p:blipFill>
          <a:blip r:embed="rId2"/>
          <a:stretch>
            <a:fillRect/>
          </a:stretch>
        </p:blipFill>
        <p:spPr>
          <a:xfrm>
            <a:off x="714348" y="2948214"/>
            <a:ext cx="5214974" cy="3909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Рисунок 2" descr="IMG_1894.jpg"/>
          <p:cNvPicPr>
            <a:picLocks noChangeAspect="1"/>
          </p:cNvPicPr>
          <p:nvPr/>
        </p:nvPicPr>
        <p:blipFill>
          <a:blip r:embed="rId3" cstate="print"/>
          <a:stretch>
            <a:fillRect/>
          </a:stretch>
        </p:blipFill>
        <p:spPr>
          <a:xfrm>
            <a:off x="6117169" y="0"/>
            <a:ext cx="3026831" cy="4353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Рисунок 3" descr="IMG_1893.jpg"/>
          <p:cNvPicPr>
            <a:picLocks noChangeAspect="1"/>
          </p:cNvPicPr>
          <p:nvPr/>
        </p:nvPicPr>
        <p:blipFill>
          <a:blip r:embed="rId4" cstate="print"/>
          <a:stretch>
            <a:fillRect/>
          </a:stretch>
        </p:blipFill>
        <p:spPr>
          <a:xfrm>
            <a:off x="6447999" y="3286124"/>
            <a:ext cx="2696001" cy="3571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Рисунок 4" descr="Рисунок1.jpg"/>
          <p:cNvPicPr>
            <a:picLocks noChangeAspect="1"/>
          </p:cNvPicPr>
          <p:nvPr/>
        </p:nvPicPr>
        <p:blipFill>
          <a:blip r:embed="rId5"/>
          <a:stretch>
            <a:fillRect/>
          </a:stretch>
        </p:blipFill>
        <p:spPr>
          <a:xfrm>
            <a:off x="285720" y="0"/>
            <a:ext cx="5572164" cy="3733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арт-терапия.jpg"/>
          <p:cNvPicPr>
            <a:picLocks noChangeAspect="1"/>
          </p:cNvPicPr>
          <p:nvPr/>
        </p:nvPicPr>
        <p:blipFill>
          <a:blip r:embed="rId2"/>
          <a:stretch>
            <a:fillRect/>
          </a:stretch>
        </p:blipFill>
        <p:spPr>
          <a:xfrm>
            <a:off x="0" y="3800475"/>
            <a:ext cx="4562475" cy="3057525"/>
          </a:xfrm>
          <a:prstGeom prst="rect">
            <a:avLst/>
          </a:prstGeom>
          <a:ln>
            <a:noFill/>
          </a:ln>
          <a:effectLst>
            <a:softEdge rad="112500"/>
          </a:effectLst>
        </p:spPr>
      </p:pic>
      <p:sp>
        <p:nvSpPr>
          <p:cNvPr id="6147" name="Rectangle 3"/>
          <p:cNvSpPr>
            <a:spLocks noChangeArrowheads="1"/>
          </p:cNvSpPr>
          <p:nvPr/>
        </p:nvSpPr>
        <p:spPr bwMode="auto">
          <a:xfrm>
            <a:off x="3286116" y="357166"/>
            <a:ext cx="5857884"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effectLst/>
                <a:latin typeface="Times New Roman" pitchFamily="18" charset="0"/>
                <a:ea typeface="Times New Roman" pitchFamily="18" charset="0"/>
                <a:cs typeface="Times New Roman" pitchFamily="18" charset="0"/>
              </a:rPr>
              <a:t>Василий Александрович Сухомлинский утверждал, что “…забота о здоровье ребенка-это не просто комплекс санитарно-гигиенических норм и правил… и не свод требований к режиму, питанию, труду, отдыху. Это, прежде всего забота о гармонической полноте всех физических и духовных сил, и венцом этой гармонии является радость творчества”.</a:t>
            </a:r>
            <a:endParaRPr kumimoji="0" lang="ru-RU" sz="2800" b="1" i="0" u="none" strike="noStrike" cap="none" normalizeH="0" baseline="0" dirty="0" smtClean="0">
              <a:ln>
                <a:noFill/>
              </a:ln>
              <a:effectLst/>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_9790.jpg"/>
          <p:cNvPicPr>
            <a:picLocks noChangeAspect="1"/>
          </p:cNvPicPr>
          <p:nvPr/>
        </p:nvPicPr>
        <p:blipFill>
          <a:blip r:embed="rId2"/>
          <a:stretch>
            <a:fillRect/>
          </a:stretch>
        </p:blipFill>
        <p:spPr>
          <a:xfrm>
            <a:off x="3486138" y="3086092"/>
            <a:ext cx="5657862" cy="3771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2769" name="Rectangle 1"/>
          <p:cNvSpPr>
            <a:spLocks noChangeArrowheads="1"/>
          </p:cNvSpPr>
          <p:nvPr/>
        </p:nvSpPr>
        <p:spPr bwMode="auto">
          <a:xfrm>
            <a:off x="0" y="428604"/>
            <a:ext cx="7929586"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effectLst/>
                <a:latin typeface="Times New Roman" pitchFamily="18" charset="0"/>
                <a:ea typeface="Times New Roman" pitchFamily="18" charset="0"/>
                <a:cs typeface="Times New Roman" pitchFamily="18" charset="0"/>
              </a:rPr>
              <a:t>Таким образом, применяя </a:t>
            </a:r>
            <a:r>
              <a:rPr kumimoji="0" lang="ru-RU" sz="2800" b="1" i="0" u="none" strike="noStrike" cap="none" normalizeH="0" baseline="0" dirty="0" err="1" smtClean="0">
                <a:ln>
                  <a:noFill/>
                </a:ln>
                <a:effectLst/>
                <a:latin typeface="Times New Roman" pitchFamily="18" charset="0"/>
                <a:ea typeface="Times New Roman" pitchFamily="18" charset="0"/>
                <a:cs typeface="Times New Roman" pitchFamily="18" charset="0"/>
              </a:rPr>
              <a:t>арт</a:t>
            </a:r>
            <a:r>
              <a:rPr kumimoji="0" lang="ru-RU" sz="2800" b="1" i="0" u="none" strike="noStrike" cap="none" normalizeH="0" baseline="0" dirty="0" smtClean="0">
                <a:ln>
                  <a:noFill/>
                </a:ln>
                <a:effectLst/>
                <a:latin typeface="Times New Roman" pitchFamily="18" charset="0"/>
                <a:ea typeface="Times New Roman" pitchFamily="18" charset="0"/>
                <a:cs typeface="Times New Roman" pitchFamily="18" charset="0"/>
              </a:rPr>
              <a:t> – терапию, я чуточку приближаю детей к Здоровью в широком понимании этого слова- физической, социальной и психологической гармонии Человека. А также воспитываю в них доброжелательное отношение к людям, природе и, наконец, к самому себе.</a:t>
            </a:r>
            <a:endParaRPr kumimoji="0" lang="ru-RU" sz="2800" b="1" i="0" u="none" strike="noStrike" cap="none" normalizeH="0" baseline="0" dirty="0" smtClean="0">
              <a:ln>
                <a:noFill/>
              </a:ln>
              <a:effectLst/>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slide-16.jpg"/>
          <p:cNvPicPr>
            <a:picLocks noChangeAspect="1"/>
          </p:cNvPicPr>
          <p:nvPr/>
        </p:nvPicPr>
        <p:blipFill>
          <a:blip r:embed="rId2"/>
          <a:stretch>
            <a:fillRect/>
          </a:stretch>
        </p:blipFill>
        <p:spPr>
          <a:xfrm>
            <a:off x="0" y="4465"/>
            <a:ext cx="9144000" cy="6849070"/>
          </a:xfrm>
          <a:prstGeom prst="rect">
            <a:avLst/>
          </a:prstGeom>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art_title-e1671979083454.jpg"/>
          <p:cNvPicPr>
            <a:picLocks noChangeAspect="1"/>
          </p:cNvPicPr>
          <p:nvPr/>
        </p:nvPicPr>
        <p:blipFill>
          <a:blip r:embed="rId2"/>
          <a:stretch>
            <a:fillRect/>
          </a:stretch>
        </p:blipFill>
        <p:spPr>
          <a:xfrm>
            <a:off x="0" y="642918"/>
            <a:ext cx="9144000" cy="5715000"/>
          </a:xfrm>
          <a:prstGeom prst="rect">
            <a:avLst/>
          </a:prstGeom>
          <a:ln>
            <a:noFill/>
          </a:ln>
          <a:effectLst>
            <a:softEdge rad="112500"/>
          </a:effectLst>
        </p:spPr>
      </p:pic>
      <p:sp>
        <p:nvSpPr>
          <p:cNvPr id="3" name="TextBox 2"/>
          <p:cNvSpPr txBox="1"/>
          <p:nvPr/>
        </p:nvSpPr>
        <p:spPr>
          <a:xfrm>
            <a:off x="214282" y="1285860"/>
            <a:ext cx="6143636" cy="437042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2000" b="1" dirty="0" smtClean="0">
                <a:latin typeface="Times New Roman" pitchFamily="18" charset="0"/>
                <a:cs typeface="Times New Roman" pitchFamily="18" charset="0"/>
              </a:rPr>
              <a:t>Термин «</a:t>
            </a:r>
            <a:r>
              <a:rPr lang="ru-RU" sz="2000" b="1" dirty="0" err="1" smtClean="0">
                <a:latin typeface="Times New Roman" pitchFamily="18" charset="0"/>
                <a:cs typeface="Times New Roman" pitchFamily="18" charset="0"/>
              </a:rPr>
              <a:t>арт</a:t>
            </a:r>
            <a:r>
              <a:rPr lang="ru-RU" sz="2000" b="1" dirty="0" smtClean="0">
                <a:latin typeface="Times New Roman" pitchFamily="18" charset="0"/>
                <a:cs typeface="Times New Roman" pitchFamily="18" charset="0"/>
              </a:rPr>
              <a:t>- терапия</a:t>
            </a:r>
            <a:r>
              <a:rPr lang="ru-RU" sz="2000" dirty="0" smtClean="0">
                <a:latin typeface="Times New Roman" pitchFamily="18" charset="0"/>
                <a:cs typeface="Times New Roman" pitchFamily="18" charset="0"/>
              </a:rPr>
              <a:t>» стал использоваться в нашей стране сравнительно недавно. С английского языка это понятие можно перевести как «лечение, основанное на занятиях художественным (изобразительным) творчеством...» Однако на практике </a:t>
            </a:r>
            <a:r>
              <a:rPr lang="ru-RU" sz="2000" dirty="0" err="1" smtClean="0">
                <a:latin typeface="Times New Roman" pitchFamily="18" charset="0"/>
                <a:cs typeface="Times New Roman" pitchFamily="18" charset="0"/>
              </a:rPr>
              <a:t>арт</a:t>
            </a:r>
            <a:r>
              <a:rPr lang="ru-RU" sz="2000" dirty="0" smtClean="0">
                <a:latin typeface="Times New Roman" pitchFamily="18" charset="0"/>
                <a:cs typeface="Times New Roman" pitchFamily="18" charset="0"/>
              </a:rPr>
              <a:t>- терапия далеко не всегда связана с лечением в строгом медицинском смысле слова. Хотя лечебные задачи, несомненно, ей свойственны, существует много примеров применения </a:t>
            </a:r>
            <a:r>
              <a:rPr lang="ru-RU" sz="2000" dirty="0" err="1" smtClean="0">
                <a:latin typeface="Times New Roman" pitchFamily="18" charset="0"/>
                <a:cs typeface="Times New Roman" pitchFamily="18" charset="0"/>
              </a:rPr>
              <a:t>арт</a:t>
            </a:r>
            <a:r>
              <a:rPr lang="ru-RU" sz="2000" dirty="0" smtClean="0">
                <a:latin typeface="Times New Roman" pitchFamily="18" charset="0"/>
                <a:cs typeface="Times New Roman" pitchFamily="18" charset="0"/>
              </a:rPr>
              <a:t>- терапии скорее как средства психической гармонизации и развития человека (например, в образовательной практике), как пути к разрешению социальных конфликтов или с другими целями.       </a:t>
            </a:r>
            <a:r>
              <a:rPr lang="ru-RU" dirty="0" smtClean="0"/>
              <a:t> </a:t>
            </a:r>
          </a:p>
          <a:p>
            <a:endParaRPr lang="ru-RU"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282" y="285728"/>
            <a:ext cx="8429684" cy="6247864"/>
          </a:xfrm>
          <a:prstGeom prst="rect">
            <a:avLst/>
          </a:prstGeom>
        </p:spPr>
        <p:txBody>
          <a:bodyPr wrap="square">
            <a:spAutoFit/>
          </a:bodyPr>
          <a:lstStyle/>
          <a:p>
            <a:pPr algn="ctr"/>
            <a:r>
              <a:rPr lang="ru-RU" sz="2000" b="1" i="1" dirty="0" err="1" smtClean="0">
                <a:solidFill>
                  <a:schemeClr val="accent1">
                    <a:lumMod val="60000"/>
                    <a:lumOff val="40000"/>
                  </a:schemeClr>
                </a:solidFill>
                <a:latin typeface="Times New Roman" pitchFamily="18" charset="0"/>
                <a:cs typeface="Times New Roman" pitchFamily="18" charset="0"/>
              </a:rPr>
              <a:t>Арт</a:t>
            </a:r>
            <a:r>
              <a:rPr lang="ru-RU" sz="2000" b="1" i="1" dirty="0" smtClean="0">
                <a:solidFill>
                  <a:schemeClr val="accent1">
                    <a:lumMod val="60000"/>
                    <a:lumOff val="40000"/>
                  </a:schemeClr>
                </a:solidFill>
                <a:latin typeface="Times New Roman" pitchFamily="18" charset="0"/>
                <a:cs typeface="Times New Roman" pitchFamily="18" charset="0"/>
              </a:rPr>
              <a:t>- терапевтические занятия с детьми позволяют решать следующие важные задачи: </a:t>
            </a:r>
            <a:endParaRPr lang="ru-RU" sz="2000" b="1" i="1" dirty="0" smtClean="0">
              <a:solidFill>
                <a:schemeClr val="accent1">
                  <a:lumMod val="60000"/>
                  <a:lumOff val="40000"/>
                </a:schemeClr>
              </a:solidFill>
              <a:latin typeface="Times New Roman" pitchFamily="18" charset="0"/>
              <a:cs typeface="Times New Roman" pitchFamily="18" charset="0"/>
            </a:endParaRPr>
          </a:p>
          <a:p>
            <a:r>
              <a:rPr lang="ru-RU" sz="2000" b="1" dirty="0" smtClean="0">
                <a:solidFill>
                  <a:schemeClr val="accent1">
                    <a:lumMod val="60000"/>
                    <a:lumOff val="40000"/>
                  </a:schemeClr>
                </a:solidFill>
                <a:latin typeface="Times New Roman" pitchFamily="18" charset="0"/>
                <a:cs typeface="Times New Roman" pitchFamily="18" charset="0"/>
              </a:rPr>
              <a:t>Развивающие</a:t>
            </a:r>
            <a:r>
              <a:rPr lang="ru-RU" sz="2000" dirty="0" smtClean="0">
                <a:solidFill>
                  <a:schemeClr val="accent1">
                    <a:lumMod val="60000"/>
                    <a:lumOff val="40000"/>
                  </a:schemeClr>
                </a:solidFill>
                <a:latin typeface="Times New Roman" pitchFamily="18" charset="0"/>
                <a:cs typeface="Times New Roman" pitchFamily="18" charset="0"/>
              </a:rPr>
              <a:t>. </a:t>
            </a:r>
            <a:r>
              <a:rPr lang="ru-RU" sz="2000" dirty="0" smtClean="0">
                <a:latin typeface="Times New Roman" pitchFamily="18" charset="0"/>
                <a:cs typeface="Times New Roman" pitchFamily="18" charset="0"/>
              </a:rPr>
              <a:t>Благодаря использованию различных форм художественной экспрессии складываются условия, при которых каждый ребенок переживает успех в той или иной деятельности, самостоятельно справляется с трудной ситуацией. Дети учатся открытости в общении, спонтанности. В целом происходит личностный рост, обретается опыт новых форм деятельности, развиваются способности к творчеству, </a:t>
            </a:r>
            <a:r>
              <a:rPr lang="ru-RU" sz="2000" dirty="0" err="1" smtClean="0">
                <a:latin typeface="Times New Roman" pitchFamily="18" charset="0"/>
                <a:cs typeface="Times New Roman" pitchFamily="18" charset="0"/>
              </a:rPr>
              <a:t>саморегуляции</a:t>
            </a:r>
            <a:r>
              <a:rPr lang="ru-RU" sz="2000" dirty="0" smtClean="0">
                <a:latin typeface="Times New Roman" pitchFamily="18" charset="0"/>
                <a:cs typeface="Times New Roman" pitchFamily="18" charset="0"/>
              </a:rPr>
              <a:t> чувств и поведения</a:t>
            </a:r>
            <a:r>
              <a:rPr lang="ru-RU" sz="2000" dirty="0" smtClean="0">
                <a:latin typeface="Times New Roman" pitchFamily="18" charset="0"/>
                <a:cs typeface="Times New Roman" pitchFamily="18" charset="0"/>
              </a:rPr>
              <a:t>.</a:t>
            </a:r>
          </a:p>
          <a:p>
            <a:r>
              <a:rPr lang="ru-RU" sz="2000" dirty="0" smtClean="0">
                <a:latin typeface="Times New Roman" pitchFamily="18" charset="0"/>
                <a:cs typeface="Times New Roman" pitchFamily="18" charset="0"/>
              </a:rPr>
              <a:t> </a:t>
            </a:r>
            <a:r>
              <a:rPr lang="ru-RU" sz="2000" b="1" dirty="0" smtClean="0">
                <a:solidFill>
                  <a:schemeClr val="accent1">
                    <a:lumMod val="60000"/>
                    <a:lumOff val="40000"/>
                  </a:schemeClr>
                </a:solidFill>
                <a:latin typeface="Times New Roman" pitchFamily="18" charset="0"/>
                <a:cs typeface="Times New Roman" pitchFamily="18" charset="0"/>
              </a:rPr>
              <a:t>Воспитательные</a:t>
            </a:r>
            <a:r>
              <a:rPr lang="ru-RU" sz="2000" dirty="0" smtClean="0">
                <a:solidFill>
                  <a:schemeClr val="accent1">
                    <a:lumMod val="60000"/>
                    <a:lumOff val="40000"/>
                  </a:schemeClr>
                </a:solidFill>
                <a:latin typeface="Times New Roman" pitchFamily="18" charset="0"/>
                <a:cs typeface="Times New Roman" pitchFamily="18" charset="0"/>
              </a:rPr>
              <a:t>. </a:t>
            </a:r>
            <a:r>
              <a:rPr lang="ru-RU" sz="2000" dirty="0" smtClean="0">
                <a:latin typeface="Times New Roman" pitchFamily="18" charset="0"/>
                <a:cs typeface="Times New Roman" pitchFamily="18" charset="0"/>
              </a:rPr>
              <a:t>Взаимодействие строится таким образом, чтобы дети учились корректному общению, сопереживанию, бережным взаимоотношениям со сверстниками и взрослыми. Это способствует нравственному развитию личности, обеспечивает ориентацию в системе моральных норм, усвоение этики поведения. Происходит более глубокое понимание себя, своего внутреннего мира (мыслей, чувств, желаний). Складываются открытые, доверительные, доброжелательные отношения со значимыми взрослыми. Коррекционные. Достаточно успешно корректируется образ “Я”, улучшается самооценка, исчезают неадекватные формы поведения, налаживаются способы взаимодействия с другими людьми. </a:t>
            </a:r>
            <a:endParaRPr lang="ru-RU" sz="2000" dirty="0">
              <a:latin typeface="Times New Roman" pitchFamily="18" charset="0"/>
              <a:cs typeface="Times New Roman" pitchFamily="18" charset="0"/>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Рисунок1.jpg"/>
          <p:cNvPicPr>
            <a:picLocks noChangeAspect="1"/>
          </p:cNvPicPr>
          <p:nvPr/>
        </p:nvPicPr>
        <p:blipFill>
          <a:blip r:embed="rId2"/>
          <a:stretch>
            <a:fillRect/>
          </a:stretch>
        </p:blipFill>
        <p:spPr>
          <a:xfrm>
            <a:off x="0" y="0"/>
            <a:ext cx="4643438" cy="3480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Рисунок 2" descr="Рисунок2.jpg"/>
          <p:cNvPicPr>
            <a:picLocks noChangeAspect="1"/>
          </p:cNvPicPr>
          <p:nvPr/>
        </p:nvPicPr>
        <p:blipFill>
          <a:blip r:embed="rId3"/>
          <a:stretch>
            <a:fillRect/>
          </a:stretch>
        </p:blipFill>
        <p:spPr>
          <a:xfrm>
            <a:off x="4539030" y="1785926"/>
            <a:ext cx="4604970" cy="3456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Рисунок 3" descr="Рисунок3.jpg"/>
          <p:cNvPicPr>
            <a:picLocks noChangeAspect="1"/>
          </p:cNvPicPr>
          <p:nvPr/>
        </p:nvPicPr>
        <p:blipFill>
          <a:blip r:embed="rId4"/>
          <a:stretch>
            <a:fillRect/>
          </a:stretch>
        </p:blipFill>
        <p:spPr>
          <a:xfrm>
            <a:off x="428596" y="3426298"/>
            <a:ext cx="4572000" cy="34317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5000628" y="928670"/>
            <a:ext cx="3417026" cy="707886"/>
          </a:xfrm>
          <a:prstGeom prst="rect">
            <a:avLst/>
          </a:prstGeom>
          <a:noFill/>
        </p:spPr>
        <p:txBody>
          <a:bodyPr wrap="none" rtlCol="0">
            <a:spAutoFit/>
          </a:bodyPr>
          <a:lstStyle/>
          <a:p>
            <a:r>
              <a:rPr lang="ru-RU" sz="2000" b="1" i="1" dirty="0" smtClean="0">
                <a:latin typeface="Times New Roman" pitchFamily="18" charset="0"/>
                <a:cs typeface="Times New Roman" pitchFamily="18" charset="0"/>
              </a:rPr>
              <a:t>2019 год</a:t>
            </a:r>
          </a:p>
          <a:p>
            <a:r>
              <a:rPr lang="ru-RU" sz="2000" b="1" i="1" dirty="0" err="1" smtClean="0">
                <a:latin typeface="Times New Roman" pitchFamily="18" charset="0"/>
                <a:cs typeface="Times New Roman" pitchFamily="18" charset="0"/>
              </a:rPr>
              <a:t>Марморирование</a:t>
            </a:r>
            <a:r>
              <a:rPr lang="ru-RU" sz="2000" b="1" i="1" dirty="0" smtClean="0">
                <a:latin typeface="Times New Roman" pitchFamily="18" charset="0"/>
                <a:cs typeface="Times New Roman" pitchFamily="18" charset="0"/>
              </a:rPr>
              <a:t> предметов</a:t>
            </a:r>
            <a:endParaRPr lang="ru-RU" sz="2000" b="1" i="1" dirty="0">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slide_08.jpg"/>
          <p:cNvPicPr>
            <a:picLocks noChangeAspect="1"/>
          </p:cNvPicPr>
          <p:nvPr/>
        </p:nvPicPr>
        <p:blipFill>
          <a:blip r:embed="rId2"/>
          <a:stretch>
            <a:fillRect/>
          </a:stretch>
        </p:blipFill>
        <p:spPr>
          <a:xfrm>
            <a:off x="0" y="300099"/>
            <a:ext cx="9144000" cy="6257802"/>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_1694.jpg"/>
          <p:cNvPicPr>
            <a:picLocks noChangeAspect="1"/>
          </p:cNvPicPr>
          <p:nvPr/>
        </p:nvPicPr>
        <p:blipFill>
          <a:blip r:embed="rId2" cstate="print"/>
          <a:stretch>
            <a:fillRect/>
          </a:stretch>
        </p:blipFill>
        <p:spPr>
          <a:xfrm>
            <a:off x="0" y="1214422"/>
            <a:ext cx="4948177" cy="52863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Рисунок 2" descr="IMG_1723.jpg"/>
          <p:cNvPicPr>
            <a:picLocks noChangeAspect="1"/>
          </p:cNvPicPr>
          <p:nvPr/>
        </p:nvPicPr>
        <p:blipFill>
          <a:blip r:embed="rId3" cstate="print"/>
          <a:stretch>
            <a:fillRect/>
          </a:stretch>
        </p:blipFill>
        <p:spPr>
          <a:xfrm>
            <a:off x="3809994" y="2857496"/>
            <a:ext cx="5334005" cy="4000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714348" y="285728"/>
            <a:ext cx="7786742" cy="2677656"/>
          </a:xfrm>
          <a:prstGeom prst="rect">
            <a:avLst/>
          </a:prstGeom>
          <a:noFill/>
        </p:spPr>
        <p:txBody>
          <a:bodyPr wrap="square" rtlCol="0">
            <a:spAutoFit/>
          </a:bodyPr>
          <a:lstStyle/>
          <a:p>
            <a:pPr algn="ctr"/>
            <a:r>
              <a:rPr lang="ru-RU" sz="2800" b="1" dirty="0" smtClean="0">
                <a:latin typeface="Times New Roman" pitchFamily="18" charset="0"/>
                <a:cs typeface="Times New Roman" pitchFamily="18" charset="0"/>
              </a:rPr>
              <a:t>Песочная терапия</a:t>
            </a:r>
          </a:p>
          <a:p>
            <a:r>
              <a:rPr lang="ru-RU" sz="2800" b="1" dirty="0" smtClean="0">
                <a:solidFill>
                  <a:schemeClr val="bg1"/>
                </a:solidFill>
                <a:latin typeface="Times New Roman" pitchFamily="18" charset="0"/>
                <a:cs typeface="Times New Roman" pitchFamily="18" charset="0"/>
              </a:rPr>
              <a:t>Концепция такой терапии использовалась М. </a:t>
            </a:r>
            <a:r>
              <a:rPr lang="ru-RU" sz="2800" b="1" dirty="0" err="1" smtClean="0">
                <a:solidFill>
                  <a:schemeClr val="bg1"/>
                </a:solidFill>
                <a:latin typeface="Times New Roman" pitchFamily="18" charset="0"/>
                <a:cs typeface="Times New Roman" pitchFamily="18" charset="0"/>
              </a:rPr>
              <a:t>Монтессори</a:t>
            </a:r>
            <a:r>
              <a:rPr lang="ru-RU" sz="2800" b="1" dirty="0" smtClean="0">
                <a:solidFill>
                  <a:schemeClr val="bg1"/>
                </a:solidFill>
                <a:latin typeface="Times New Roman" pitchFamily="18" charset="0"/>
                <a:cs typeface="Times New Roman" pitchFamily="18" charset="0"/>
              </a:rPr>
              <a:t>, основателем аналитической психотерапии Карлом Юнгом, английским педиатром Маргарет </a:t>
            </a:r>
            <a:r>
              <a:rPr lang="ru-RU" sz="2800" b="1" dirty="0" err="1" smtClean="0">
                <a:solidFill>
                  <a:schemeClr val="bg1"/>
                </a:solidFill>
                <a:latin typeface="Times New Roman" pitchFamily="18" charset="0"/>
                <a:cs typeface="Times New Roman" pitchFamily="18" charset="0"/>
              </a:rPr>
              <a:t>Ловенфельд</a:t>
            </a:r>
            <a:r>
              <a:rPr lang="ru-RU" sz="2800" b="1" dirty="0" smtClean="0">
                <a:solidFill>
                  <a:schemeClr val="bg1"/>
                </a:solidFill>
                <a:latin typeface="Times New Roman" pitchFamily="18" charset="0"/>
                <a:cs typeface="Times New Roman" pitchFamily="18" charset="0"/>
              </a:rPr>
              <a:t> и др. учеными</a:t>
            </a:r>
            <a:endParaRPr lang="ru-RU" sz="2800" b="1" dirty="0">
              <a:solidFill>
                <a:schemeClr val="bg1"/>
              </a:solidFill>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_1736.jpg"/>
          <p:cNvPicPr>
            <a:picLocks noChangeAspect="1"/>
          </p:cNvPicPr>
          <p:nvPr/>
        </p:nvPicPr>
        <p:blipFill>
          <a:blip r:embed="rId2" cstate="print"/>
          <a:stretch>
            <a:fillRect/>
          </a:stretch>
        </p:blipFill>
        <p:spPr>
          <a:xfrm>
            <a:off x="0" y="0"/>
            <a:ext cx="4857752" cy="36433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42910" y="3786190"/>
            <a:ext cx="3069623" cy="523220"/>
          </a:xfrm>
          <a:prstGeom prst="rect">
            <a:avLst/>
          </a:prstGeom>
          <a:noFill/>
        </p:spPr>
        <p:txBody>
          <a:bodyPr wrap="none" rtlCol="0">
            <a:spAutoFit/>
          </a:bodyPr>
          <a:lstStyle/>
          <a:p>
            <a:r>
              <a:rPr lang="ru-RU" sz="2800" b="1" dirty="0" smtClean="0">
                <a:latin typeface="Times New Roman" pitchFamily="18" charset="0"/>
                <a:cs typeface="Times New Roman" pitchFamily="18" charset="0"/>
              </a:rPr>
              <a:t>Кварцевый песок</a:t>
            </a:r>
            <a:endParaRPr lang="ru-RU" sz="2800" b="1" dirty="0">
              <a:latin typeface="Times New Roman" pitchFamily="18" charset="0"/>
              <a:cs typeface="Times New Roman" pitchFamily="18" charset="0"/>
            </a:endParaRPr>
          </a:p>
        </p:txBody>
      </p:sp>
      <p:pic>
        <p:nvPicPr>
          <p:cNvPr id="4" name="Рисунок 3" descr="IMG_1797.jpg"/>
          <p:cNvPicPr>
            <a:picLocks noChangeAspect="1"/>
          </p:cNvPicPr>
          <p:nvPr/>
        </p:nvPicPr>
        <p:blipFill>
          <a:blip r:embed="rId3" cstate="print"/>
          <a:stretch>
            <a:fillRect/>
          </a:stretch>
        </p:blipFill>
        <p:spPr>
          <a:xfrm>
            <a:off x="5000614" y="1333485"/>
            <a:ext cx="4143386" cy="5524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5572132" y="714356"/>
            <a:ext cx="3074431" cy="461665"/>
          </a:xfrm>
          <a:prstGeom prst="rect">
            <a:avLst/>
          </a:prstGeom>
          <a:noFill/>
        </p:spPr>
        <p:txBody>
          <a:bodyPr wrap="none" rtlCol="0">
            <a:spAutoFit/>
          </a:bodyPr>
          <a:lstStyle/>
          <a:p>
            <a:r>
              <a:rPr lang="ru-RU" sz="2400" b="1" dirty="0" smtClean="0">
                <a:latin typeface="Times New Roman" pitchFamily="18" charset="0"/>
                <a:cs typeface="Times New Roman" pitchFamily="18" charset="0"/>
              </a:rPr>
              <a:t>Кинетический песок</a:t>
            </a:r>
            <a:endParaRPr lang="ru-RU" sz="2400" b="1" dirty="0">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ages (1).jpg"/>
          <p:cNvPicPr>
            <a:picLocks noChangeAspect="1"/>
          </p:cNvPicPr>
          <p:nvPr/>
        </p:nvPicPr>
        <p:blipFill>
          <a:blip r:embed="rId2"/>
          <a:stretch>
            <a:fillRect/>
          </a:stretch>
        </p:blipFill>
        <p:spPr>
          <a:xfrm>
            <a:off x="2809831" y="357166"/>
            <a:ext cx="6334170" cy="27146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Рисунок 2" descr="images (2).jpg"/>
          <p:cNvPicPr>
            <a:picLocks noChangeAspect="1"/>
          </p:cNvPicPr>
          <p:nvPr/>
        </p:nvPicPr>
        <p:blipFill>
          <a:blip r:embed="rId3"/>
          <a:stretch>
            <a:fillRect/>
          </a:stretch>
        </p:blipFill>
        <p:spPr>
          <a:xfrm>
            <a:off x="3000364" y="4225013"/>
            <a:ext cx="6143636" cy="26329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Рисунок 5" descr="IMG_2169.jpg"/>
          <p:cNvPicPr>
            <a:picLocks noChangeAspect="1"/>
          </p:cNvPicPr>
          <p:nvPr/>
        </p:nvPicPr>
        <p:blipFill>
          <a:blip r:embed="rId4" cstate="print"/>
          <a:stretch>
            <a:fillRect/>
          </a:stretch>
        </p:blipFill>
        <p:spPr>
          <a:xfrm rot="5400000">
            <a:off x="-702470" y="1940721"/>
            <a:ext cx="5619748" cy="4214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214810" y="3214686"/>
            <a:ext cx="4682564" cy="523220"/>
          </a:xfrm>
          <a:prstGeom prst="rect">
            <a:avLst/>
          </a:prstGeom>
          <a:noFill/>
        </p:spPr>
        <p:txBody>
          <a:bodyPr wrap="none" rtlCol="0">
            <a:spAutoFit/>
          </a:bodyPr>
          <a:lstStyle/>
          <a:p>
            <a:r>
              <a:rPr lang="ru-RU" sz="2800" b="1" dirty="0" smtClean="0">
                <a:latin typeface="Times New Roman" pitchFamily="18" charset="0"/>
                <a:cs typeface="Times New Roman" pitchFamily="18" charset="0"/>
              </a:rPr>
              <a:t>Рисование цветным песком</a:t>
            </a:r>
            <a:endParaRPr lang="ru-RU" sz="2800" b="1" dirty="0">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Яркая">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2">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448</TotalTime>
  <Words>544</Words>
  <PresentationFormat>Экран (4:3)</PresentationFormat>
  <Paragraphs>39</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Яркая</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dc:creator>
  <cp:lastModifiedBy>Пользователь</cp:lastModifiedBy>
  <cp:revision>53</cp:revision>
  <dcterms:created xsi:type="dcterms:W3CDTF">2023-02-27T12:39:39Z</dcterms:created>
  <dcterms:modified xsi:type="dcterms:W3CDTF">2023-04-07T14:33:13Z</dcterms:modified>
</cp:coreProperties>
</file>