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7" r:id="rId3"/>
    <p:sldId id="259" r:id="rId4"/>
    <p:sldId id="275" r:id="rId5"/>
    <p:sldId id="257" r:id="rId6"/>
    <p:sldId id="261" r:id="rId7"/>
    <p:sldId id="262" r:id="rId8"/>
    <p:sldId id="285" r:id="rId9"/>
    <p:sldId id="289" r:id="rId10"/>
    <p:sldId id="263" r:id="rId11"/>
    <p:sldId id="279" r:id="rId12"/>
    <p:sldId id="264" r:id="rId13"/>
    <p:sldId id="272" r:id="rId14"/>
    <p:sldId id="273" r:id="rId15"/>
    <p:sldId id="290" r:id="rId16"/>
    <p:sldId id="286" r:id="rId17"/>
    <p:sldId id="288" r:id="rId18"/>
    <p:sldId id="280" r:id="rId19"/>
    <p:sldId id="265" r:id="rId20"/>
    <p:sldId id="291" r:id="rId21"/>
    <p:sldId id="282" r:id="rId22"/>
    <p:sldId id="292" r:id="rId23"/>
    <p:sldId id="281" r:id="rId24"/>
    <p:sldId id="266" r:id="rId25"/>
    <p:sldId id="271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2832" autoAdjust="0"/>
  </p:normalViewPr>
  <p:slideViewPr>
    <p:cSldViewPr>
      <p:cViewPr varScale="1">
        <p:scale>
          <a:sx n="79" d="100"/>
          <a:sy n="79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724600191793433E-2"/>
          <c:y val="5.5246970900414104E-2"/>
          <c:w val="0.69740426417793766"/>
          <c:h val="0.85287870170312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ГОСТЬ</c:v>
                </c:pt>
                <c:pt idx="1">
                  <c:v>ХОЗЯИН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0.70000000000000062</c:v>
                </c:pt>
                <c:pt idx="1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7-4FB4-B913-DA7ED3CC04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РОДИТЕЛИ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ГОСТЬ</c:v>
                </c:pt>
                <c:pt idx="1">
                  <c:v>ХОЗЯИН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0.60000000000000064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97-4FB4-B913-DA7ED3CC0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192960"/>
        <c:axId val="95200384"/>
      </c:barChart>
      <c:catAx>
        <c:axId val="9519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5200384"/>
        <c:crosses val="autoZero"/>
        <c:auto val="1"/>
        <c:lblAlgn val="ctr"/>
        <c:lblOffset val="100"/>
        <c:noMultiLvlLbl val="0"/>
      </c:catAx>
      <c:valAx>
        <c:axId val="952003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51929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17510526041349"/>
          <c:y val="5.6144857698258957E-2"/>
          <c:w val="0.69740426417793655"/>
          <c:h val="0.85287870170312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ГОСТЬ</c:v>
                </c:pt>
                <c:pt idx="1">
                  <c:v>ХОЗЯИН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0.05</c:v>
                </c:pt>
                <c:pt idx="1">
                  <c:v>0.95000000000000029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1-4A6F-806E-D30112CF58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РОДИТЕЛИ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ГОСТЬ</c:v>
                </c:pt>
                <c:pt idx="1">
                  <c:v>ХОЗЯИН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61-4A6F-806E-D30112CF5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410432"/>
        <c:axId val="117416320"/>
      </c:barChart>
      <c:catAx>
        <c:axId val="117410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416320"/>
        <c:crosses val="autoZero"/>
        <c:auto val="1"/>
        <c:lblAlgn val="ctr"/>
        <c:lblOffset val="100"/>
        <c:noMultiLvlLbl val="0"/>
      </c:catAx>
      <c:valAx>
        <c:axId val="1174163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74104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FBA96-48CE-4A54-B1E7-3CAB91B7DF35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4DDC450-5FA0-4A56-9001-83E4A8617EC2}">
      <dgm:prSet phldrT="[Текст]" custT="1"/>
      <dgm:spPr/>
      <dgm:t>
        <a:bodyPr/>
        <a:lstStyle/>
        <a:p>
          <a:r>
            <a:rPr lang="ru-RU" sz="1200" dirty="0" err="1">
              <a:solidFill>
                <a:schemeClr val="tx1"/>
              </a:solidFill>
            </a:rPr>
            <a:t>субъектность</a:t>
          </a:r>
          <a:endParaRPr lang="ru-RU" sz="1200" dirty="0">
            <a:solidFill>
              <a:schemeClr val="tx1"/>
            </a:solidFill>
          </a:endParaRPr>
        </a:p>
      </dgm:t>
    </dgm:pt>
    <dgm:pt modelId="{25572177-E936-40CF-BD10-42CDFBEAE25B}" type="parTrans" cxnId="{8B2ADC68-68CA-438F-AF97-21B050E93192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429CF2D4-B473-43FD-A26E-8B5D8327C56E}" type="sibTrans" cxnId="{8B2ADC68-68CA-438F-AF97-21B050E93192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412B7EF1-26D6-41B5-9C12-55743B32C07F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инициативность</a:t>
          </a:r>
        </a:p>
      </dgm:t>
    </dgm:pt>
    <dgm:pt modelId="{AF192DB9-A60F-42B4-894D-F75B2F5D0DC1}" type="parTrans" cxnId="{378F0F62-7CDD-4468-968C-86BC50736E69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B79729AD-F20A-42A1-91A6-EBA8EDA3F9F5}" type="sibTrans" cxnId="{378F0F62-7CDD-4468-968C-86BC50736E69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03613C44-2A31-4C59-869B-670F2F331539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активность</a:t>
          </a:r>
        </a:p>
      </dgm:t>
    </dgm:pt>
    <dgm:pt modelId="{D07487B3-C56C-4528-9855-74D967C7162D}" type="parTrans" cxnId="{D2E88710-DE70-4BA6-B789-01617AB27695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F58FDD8F-7734-4C51-A06D-998FC044925F}" type="sibTrans" cxnId="{D2E88710-DE70-4BA6-B789-01617AB27695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9BE8C429-5855-4176-A946-F1FF743CBF41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самостоятельность</a:t>
          </a:r>
        </a:p>
      </dgm:t>
    </dgm:pt>
    <dgm:pt modelId="{B6AF774B-0B9C-4763-A7D3-6269C29700E3}" type="parTrans" cxnId="{1A7FECA3-9714-4C43-93CE-6B24030ADD11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A3DB94D9-CAF1-4CB5-BE3F-3C4FD7375A8C}" type="sibTrans" cxnId="{1A7FECA3-9714-4C43-93CE-6B24030ADD11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CE91A061-E528-49D9-9104-4636904F48CC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любознательность</a:t>
          </a:r>
        </a:p>
      </dgm:t>
    </dgm:pt>
    <dgm:pt modelId="{FB62BC4C-73F5-42DD-A748-E198041EA13C}" type="parTrans" cxnId="{F7D78515-8329-44AA-945D-39D8CB33529F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AB72E269-642C-49C1-966E-5D60C6C9F4C1}" type="sibTrans" cxnId="{F7D78515-8329-44AA-945D-39D8CB33529F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D7BDDA8A-064C-4252-9DD9-FCC31C203CFE}">
      <dgm:prSet custT="1"/>
      <dgm:spPr/>
      <dgm:t>
        <a:bodyPr/>
        <a:lstStyle/>
        <a:p>
          <a:r>
            <a:rPr lang="ru-RU" sz="1200" dirty="0" err="1">
              <a:solidFill>
                <a:schemeClr val="tx1"/>
              </a:solidFill>
            </a:rPr>
            <a:t>рефлексивность</a:t>
          </a:r>
          <a:endParaRPr lang="ru-RU" sz="1200" dirty="0">
            <a:solidFill>
              <a:schemeClr val="tx1"/>
            </a:solidFill>
          </a:endParaRPr>
        </a:p>
      </dgm:t>
    </dgm:pt>
    <dgm:pt modelId="{ED5DB443-5129-4B0C-8013-419D68CBCE34}" type="parTrans" cxnId="{7E19AE8E-6F55-42C5-893A-4A9F92473CF6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C71756B9-B248-4D84-BB05-4358FA55A926}" type="sibTrans" cxnId="{7E19AE8E-6F55-42C5-893A-4A9F92473CF6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BB2F8368-8CF0-40B8-8A3D-27A536A0C20A}" type="pres">
      <dgm:prSet presAssocID="{926FBA96-48CE-4A54-B1E7-3CAB91B7DF3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E1FAD0-61EB-4172-8DFC-706139EB848B}" type="pres">
      <dgm:prSet presAssocID="{94DDC450-5FA0-4A56-9001-83E4A8617EC2}" presName="centerShape" presStyleLbl="node0" presStyleIdx="0" presStyleCnt="1"/>
      <dgm:spPr/>
    </dgm:pt>
    <dgm:pt modelId="{BAC9CE37-EA5F-41D0-89AB-D2B98A55C142}" type="pres">
      <dgm:prSet presAssocID="{412B7EF1-26D6-41B5-9C12-55743B32C07F}" presName="node" presStyleLbl="node1" presStyleIdx="0" presStyleCnt="5" custScaleX="154616" custScaleY="66637">
        <dgm:presLayoutVars>
          <dgm:bulletEnabled val="1"/>
        </dgm:presLayoutVars>
      </dgm:prSet>
      <dgm:spPr/>
    </dgm:pt>
    <dgm:pt modelId="{6BFB7C23-24B4-4150-8B61-EE7165283C8E}" type="pres">
      <dgm:prSet presAssocID="{412B7EF1-26D6-41B5-9C12-55743B32C07F}" presName="dummy" presStyleCnt="0"/>
      <dgm:spPr/>
    </dgm:pt>
    <dgm:pt modelId="{AECE3110-3E3A-4B07-AC35-66E570F8E3FC}" type="pres">
      <dgm:prSet presAssocID="{B79729AD-F20A-42A1-91A6-EBA8EDA3F9F5}" presName="sibTrans" presStyleLbl="sibTrans2D1" presStyleIdx="0" presStyleCnt="5"/>
      <dgm:spPr/>
    </dgm:pt>
    <dgm:pt modelId="{B824A034-4CE8-4DDA-AF12-4DBD5421A56E}" type="pres">
      <dgm:prSet presAssocID="{D7BDDA8A-064C-4252-9DD9-FCC31C203CFE}" presName="node" presStyleLbl="node1" presStyleIdx="1" presStyleCnt="5" custScaleX="136903" custScaleY="67733">
        <dgm:presLayoutVars>
          <dgm:bulletEnabled val="1"/>
        </dgm:presLayoutVars>
      </dgm:prSet>
      <dgm:spPr/>
    </dgm:pt>
    <dgm:pt modelId="{170A02C0-BFEF-4B07-9D1B-A94B659115FF}" type="pres">
      <dgm:prSet presAssocID="{D7BDDA8A-064C-4252-9DD9-FCC31C203CFE}" presName="dummy" presStyleCnt="0"/>
      <dgm:spPr/>
    </dgm:pt>
    <dgm:pt modelId="{3F63871B-BE44-4808-A4A7-26825D93CC3E}" type="pres">
      <dgm:prSet presAssocID="{C71756B9-B248-4D84-BB05-4358FA55A926}" presName="sibTrans" presStyleLbl="sibTrans2D1" presStyleIdx="1" presStyleCnt="5"/>
      <dgm:spPr/>
    </dgm:pt>
    <dgm:pt modelId="{76285A73-E70D-4D6B-AB30-B42927AA1E42}" type="pres">
      <dgm:prSet presAssocID="{03613C44-2A31-4C59-869B-670F2F331539}" presName="node" presStyleLbl="node1" presStyleIdx="2" presStyleCnt="5" custScaleX="156794" custScaleY="51416" custRadScaleRad="103865" custRadScaleInc="-24888">
        <dgm:presLayoutVars>
          <dgm:bulletEnabled val="1"/>
        </dgm:presLayoutVars>
      </dgm:prSet>
      <dgm:spPr/>
    </dgm:pt>
    <dgm:pt modelId="{875119F9-3F1A-4D9C-8A46-1C4F9C69C46C}" type="pres">
      <dgm:prSet presAssocID="{03613C44-2A31-4C59-869B-670F2F331539}" presName="dummy" presStyleCnt="0"/>
      <dgm:spPr/>
    </dgm:pt>
    <dgm:pt modelId="{E50485D1-FCFB-4CFB-BBF7-6DF1386CDB5A}" type="pres">
      <dgm:prSet presAssocID="{F58FDD8F-7734-4C51-A06D-998FC044925F}" presName="sibTrans" presStyleLbl="sibTrans2D1" presStyleIdx="2" presStyleCnt="5"/>
      <dgm:spPr/>
    </dgm:pt>
    <dgm:pt modelId="{731A0167-44E0-4D39-8D7A-C2E6BBEA58BD}" type="pres">
      <dgm:prSet presAssocID="{9BE8C429-5855-4176-A946-F1FF743CBF41}" presName="node" presStyleLbl="node1" presStyleIdx="3" presStyleCnt="5" custScaleX="151121" custScaleY="61792">
        <dgm:presLayoutVars>
          <dgm:bulletEnabled val="1"/>
        </dgm:presLayoutVars>
      </dgm:prSet>
      <dgm:spPr/>
    </dgm:pt>
    <dgm:pt modelId="{0588166B-2FBA-4F4B-B447-0A412CD5AAE4}" type="pres">
      <dgm:prSet presAssocID="{9BE8C429-5855-4176-A946-F1FF743CBF41}" presName="dummy" presStyleCnt="0"/>
      <dgm:spPr/>
    </dgm:pt>
    <dgm:pt modelId="{238389D7-A57B-4878-A9A3-5803A8F390FD}" type="pres">
      <dgm:prSet presAssocID="{A3DB94D9-CAF1-4CB5-BE3F-3C4FD7375A8C}" presName="sibTrans" presStyleLbl="sibTrans2D1" presStyleIdx="3" presStyleCnt="5"/>
      <dgm:spPr/>
    </dgm:pt>
    <dgm:pt modelId="{6DCE83E5-B088-4B9B-8776-30EB19B8B23F}" type="pres">
      <dgm:prSet presAssocID="{CE91A061-E528-49D9-9104-4636904F48CC}" presName="node" presStyleLbl="node1" presStyleIdx="4" presStyleCnt="5" custScaleX="149972" custScaleY="67733">
        <dgm:presLayoutVars>
          <dgm:bulletEnabled val="1"/>
        </dgm:presLayoutVars>
      </dgm:prSet>
      <dgm:spPr/>
    </dgm:pt>
    <dgm:pt modelId="{2DD4A9F3-F246-4D24-B5FD-3F7ED5E3AA1C}" type="pres">
      <dgm:prSet presAssocID="{CE91A061-E528-49D9-9104-4636904F48CC}" presName="dummy" presStyleCnt="0"/>
      <dgm:spPr/>
    </dgm:pt>
    <dgm:pt modelId="{F541C967-57EE-4979-8414-3A2EF495676E}" type="pres">
      <dgm:prSet presAssocID="{AB72E269-642C-49C1-966E-5D60C6C9F4C1}" presName="sibTrans" presStyleLbl="sibTrans2D1" presStyleIdx="4" presStyleCnt="5"/>
      <dgm:spPr/>
    </dgm:pt>
  </dgm:ptLst>
  <dgm:cxnLst>
    <dgm:cxn modelId="{D2E88710-DE70-4BA6-B789-01617AB27695}" srcId="{94DDC450-5FA0-4A56-9001-83E4A8617EC2}" destId="{03613C44-2A31-4C59-869B-670F2F331539}" srcOrd="2" destOrd="0" parTransId="{D07487B3-C56C-4528-9855-74D967C7162D}" sibTransId="{F58FDD8F-7734-4C51-A06D-998FC044925F}"/>
    <dgm:cxn modelId="{3CD0EC11-FFE0-43E0-BBB8-1247A7BEDADC}" type="presOf" srcId="{AB72E269-642C-49C1-966E-5D60C6C9F4C1}" destId="{F541C967-57EE-4979-8414-3A2EF495676E}" srcOrd="0" destOrd="0" presId="urn:microsoft.com/office/officeart/2005/8/layout/radial6"/>
    <dgm:cxn modelId="{0C012913-85DB-4B6A-B7DB-81C515726FBC}" type="presOf" srcId="{B79729AD-F20A-42A1-91A6-EBA8EDA3F9F5}" destId="{AECE3110-3E3A-4B07-AC35-66E570F8E3FC}" srcOrd="0" destOrd="0" presId="urn:microsoft.com/office/officeart/2005/8/layout/radial6"/>
    <dgm:cxn modelId="{F7D78515-8329-44AA-945D-39D8CB33529F}" srcId="{94DDC450-5FA0-4A56-9001-83E4A8617EC2}" destId="{CE91A061-E528-49D9-9104-4636904F48CC}" srcOrd="4" destOrd="0" parTransId="{FB62BC4C-73F5-42DD-A748-E198041EA13C}" sibTransId="{AB72E269-642C-49C1-966E-5D60C6C9F4C1}"/>
    <dgm:cxn modelId="{E15BD71A-FC99-4AE1-A915-4DAC05C81A3E}" type="presOf" srcId="{926FBA96-48CE-4A54-B1E7-3CAB91B7DF35}" destId="{BB2F8368-8CF0-40B8-8A3D-27A536A0C20A}" srcOrd="0" destOrd="0" presId="urn:microsoft.com/office/officeart/2005/8/layout/radial6"/>
    <dgm:cxn modelId="{378F0F62-7CDD-4468-968C-86BC50736E69}" srcId="{94DDC450-5FA0-4A56-9001-83E4A8617EC2}" destId="{412B7EF1-26D6-41B5-9C12-55743B32C07F}" srcOrd="0" destOrd="0" parTransId="{AF192DB9-A60F-42B4-894D-F75B2F5D0DC1}" sibTransId="{B79729AD-F20A-42A1-91A6-EBA8EDA3F9F5}"/>
    <dgm:cxn modelId="{C0DD6D47-CE7C-4A1C-96D7-3C0567F4D7CE}" type="presOf" srcId="{C71756B9-B248-4D84-BB05-4358FA55A926}" destId="{3F63871B-BE44-4808-A4A7-26825D93CC3E}" srcOrd="0" destOrd="0" presId="urn:microsoft.com/office/officeart/2005/8/layout/radial6"/>
    <dgm:cxn modelId="{BF806E47-BA62-4346-96A8-F4DE66ACC99A}" type="presOf" srcId="{CE91A061-E528-49D9-9104-4636904F48CC}" destId="{6DCE83E5-B088-4B9B-8776-30EB19B8B23F}" srcOrd="0" destOrd="0" presId="urn:microsoft.com/office/officeart/2005/8/layout/radial6"/>
    <dgm:cxn modelId="{8B2ADC68-68CA-438F-AF97-21B050E93192}" srcId="{926FBA96-48CE-4A54-B1E7-3CAB91B7DF35}" destId="{94DDC450-5FA0-4A56-9001-83E4A8617EC2}" srcOrd="0" destOrd="0" parTransId="{25572177-E936-40CF-BD10-42CDFBEAE25B}" sibTransId="{429CF2D4-B473-43FD-A26E-8B5D8327C56E}"/>
    <dgm:cxn modelId="{90D72D6F-2ECA-45AB-B4FC-AF1A889545E0}" type="presOf" srcId="{412B7EF1-26D6-41B5-9C12-55743B32C07F}" destId="{BAC9CE37-EA5F-41D0-89AB-D2B98A55C142}" srcOrd="0" destOrd="0" presId="urn:microsoft.com/office/officeart/2005/8/layout/radial6"/>
    <dgm:cxn modelId="{407DA052-6442-4C56-A22D-3DBED35F82B1}" type="presOf" srcId="{9BE8C429-5855-4176-A946-F1FF743CBF41}" destId="{731A0167-44E0-4D39-8D7A-C2E6BBEA58BD}" srcOrd="0" destOrd="0" presId="urn:microsoft.com/office/officeart/2005/8/layout/radial6"/>
    <dgm:cxn modelId="{45EBD853-4609-4AA6-94E6-DE35B412D815}" type="presOf" srcId="{03613C44-2A31-4C59-869B-670F2F331539}" destId="{76285A73-E70D-4D6B-AB30-B42927AA1E42}" srcOrd="0" destOrd="0" presId="urn:microsoft.com/office/officeart/2005/8/layout/radial6"/>
    <dgm:cxn modelId="{7E19AE8E-6F55-42C5-893A-4A9F92473CF6}" srcId="{94DDC450-5FA0-4A56-9001-83E4A8617EC2}" destId="{D7BDDA8A-064C-4252-9DD9-FCC31C203CFE}" srcOrd="1" destOrd="0" parTransId="{ED5DB443-5129-4B0C-8013-419D68CBCE34}" sibTransId="{C71756B9-B248-4D84-BB05-4358FA55A926}"/>
    <dgm:cxn modelId="{B433EB90-199A-4E2D-B5C4-2B694B2410F3}" type="presOf" srcId="{94DDC450-5FA0-4A56-9001-83E4A8617EC2}" destId="{EDE1FAD0-61EB-4172-8DFC-706139EB848B}" srcOrd="0" destOrd="0" presId="urn:microsoft.com/office/officeart/2005/8/layout/radial6"/>
    <dgm:cxn modelId="{B2A88199-25D2-4085-909D-2A2C099150A2}" type="presOf" srcId="{D7BDDA8A-064C-4252-9DD9-FCC31C203CFE}" destId="{B824A034-4CE8-4DDA-AF12-4DBD5421A56E}" srcOrd="0" destOrd="0" presId="urn:microsoft.com/office/officeart/2005/8/layout/radial6"/>
    <dgm:cxn modelId="{1A7FECA3-9714-4C43-93CE-6B24030ADD11}" srcId="{94DDC450-5FA0-4A56-9001-83E4A8617EC2}" destId="{9BE8C429-5855-4176-A946-F1FF743CBF41}" srcOrd="3" destOrd="0" parTransId="{B6AF774B-0B9C-4763-A7D3-6269C29700E3}" sibTransId="{A3DB94D9-CAF1-4CB5-BE3F-3C4FD7375A8C}"/>
    <dgm:cxn modelId="{181F03A7-DA3A-45C3-96F9-33D5C64D89EA}" type="presOf" srcId="{A3DB94D9-CAF1-4CB5-BE3F-3C4FD7375A8C}" destId="{238389D7-A57B-4878-A9A3-5803A8F390FD}" srcOrd="0" destOrd="0" presId="urn:microsoft.com/office/officeart/2005/8/layout/radial6"/>
    <dgm:cxn modelId="{BABFADAC-1D46-41AE-8E8C-0B6045F0AEE4}" type="presOf" srcId="{F58FDD8F-7734-4C51-A06D-998FC044925F}" destId="{E50485D1-FCFB-4CFB-BBF7-6DF1386CDB5A}" srcOrd="0" destOrd="0" presId="urn:microsoft.com/office/officeart/2005/8/layout/radial6"/>
    <dgm:cxn modelId="{698C6FE9-51A9-4CF4-8E55-13DB8C7AC205}" type="presParOf" srcId="{BB2F8368-8CF0-40B8-8A3D-27A536A0C20A}" destId="{EDE1FAD0-61EB-4172-8DFC-706139EB848B}" srcOrd="0" destOrd="0" presId="urn:microsoft.com/office/officeart/2005/8/layout/radial6"/>
    <dgm:cxn modelId="{4D3B2AA1-6A72-42C5-B6AB-1DC1099E5277}" type="presParOf" srcId="{BB2F8368-8CF0-40B8-8A3D-27A536A0C20A}" destId="{BAC9CE37-EA5F-41D0-89AB-D2B98A55C142}" srcOrd="1" destOrd="0" presId="urn:microsoft.com/office/officeart/2005/8/layout/radial6"/>
    <dgm:cxn modelId="{CE830D22-1DEE-4C40-8749-856960F7CD21}" type="presParOf" srcId="{BB2F8368-8CF0-40B8-8A3D-27A536A0C20A}" destId="{6BFB7C23-24B4-4150-8B61-EE7165283C8E}" srcOrd="2" destOrd="0" presId="urn:microsoft.com/office/officeart/2005/8/layout/radial6"/>
    <dgm:cxn modelId="{9AA3B804-8339-445B-BA9E-C16D9CE9E0F3}" type="presParOf" srcId="{BB2F8368-8CF0-40B8-8A3D-27A536A0C20A}" destId="{AECE3110-3E3A-4B07-AC35-66E570F8E3FC}" srcOrd="3" destOrd="0" presId="urn:microsoft.com/office/officeart/2005/8/layout/radial6"/>
    <dgm:cxn modelId="{FC159CD8-34F8-4D4D-8751-9B48BCB93DBB}" type="presParOf" srcId="{BB2F8368-8CF0-40B8-8A3D-27A536A0C20A}" destId="{B824A034-4CE8-4DDA-AF12-4DBD5421A56E}" srcOrd="4" destOrd="0" presId="urn:microsoft.com/office/officeart/2005/8/layout/radial6"/>
    <dgm:cxn modelId="{DC08B320-464F-4644-888C-5E3984094067}" type="presParOf" srcId="{BB2F8368-8CF0-40B8-8A3D-27A536A0C20A}" destId="{170A02C0-BFEF-4B07-9D1B-A94B659115FF}" srcOrd="5" destOrd="0" presId="urn:microsoft.com/office/officeart/2005/8/layout/radial6"/>
    <dgm:cxn modelId="{FFD9B8F0-118E-4653-A9B5-450E41CCCB0E}" type="presParOf" srcId="{BB2F8368-8CF0-40B8-8A3D-27A536A0C20A}" destId="{3F63871B-BE44-4808-A4A7-26825D93CC3E}" srcOrd="6" destOrd="0" presId="urn:microsoft.com/office/officeart/2005/8/layout/radial6"/>
    <dgm:cxn modelId="{978142C4-D6B4-4D6B-8E5F-2EFB613CCBCF}" type="presParOf" srcId="{BB2F8368-8CF0-40B8-8A3D-27A536A0C20A}" destId="{76285A73-E70D-4D6B-AB30-B42927AA1E42}" srcOrd="7" destOrd="0" presId="urn:microsoft.com/office/officeart/2005/8/layout/radial6"/>
    <dgm:cxn modelId="{42161DD7-729A-4F7E-A659-73900BDD815D}" type="presParOf" srcId="{BB2F8368-8CF0-40B8-8A3D-27A536A0C20A}" destId="{875119F9-3F1A-4D9C-8A46-1C4F9C69C46C}" srcOrd="8" destOrd="0" presId="urn:microsoft.com/office/officeart/2005/8/layout/radial6"/>
    <dgm:cxn modelId="{0A11F029-AF92-4FE3-B0FD-D356BC84BD74}" type="presParOf" srcId="{BB2F8368-8CF0-40B8-8A3D-27A536A0C20A}" destId="{E50485D1-FCFB-4CFB-BBF7-6DF1386CDB5A}" srcOrd="9" destOrd="0" presId="urn:microsoft.com/office/officeart/2005/8/layout/radial6"/>
    <dgm:cxn modelId="{1391BF23-A2D0-45DF-95E2-0DFF3E38FF55}" type="presParOf" srcId="{BB2F8368-8CF0-40B8-8A3D-27A536A0C20A}" destId="{731A0167-44E0-4D39-8D7A-C2E6BBEA58BD}" srcOrd="10" destOrd="0" presId="urn:microsoft.com/office/officeart/2005/8/layout/radial6"/>
    <dgm:cxn modelId="{BC132E1A-D482-4071-8713-D239392AD336}" type="presParOf" srcId="{BB2F8368-8CF0-40B8-8A3D-27A536A0C20A}" destId="{0588166B-2FBA-4F4B-B447-0A412CD5AAE4}" srcOrd="11" destOrd="0" presId="urn:microsoft.com/office/officeart/2005/8/layout/radial6"/>
    <dgm:cxn modelId="{9A136697-C704-44ED-ACCB-B666BC2C10AD}" type="presParOf" srcId="{BB2F8368-8CF0-40B8-8A3D-27A536A0C20A}" destId="{238389D7-A57B-4878-A9A3-5803A8F390FD}" srcOrd="12" destOrd="0" presId="urn:microsoft.com/office/officeart/2005/8/layout/radial6"/>
    <dgm:cxn modelId="{89520EB0-ED1D-4339-9AF9-464CA7F03D48}" type="presParOf" srcId="{BB2F8368-8CF0-40B8-8A3D-27A536A0C20A}" destId="{6DCE83E5-B088-4B9B-8776-30EB19B8B23F}" srcOrd="13" destOrd="0" presId="urn:microsoft.com/office/officeart/2005/8/layout/radial6"/>
    <dgm:cxn modelId="{0780D8E9-A1D9-4D86-9B74-4B221791182E}" type="presParOf" srcId="{BB2F8368-8CF0-40B8-8A3D-27A536A0C20A}" destId="{2DD4A9F3-F246-4D24-B5FD-3F7ED5E3AA1C}" srcOrd="14" destOrd="0" presId="urn:microsoft.com/office/officeart/2005/8/layout/radial6"/>
    <dgm:cxn modelId="{5E2F3C29-04F6-4DFE-A693-62D601F69A32}" type="presParOf" srcId="{BB2F8368-8CF0-40B8-8A3D-27A536A0C20A}" destId="{F541C967-57EE-4979-8414-3A2EF495676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B1B564-4350-4201-B768-519C929CC563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#2" csCatId="colorful" phldr="1"/>
      <dgm:spPr/>
    </dgm:pt>
    <dgm:pt modelId="{06728DC0-7326-4AD5-8BEB-1921A81FD0BF}">
      <dgm:prSet phldrT="[Текст]"/>
      <dgm:spPr/>
      <dgm:t>
        <a:bodyPr/>
        <a:lstStyle/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i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Для детей: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повышение уровня инициативности, формирование самостоятельности, ответственности;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навыков </a:t>
          </a:r>
          <a:r>
            <a:rPr lang="ru-RU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саморегуляции</a:t>
          </a:r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эмоциональных состояний и поведения;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умения выявлять  индивидуальный стиль деятельности,   формулировать собственную стратегию успешности;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создание условий для того, чтобы у детей была возможность принимать решения самостоятельно, иметь силу голоса, проявлять инициативу, быть активным участником собственного развития.</a:t>
          </a:r>
        </a:p>
      </dgm:t>
    </dgm:pt>
    <dgm:pt modelId="{78194222-F4D6-4EA7-A794-9A53BA637F54}" type="parTrans" cxnId="{047C5475-F6E4-4283-8A70-CBAFB167DB30}">
      <dgm:prSet/>
      <dgm:spPr/>
      <dgm:t>
        <a:bodyPr/>
        <a:lstStyle/>
        <a:p>
          <a:endParaRPr lang="ru-RU"/>
        </a:p>
      </dgm:t>
    </dgm:pt>
    <dgm:pt modelId="{03D37790-393A-4F0D-B3B5-2B8ADADFDBDC}" type="sibTrans" cxnId="{047C5475-F6E4-4283-8A70-CBAFB167DB30}">
      <dgm:prSet/>
      <dgm:spPr/>
      <dgm:t>
        <a:bodyPr/>
        <a:lstStyle/>
        <a:p>
          <a:endParaRPr lang="ru-RU"/>
        </a:p>
      </dgm:t>
    </dgm:pt>
    <dgm:pt modelId="{C4C05889-1E8F-4AC4-B84D-871BE449AD2E}">
      <dgm:prSet phldrT="[Текст]"/>
      <dgm:spPr/>
      <dgm:t>
        <a:bodyPr/>
        <a:lstStyle/>
        <a:p>
          <a:r>
            <a:rPr lang="ru-RU" i="1" dirty="0">
              <a:solidFill>
                <a:schemeClr val="tx1"/>
              </a:solidFill>
              <a:effectLst/>
              <a:latin typeface="Arial" pitchFamily="34" charset="0"/>
              <a:ea typeface="Times New Roman"/>
              <a:cs typeface="Arial" pitchFamily="34" charset="0"/>
            </a:rPr>
            <a:t>Для педагогов:</a:t>
          </a:r>
        </a:p>
        <a:p>
          <a:r>
            <a:rPr lang="ru-RU" dirty="0">
              <a:solidFill>
                <a:schemeClr val="tx1"/>
              </a:solidFill>
              <a:effectLst/>
              <a:latin typeface="Arial" pitchFamily="34" charset="0"/>
              <a:ea typeface="Times New Roman"/>
              <a:cs typeface="Arial" pitchFamily="34" charset="0"/>
            </a:rPr>
            <a:t>повышение уровня профессиональной компетентности, </a:t>
          </a:r>
        </a:p>
        <a:p>
          <a:r>
            <a:rPr lang="ru-RU" dirty="0">
              <a:solidFill>
                <a:schemeClr val="tx1"/>
              </a:solidFill>
              <a:effectLst/>
              <a:latin typeface="Arial" pitchFamily="34" charset="0"/>
              <a:ea typeface="Times New Roman"/>
              <a:cs typeface="Arial" pitchFamily="34" charset="0"/>
            </a:rPr>
            <a:t>формирование инновационной культуры;</a:t>
          </a:r>
        </a:p>
        <a:p>
          <a:r>
            <a:rPr lang="ru-RU" dirty="0">
              <a:solidFill>
                <a:schemeClr val="tx1"/>
              </a:solidFill>
              <a:effectLst/>
              <a:latin typeface="Arial" pitchFamily="34" charset="0"/>
              <a:ea typeface="Times New Roman"/>
              <a:cs typeface="Arial" pitchFamily="34" charset="0"/>
            </a:rPr>
            <a:t>понимание механизма формирования инициативности, самостоятельности, ответственности дошкольников;</a:t>
          </a:r>
        </a:p>
        <a:p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разнообразие и насыщение среды, в которой дети проявляют инициативу. </a:t>
          </a:r>
          <a:endParaRPr lang="ru-RU" dirty="0">
            <a:solidFill>
              <a:schemeClr val="tx1"/>
            </a:solidFill>
            <a:effectLst/>
            <a:latin typeface="Arial" pitchFamily="34" charset="0"/>
            <a:ea typeface="Times New Roman"/>
            <a:cs typeface="Arial" pitchFamily="34" charset="0"/>
          </a:endParaRPr>
        </a:p>
      </dgm:t>
    </dgm:pt>
    <dgm:pt modelId="{AC5394BA-8625-4F08-937A-973C02D68A97}" type="parTrans" cxnId="{F5F4C90F-20B4-4FE4-BAAC-EFDCE9ACFA41}">
      <dgm:prSet/>
      <dgm:spPr/>
      <dgm:t>
        <a:bodyPr/>
        <a:lstStyle/>
        <a:p>
          <a:endParaRPr lang="ru-RU"/>
        </a:p>
      </dgm:t>
    </dgm:pt>
    <dgm:pt modelId="{FBD1D4EB-ADA5-4762-A08A-8C4F19B6FEB2}" type="sibTrans" cxnId="{F5F4C90F-20B4-4FE4-BAAC-EFDCE9ACFA41}">
      <dgm:prSet/>
      <dgm:spPr/>
      <dgm:t>
        <a:bodyPr/>
        <a:lstStyle/>
        <a:p>
          <a:endParaRPr lang="ru-RU"/>
        </a:p>
      </dgm:t>
    </dgm:pt>
    <dgm:pt modelId="{D5E797C1-4A9E-44C6-8D6C-D05BF3AA699C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Для родителей:</a:t>
          </a:r>
        </a:p>
        <a:p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повышение уровня психолого-педагогической компетентности в общении с детьми;</a:t>
          </a:r>
        </a:p>
        <a:p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оптимизация детско-родительских отношений;</a:t>
          </a:r>
        </a:p>
        <a:p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педагогический альянс  родителей и специалистов ДОУ</a:t>
          </a:r>
        </a:p>
      </dgm:t>
    </dgm:pt>
    <dgm:pt modelId="{09FB24D7-3F99-4C05-B523-6B2E235BB545}" type="parTrans" cxnId="{9CBAB1F5-F68F-4B6C-B23F-9F4405D3C5F4}">
      <dgm:prSet/>
      <dgm:spPr/>
      <dgm:t>
        <a:bodyPr/>
        <a:lstStyle/>
        <a:p>
          <a:endParaRPr lang="ru-RU"/>
        </a:p>
      </dgm:t>
    </dgm:pt>
    <dgm:pt modelId="{E16992CC-FCEC-4319-AD3D-5068F55F8623}" type="sibTrans" cxnId="{9CBAB1F5-F68F-4B6C-B23F-9F4405D3C5F4}">
      <dgm:prSet/>
      <dgm:spPr/>
      <dgm:t>
        <a:bodyPr/>
        <a:lstStyle/>
        <a:p>
          <a:endParaRPr lang="ru-RU"/>
        </a:p>
      </dgm:t>
    </dgm:pt>
    <dgm:pt modelId="{2AAB3DD5-7339-447C-9532-F9AEDF32D9AB}" type="pres">
      <dgm:prSet presAssocID="{9AB1B564-4350-4201-B768-519C929CC563}" presName="linearFlow" presStyleCnt="0">
        <dgm:presLayoutVars>
          <dgm:dir/>
          <dgm:resizeHandles val="exact"/>
        </dgm:presLayoutVars>
      </dgm:prSet>
      <dgm:spPr/>
    </dgm:pt>
    <dgm:pt modelId="{D8F3B97E-6A54-44A7-8E84-B47D01B1BF20}" type="pres">
      <dgm:prSet presAssocID="{06728DC0-7326-4AD5-8BEB-1921A81FD0BF}" presName="comp" presStyleCnt="0"/>
      <dgm:spPr/>
    </dgm:pt>
    <dgm:pt modelId="{FA1A31DF-5D45-4A30-AC48-8E4606179125}" type="pres">
      <dgm:prSet presAssocID="{06728DC0-7326-4AD5-8BEB-1921A81FD0BF}" presName="rect2" presStyleLbl="node1" presStyleIdx="0" presStyleCnt="3" custScaleX="151190" custScaleY="92065" custLinFactNeighborX="11278" custLinFactNeighborY="27654">
        <dgm:presLayoutVars>
          <dgm:bulletEnabled val="1"/>
        </dgm:presLayoutVars>
      </dgm:prSet>
      <dgm:spPr/>
    </dgm:pt>
    <dgm:pt modelId="{F25E7002-E853-4430-80E3-1747D2CC35E4}" type="pres">
      <dgm:prSet presAssocID="{06728DC0-7326-4AD5-8BEB-1921A81FD0BF}" presName="rect1" presStyleLbl="lnNode1" presStyleIdx="0" presStyleCnt="3" custLinFactNeighborX="-26158" custLinFactNeighborY="29798"/>
      <dgm:spPr/>
    </dgm:pt>
    <dgm:pt modelId="{C33A1619-9808-49E9-B022-6D79FD1B7138}" type="pres">
      <dgm:prSet presAssocID="{03D37790-393A-4F0D-B3B5-2B8ADADFDBDC}" presName="sibTrans" presStyleCnt="0"/>
      <dgm:spPr/>
    </dgm:pt>
    <dgm:pt modelId="{A26B13C6-E2F6-4F3D-8F2B-67D01D14E7FE}" type="pres">
      <dgm:prSet presAssocID="{C4C05889-1E8F-4AC4-B84D-871BE449AD2E}" presName="comp" presStyleCnt="0"/>
      <dgm:spPr/>
    </dgm:pt>
    <dgm:pt modelId="{AEAD262B-8F85-4BFA-B0B9-F2F33E9C7ED2}" type="pres">
      <dgm:prSet presAssocID="{C4C05889-1E8F-4AC4-B84D-871BE449AD2E}" presName="rect2" presStyleLbl="node1" presStyleIdx="1" presStyleCnt="3" custScaleX="141643" custScaleY="87274" custLinFactNeighborX="-8717" custLinFactNeighborY="11901">
        <dgm:presLayoutVars>
          <dgm:bulletEnabled val="1"/>
        </dgm:presLayoutVars>
      </dgm:prSet>
      <dgm:spPr/>
    </dgm:pt>
    <dgm:pt modelId="{5DC82AD8-883D-493D-9DDE-AF180B919F87}" type="pres">
      <dgm:prSet presAssocID="{C4C05889-1E8F-4AC4-B84D-871BE449AD2E}" presName="rect1" presStyleLbl="lnNode1" presStyleIdx="1" presStyleCnt="3" custLinFactNeighborX="25272" custLinFactNeighborY="1033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FABAF5A-C395-4F42-9EA4-BC337A943ABF}" type="pres">
      <dgm:prSet presAssocID="{FBD1D4EB-ADA5-4762-A08A-8C4F19B6FEB2}" presName="sibTrans" presStyleCnt="0"/>
      <dgm:spPr/>
    </dgm:pt>
    <dgm:pt modelId="{99543AE4-0379-4252-8425-BBB2C29C66C3}" type="pres">
      <dgm:prSet presAssocID="{D5E797C1-4A9E-44C6-8D6C-D05BF3AA699C}" presName="comp" presStyleCnt="0"/>
      <dgm:spPr/>
    </dgm:pt>
    <dgm:pt modelId="{A07675EC-F34D-4A60-ABEF-285F44027818}" type="pres">
      <dgm:prSet presAssocID="{D5E797C1-4A9E-44C6-8D6C-D05BF3AA699C}" presName="rect2" presStyleLbl="node1" presStyleIdx="2" presStyleCnt="3" custScaleX="125356" custScaleY="82484" custLinFactNeighborX="6257" custLinFactNeighborY="-3028">
        <dgm:presLayoutVars>
          <dgm:bulletEnabled val="1"/>
        </dgm:presLayoutVars>
      </dgm:prSet>
      <dgm:spPr/>
    </dgm:pt>
    <dgm:pt modelId="{91D91415-A4A8-44C9-ACFD-E92C0AA37196}" type="pres">
      <dgm:prSet presAssocID="{D5E797C1-4A9E-44C6-8D6C-D05BF3AA699C}" presName="rect1" presStyleLbl="lnNode1" presStyleIdx="2" presStyleCnt="3" custLinFactNeighborX="-20546" custLinFactNeighborY="939"/>
      <dgm:spPr/>
    </dgm:pt>
  </dgm:ptLst>
  <dgm:cxnLst>
    <dgm:cxn modelId="{F5F4C90F-20B4-4FE4-BAAC-EFDCE9ACFA41}" srcId="{9AB1B564-4350-4201-B768-519C929CC563}" destId="{C4C05889-1E8F-4AC4-B84D-871BE449AD2E}" srcOrd="1" destOrd="0" parTransId="{AC5394BA-8625-4F08-937A-973C02D68A97}" sibTransId="{FBD1D4EB-ADA5-4762-A08A-8C4F19B6FEB2}"/>
    <dgm:cxn modelId="{B198DF6F-C3A1-4CFB-8EB8-584A56EAAAA2}" type="presOf" srcId="{06728DC0-7326-4AD5-8BEB-1921A81FD0BF}" destId="{FA1A31DF-5D45-4A30-AC48-8E4606179125}" srcOrd="0" destOrd="0" presId="urn:microsoft.com/office/officeart/2008/layout/AlternatingPictureBlocks"/>
    <dgm:cxn modelId="{047C5475-F6E4-4283-8A70-CBAFB167DB30}" srcId="{9AB1B564-4350-4201-B768-519C929CC563}" destId="{06728DC0-7326-4AD5-8BEB-1921A81FD0BF}" srcOrd="0" destOrd="0" parTransId="{78194222-F4D6-4EA7-A794-9A53BA637F54}" sibTransId="{03D37790-393A-4F0D-B3B5-2B8ADADFDBDC}"/>
    <dgm:cxn modelId="{96D1AC97-C5F7-4A4A-80F6-EDFCC1CF87BB}" type="presOf" srcId="{C4C05889-1E8F-4AC4-B84D-871BE449AD2E}" destId="{AEAD262B-8F85-4BFA-B0B9-F2F33E9C7ED2}" srcOrd="0" destOrd="0" presId="urn:microsoft.com/office/officeart/2008/layout/AlternatingPictureBlocks"/>
    <dgm:cxn modelId="{66F467AF-54FA-4F26-BCEF-CB3A1F758FCD}" type="presOf" srcId="{D5E797C1-4A9E-44C6-8D6C-D05BF3AA699C}" destId="{A07675EC-F34D-4A60-ABEF-285F44027818}" srcOrd="0" destOrd="0" presId="urn:microsoft.com/office/officeart/2008/layout/AlternatingPictureBlocks"/>
    <dgm:cxn modelId="{9CBAB1F5-F68F-4B6C-B23F-9F4405D3C5F4}" srcId="{9AB1B564-4350-4201-B768-519C929CC563}" destId="{D5E797C1-4A9E-44C6-8D6C-D05BF3AA699C}" srcOrd="2" destOrd="0" parTransId="{09FB24D7-3F99-4C05-B523-6B2E235BB545}" sibTransId="{E16992CC-FCEC-4319-AD3D-5068F55F8623}"/>
    <dgm:cxn modelId="{503A6EF8-635B-49F8-9110-A79B884B87D9}" type="presOf" srcId="{9AB1B564-4350-4201-B768-519C929CC563}" destId="{2AAB3DD5-7339-447C-9532-F9AEDF32D9AB}" srcOrd="0" destOrd="0" presId="urn:microsoft.com/office/officeart/2008/layout/AlternatingPictureBlocks"/>
    <dgm:cxn modelId="{45ECE0D5-B659-41C0-BBBB-09FD0E7DC644}" type="presParOf" srcId="{2AAB3DD5-7339-447C-9532-F9AEDF32D9AB}" destId="{D8F3B97E-6A54-44A7-8E84-B47D01B1BF20}" srcOrd="0" destOrd="0" presId="urn:microsoft.com/office/officeart/2008/layout/AlternatingPictureBlocks"/>
    <dgm:cxn modelId="{37AD7D19-3BA7-4187-95C6-4D1631D913B3}" type="presParOf" srcId="{D8F3B97E-6A54-44A7-8E84-B47D01B1BF20}" destId="{FA1A31DF-5D45-4A30-AC48-8E4606179125}" srcOrd="0" destOrd="0" presId="urn:microsoft.com/office/officeart/2008/layout/AlternatingPictureBlocks"/>
    <dgm:cxn modelId="{FDEA1754-4AD3-4C2E-B728-91A4C0F6F805}" type="presParOf" srcId="{D8F3B97E-6A54-44A7-8E84-B47D01B1BF20}" destId="{F25E7002-E853-4430-80E3-1747D2CC35E4}" srcOrd="1" destOrd="0" presId="urn:microsoft.com/office/officeart/2008/layout/AlternatingPictureBlocks"/>
    <dgm:cxn modelId="{7B677E9F-E936-4A64-BD87-7C46B8F2FF4C}" type="presParOf" srcId="{2AAB3DD5-7339-447C-9532-F9AEDF32D9AB}" destId="{C33A1619-9808-49E9-B022-6D79FD1B7138}" srcOrd="1" destOrd="0" presId="urn:microsoft.com/office/officeart/2008/layout/AlternatingPictureBlocks"/>
    <dgm:cxn modelId="{BFE1AFCD-2CF1-4DAE-8D5B-61F4E2D3931E}" type="presParOf" srcId="{2AAB3DD5-7339-447C-9532-F9AEDF32D9AB}" destId="{A26B13C6-E2F6-4F3D-8F2B-67D01D14E7FE}" srcOrd="2" destOrd="0" presId="urn:microsoft.com/office/officeart/2008/layout/AlternatingPictureBlocks"/>
    <dgm:cxn modelId="{DD3D8A1E-4F71-4BA4-8323-04C558708F35}" type="presParOf" srcId="{A26B13C6-E2F6-4F3D-8F2B-67D01D14E7FE}" destId="{AEAD262B-8F85-4BFA-B0B9-F2F33E9C7ED2}" srcOrd="0" destOrd="0" presId="urn:microsoft.com/office/officeart/2008/layout/AlternatingPictureBlocks"/>
    <dgm:cxn modelId="{658987C0-8081-42BE-AB09-29B5CD6ED9FC}" type="presParOf" srcId="{A26B13C6-E2F6-4F3D-8F2B-67D01D14E7FE}" destId="{5DC82AD8-883D-493D-9DDE-AF180B919F87}" srcOrd="1" destOrd="0" presId="urn:microsoft.com/office/officeart/2008/layout/AlternatingPictureBlocks"/>
    <dgm:cxn modelId="{CC51B1B4-98E4-4CA9-843B-7888BA74FD39}" type="presParOf" srcId="{2AAB3DD5-7339-447C-9532-F9AEDF32D9AB}" destId="{6FABAF5A-C395-4F42-9EA4-BC337A943ABF}" srcOrd="3" destOrd="0" presId="urn:microsoft.com/office/officeart/2008/layout/AlternatingPictureBlocks"/>
    <dgm:cxn modelId="{111B3665-D0CA-46C4-9660-B37A870AECA1}" type="presParOf" srcId="{2AAB3DD5-7339-447C-9532-F9AEDF32D9AB}" destId="{99543AE4-0379-4252-8425-BBB2C29C66C3}" srcOrd="4" destOrd="0" presId="urn:microsoft.com/office/officeart/2008/layout/AlternatingPictureBlocks"/>
    <dgm:cxn modelId="{2068A97F-B78B-432E-A691-C7FF18D10EB5}" type="presParOf" srcId="{99543AE4-0379-4252-8425-BBB2C29C66C3}" destId="{A07675EC-F34D-4A60-ABEF-285F44027818}" srcOrd="0" destOrd="0" presId="urn:microsoft.com/office/officeart/2008/layout/AlternatingPictureBlocks"/>
    <dgm:cxn modelId="{2029B206-B616-4C99-89FD-38529A15D8A8}" type="presParOf" srcId="{99543AE4-0379-4252-8425-BBB2C29C66C3}" destId="{91D91415-A4A8-44C9-ACFD-E92C0AA3719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1C967-57EE-4979-8414-3A2EF495676E}">
      <dsp:nvSpPr>
        <dsp:cNvPr id="0" name=""/>
        <dsp:cNvSpPr/>
      </dsp:nvSpPr>
      <dsp:spPr>
        <a:xfrm>
          <a:off x="1892478" y="491888"/>
          <a:ext cx="4004222" cy="4004222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389D7-A57B-4878-A9A3-5803A8F390FD}">
      <dsp:nvSpPr>
        <dsp:cNvPr id="0" name=""/>
        <dsp:cNvSpPr/>
      </dsp:nvSpPr>
      <dsp:spPr>
        <a:xfrm>
          <a:off x="1892478" y="491888"/>
          <a:ext cx="4004222" cy="4004222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485D1-FCFB-4CFB-BBF7-6DF1386CDB5A}">
      <dsp:nvSpPr>
        <dsp:cNvPr id="0" name=""/>
        <dsp:cNvSpPr/>
      </dsp:nvSpPr>
      <dsp:spPr>
        <a:xfrm>
          <a:off x="1953892" y="538383"/>
          <a:ext cx="4004222" cy="4004222"/>
        </a:xfrm>
        <a:prstGeom prst="blockArc">
          <a:avLst>
            <a:gd name="adj1" fmla="val 2907214"/>
            <a:gd name="adj2" fmla="val 7695415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3871B-BE44-4808-A4A7-26825D93CC3E}">
      <dsp:nvSpPr>
        <dsp:cNvPr id="0" name=""/>
        <dsp:cNvSpPr/>
      </dsp:nvSpPr>
      <dsp:spPr>
        <a:xfrm>
          <a:off x="1919535" y="569565"/>
          <a:ext cx="4004222" cy="4004222"/>
        </a:xfrm>
        <a:prstGeom prst="blockArc">
          <a:avLst>
            <a:gd name="adj1" fmla="val 20375398"/>
            <a:gd name="adj2" fmla="val 2825653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E3110-3E3A-4B07-AC35-66E570F8E3FC}">
      <dsp:nvSpPr>
        <dsp:cNvPr id="0" name=""/>
        <dsp:cNvSpPr/>
      </dsp:nvSpPr>
      <dsp:spPr>
        <a:xfrm>
          <a:off x="1892478" y="491888"/>
          <a:ext cx="4004222" cy="4004222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1FAD0-61EB-4172-8DFC-706139EB848B}">
      <dsp:nvSpPr>
        <dsp:cNvPr id="0" name=""/>
        <dsp:cNvSpPr/>
      </dsp:nvSpPr>
      <dsp:spPr>
        <a:xfrm>
          <a:off x="2972865" y="1572275"/>
          <a:ext cx="1843446" cy="1843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>
              <a:solidFill>
                <a:schemeClr val="tx1"/>
              </a:solidFill>
            </a:rPr>
            <a:t>субъектность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972865" y="1572275"/>
        <a:ext cx="1843446" cy="1843446"/>
      </dsp:txXfrm>
    </dsp:sp>
    <dsp:sp modelId="{BAC9CE37-EA5F-41D0-89AB-D2B98A55C142}">
      <dsp:nvSpPr>
        <dsp:cNvPr id="0" name=""/>
        <dsp:cNvSpPr/>
      </dsp:nvSpPr>
      <dsp:spPr>
        <a:xfrm>
          <a:off x="2896996" y="108397"/>
          <a:ext cx="1995184" cy="8598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инициативность</a:t>
          </a:r>
        </a:p>
      </dsp:txBody>
      <dsp:txXfrm>
        <a:off x="2896996" y="108397"/>
        <a:ext cx="1995184" cy="859892"/>
      </dsp:txXfrm>
    </dsp:sp>
    <dsp:sp modelId="{B824A034-4CE8-4DDA-AF12-4DBD5421A56E}">
      <dsp:nvSpPr>
        <dsp:cNvPr id="0" name=""/>
        <dsp:cNvSpPr/>
      </dsp:nvSpPr>
      <dsp:spPr>
        <a:xfrm>
          <a:off x="4871221" y="1452650"/>
          <a:ext cx="1766613" cy="8740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>
              <a:solidFill>
                <a:schemeClr val="tx1"/>
              </a:solidFill>
            </a:rPr>
            <a:t>рефлексивность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871221" y="1452650"/>
        <a:ext cx="1766613" cy="874035"/>
      </dsp:txXfrm>
    </dsp:sp>
    <dsp:sp modelId="{76285A73-E70D-4D6B-AB30-B42927AA1E42}">
      <dsp:nvSpPr>
        <dsp:cNvPr id="0" name=""/>
        <dsp:cNvSpPr/>
      </dsp:nvSpPr>
      <dsp:spPr>
        <a:xfrm>
          <a:off x="4241402" y="3672404"/>
          <a:ext cx="2023289" cy="6634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активность</a:t>
          </a:r>
        </a:p>
      </dsp:txBody>
      <dsp:txXfrm>
        <a:off x="4241402" y="3672404"/>
        <a:ext cx="2023289" cy="663478"/>
      </dsp:txXfrm>
    </dsp:sp>
    <dsp:sp modelId="{731A0167-44E0-4D39-8D7A-C2E6BBEA58BD}">
      <dsp:nvSpPr>
        <dsp:cNvPr id="0" name=""/>
        <dsp:cNvSpPr/>
      </dsp:nvSpPr>
      <dsp:spPr>
        <a:xfrm>
          <a:off x="1770040" y="3677472"/>
          <a:ext cx="1950084" cy="7973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самостоятельность</a:t>
          </a:r>
        </a:p>
      </dsp:txBody>
      <dsp:txXfrm>
        <a:off x="1770040" y="3677472"/>
        <a:ext cx="1950084" cy="797371"/>
      </dsp:txXfrm>
    </dsp:sp>
    <dsp:sp modelId="{6DCE83E5-B088-4B9B-8776-30EB19B8B23F}">
      <dsp:nvSpPr>
        <dsp:cNvPr id="0" name=""/>
        <dsp:cNvSpPr/>
      </dsp:nvSpPr>
      <dsp:spPr>
        <a:xfrm>
          <a:off x="1067020" y="1452650"/>
          <a:ext cx="1935258" cy="8740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любознательность</a:t>
          </a:r>
        </a:p>
      </dsp:txBody>
      <dsp:txXfrm>
        <a:off x="1067020" y="1452650"/>
        <a:ext cx="1935258" cy="87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A31DF-5D45-4A30-AC48-8E4606179125}">
      <dsp:nvSpPr>
        <dsp:cNvPr id="0" name=""/>
        <dsp:cNvSpPr/>
      </dsp:nvSpPr>
      <dsp:spPr>
        <a:xfrm>
          <a:off x="2123711" y="576065"/>
          <a:ext cx="6067760" cy="1671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i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Для детей:</a:t>
          </a:r>
          <a:endParaRPr lang="ru-RU" sz="11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повышение уровня инициативности, формирование самостоятельности, ответственности;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навыков </a:t>
          </a:r>
          <a:r>
            <a:rPr lang="ru-RU" sz="11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саморегуляции</a:t>
          </a:r>
          <a:r>
            <a:rPr lang="ru-RU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эмоциональных состояний и поведения;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умения выявлять  индивидуальный стиль деятельности,   формулировать собственную стратегию успешности;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создание условий для того, чтобы у детей была возможность принимать решения самостоятельно, иметь силу голоса, проявлять инициативу, быть активным участником собственного развития.</a:t>
          </a:r>
        </a:p>
      </dsp:txBody>
      <dsp:txXfrm>
        <a:off x="2123711" y="576065"/>
        <a:ext cx="6067760" cy="1671133"/>
      </dsp:txXfrm>
    </dsp:sp>
    <dsp:sp modelId="{F25E7002-E853-4430-80E3-1747D2CC35E4}">
      <dsp:nvSpPr>
        <dsp:cNvPr id="0" name=""/>
        <dsp:cNvSpPr/>
      </dsp:nvSpPr>
      <dsp:spPr>
        <a:xfrm>
          <a:off x="251520" y="542966"/>
          <a:ext cx="1797015" cy="18151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D262B-8F85-4BFA-B0B9-F2F33E9C7ED2}">
      <dsp:nvSpPr>
        <dsp:cNvPr id="0" name=""/>
        <dsp:cNvSpPr/>
      </dsp:nvSpPr>
      <dsp:spPr>
        <a:xfrm>
          <a:off x="467529" y="2448274"/>
          <a:ext cx="5684607" cy="15841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i="1" kern="1200" dirty="0">
              <a:solidFill>
                <a:schemeClr val="tx1"/>
              </a:solidFill>
              <a:effectLst/>
              <a:latin typeface="Arial" pitchFamily="34" charset="0"/>
              <a:ea typeface="Times New Roman"/>
              <a:cs typeface="Arial" pitchFamily="34" charset="0"/>
            </a:rPr>
            <a:t>Для педагогов: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effectLst/>
              <a:latin typeface="Arial" pitchFamily="34" charset="0"/>
              <a:ea typeface="Times New Roman"/>
              <a:cs typeface="Arial" pitchFamily="34" charset="0"/>
            </a:rPr>
            <a:t>повышение уровня профессиональной компетентности,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effectLst/>
              <a:latin typeface="Arial" pitchFamily="34" charset="0"/>
              <a:ea typeface="Times New Roman"/>
              <a:cs typeface="Arial" pitchFamily="34" charset="0"/>
            </a:rPr>
            <a:t>формирование инновационной культуры;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effectLst/>
              <a:latin typeface="Arial" pitchFamily="34" charset="0"/>
              <a:ea typeface="Times New Roman"/>
              <a:cs typeface="Arial" pitchFamily="34" charset="0"/>
            </a:rPr>
            <a:t>понимание механизма формирования инициативности, самостоятельности, ответственности дошкольников;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разнообразие и насыщение среды, в которой дети проявляют инициативу. </a:t>
          </a:r>
          <a:endParaRPr lang="ru-RU" sz="1100" kern="1200" dirty="0">
            <a:solidFill>
              <a:schemeClr val="tx1"/>
            </a:solidFill>
            <a:effectLst/>
            <a:latin typeface="Arial" pitchFamily="34" charset="0"/>
            <a:ea typeface="Times New Roman"/>
            <a:cs typeface="Arial" pitchFamily="34" charset="0"/>
          </a:endParaRPr>
        </a:p>
      </dsp:txBody>
      <dsp:txXfrm>
        <a:off x="467529" y="2448274"/>
        <a:ext cx="5684607" cy="1584169"/>
      </dsp:txXfrm>
    </dsp:sp>
    <dsp:sp modelId="{5DC82AD8-883D-493D-9DDE-AF180B919F87}">
      <dsp:nvSpPr>
        <dsp:cNvPr id="0" name=""/>
        <dsp:cNvSpPr/>
      </dsp:nvSpPr>
      <dsp:spPr>
        <a:xfrm>
          <a:off x="6300186" y="2304259"/>
          <a:ext cx="1797015" cy="181516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675EC-F34D-4A60-ABEF-285F44027818}">
      <dsp:nvSpPr>
        <dsp:cNvPr id="0" name=""/>
        <dsp:cNvSpPr/>
      </dsp:nvSpPr>
      <dsp:spPr>
        <a:xfrm>
          <a:off x="2699805" y="4335431"/>
          <a:ext cx="5030955" cy="14972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Для родителей: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повышение уровня психолого-педагогической компетентности в общении с детьми;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оптимизация детско-родительских отношений;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педагогический альянс  родителей и специалистов ДОУ</a:t>
          </a:r>
        </a:p>
      </dsp:txBody>
      <dsp:txXfrm>
        <a:off x="2699805" y="4335431"/>
        <a:ext cx="5030955" cy="1497222"/>
      </dsp:txXfrm>
    </dsp:sp>
    <dsp:sp modelId="{91D91415-A4A8-44C9-ACFD-E92C0AA37196}">
      <dsp:nvSpPr>
        <dsp:cNvPr id="0" name=""/>
        <dsp:cNvSpPr/>
      </dsp:nvSpPr>
      <dsp:spPr>
        <a:xfrm>
          <a:off x="611569" y="4233504"/>
          <a:ext cx="1797015" cy="18151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B432D-044E-4A76-8260-16D90EBDAA8C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78865-F52C-4465-AE1F-F058BE309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5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8865-F52C-4465-AE1F-F058BE309D8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8865-F52C-4465-AE1F-F058BE309D8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8865-F52C-4465-AE1F-F058BE309D8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8865-F52C-4465-AE1F-F058BE309D8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2028615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latin typeface="Arial" pitchFamily="34" charset="0"/>
                <a:cs typeface="Arial" pitchFamily="34" charset="0"/>
              </a:rPr>
              <a:t>Моя педагогическая находка</a:t>
            </a:r>
          </a:p>
          <a:p>
            <a:pPr algn="ctr"/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400" dirty="0">
                <a:latin typeface="Arial" pitchFamily="34" charset="0"/>
                <a:cs typeface="Arial" pitchFamily="34" charset="0"/>
              </a:rPr>
              <a:t>«Брендирование группы»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494116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Максимова Ольга Викторовна, воспитатель МАДОУ ЦРР д/с №19 города Ишима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16EFED-4BC1-C6F1-1A67-BF1C7E9B7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463" y="413700"/>
            <a:ext cx="2279073" cy="157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 descr="F:\педагог года\фото\герб..jpg"/>
          <p:cNvPicPr>
            <a:picLocks noChangeAspect="1" noChangeArrowheads="1"/>
          </p:cNvPicPr>
          <p:nvPr/>
        </p:nvPicPr>
        <p:blipFill>
          <a:blip r:embed="rId3" cstate="print"/>
          <a:srcRect l="12015" t="17933" r="23447" b="24155"/>
          <a:stretch>
            <a:fillRect/>
          </a:stretch>
        </p:blipFill>
        <p:spPr bwMode="auto">
          <a:xfrm>
            <a:off x="899592" y="1412776"/>
            <a:ext cx="3096344" cy="3821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F:\фон\IMG_20230213_150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88840"/>
            <a:ext cx="3225451" cy="22322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19672" y="98072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6176" y="105273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ФЛАГ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5696" y="47667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ЦЕННОСТИ И СИМВОЛЫ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5616" y="404664"/>
          <a:ext cx="7128792" cy="6169152"/>
        </p:xfrm>
        <a:graphic>
          <a:graphicData uri="http://schemas.openxmlformats.org/drawingml/2006/table">
            <a:tbl>
              <a:tblPr/>
              <a:tblGrid>
                <a:gridCol w="2536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/>
                          <a:ea typeface="Times New Roman"/>
                          <a:cs typeface="Times New Roman"/>
                        </a:rPr>
                        <a:t>Название блока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Ценности и символы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- герб (логотип);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- гимн;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-флаг;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- конституция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2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Традиции и ритуалы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детское голосование;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ритуалы: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утреннее приветствие;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прощание;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способы примирения;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поздравления с днём рождения;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поздравления с победой в конкурсах.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культурные практики: «Книга жалоб», «Гирлянда благодарностей», «Вечерние собрание».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Пространство группы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создание карты;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маркеры пространства;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маркеры доступа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Документы группы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паспорт ребенка;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результаты голосования;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меню;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план на день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" name="Picture 1" descr="F:\педагог года\фото\IMG-0f12f7234a46c68d3453cacd30d18c2b-V.jpg"/>
          <p:cNvPicPr>
            <a:picLocks noChangeAspect="1" noChangeArrowheads="1"/>
          </p:cNvPicPr>
          <p:nvPr/>
        </p:nvPicPr>
        <p:blipFill>
          <a:blip r:embed="rId3" cstate="print"/>
          <a:srcRect l="7143" t="3671"/>
          <a:stretch>
            <a:fillRect/>
          </a:stretch>
        </p:blipFill>
        <p:spPr bwMode="auto">
          <a:xfrm>
            <a:off x="755576" y="1124744"/>
            <a:ext cx="1907704" cy="2566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F:\педагог года\фото\IMG-29de283da4ff892e54362b62e04ffdcb-V.jpg"/>
          <p:cNvPicPr>
            <a:picLocks noChangeAspect="1" noChangeArrowheads="1"/>
          </p:cNvPicPr>
          <p:nvPr/>
        </p:nvPicPr>
        <p:blipFill>
          <a:blip r:embed="rId4" cstate="print"/>
          <a:srcRect l="15341" t="11506" r="7954" b="5077"/>
          <a:stretch>
            <a:fillRect/>
          </a:stretch>
        </p:blipFill>
        <p:spPr bwMode="auto">
          <a:xfrm>
            <a:off x="2483768" y="2924944"/>
            <a:ext cx="1800200" cy="2610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F:\педагог года\фото\5K7A3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492896"/>
            <a:ext cx="3168352" cy="2112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F:\педагог года\фото\IMG-940a216268d6a7f1bd54f449ff375626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717032"/>
            <a:ext cx="172819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2555776" y="162880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УТРЕННЕЕ ПРИВЕТСТВИЕ</a:t>
            </a:r>
          </a:p>
        </p:txBody>
      </p:sp>
      <p:sp>
        <p:nvSpPr>
          <p:cNvPr id="11" name="Стрелка вниз 10"/>
          <p:cNvSpPr/>
          <p:nvPr/>
        </p:nvSpPr>
        <p:spPr>
          <a:xfrm rot="2360180">
            <a:off x="3620343" y="976790"/>
            <a:ext cx="244949" cy="72008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148064" y="170080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ПОЗДРАВЛЕНИЯ С ДНЁМ РОЖДЕНИЯ</a:t>
            </a:r>
          </a:p>
        </p:txBody>
      </p:sp>
      <p:sp>
        <p:nvSpPr>
          <p:cNvPr id="13" name="Стрелка вниз 12"/>
          <p:cNvSpPr/>
          <p:nvPr/>
        </p:nvSpPr>
        <p:spPr>
          <a:xfrm rot="18639361">
            <a:off x="5264542" y="935888"/>
            <a:ext cx="250000" cy="80158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35696" y="47667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ТРАДИЦИИ И РИТУАЛЫ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F:\фон\IMG_20230215_153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429000"/>
            <a:ext cx="326436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F:\фон\IMG_20230215_1533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276872"/>
            <a:ext cx="3252869" cy="2439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F:\фон\IMG_20230215_153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908720"/>
            <a:ext cx="3240360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Стрелка вниз 12"/>
          <p:cNvSpPr/>
          <p:nvPr/>
        </p:nvSpPr>
        <p:spPr>
          <a:xfrm rot="1877765">
            <a:off x="3125872" y="772795"/>
            <a:ext cx="279623" cy="88706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43608" y="162880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СПОСОБЫ ПРИМИРЕНИЯ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5696" y="26064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ТРАДИЦИИ И РИТУАЛЫ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 rot="1877765">
            <a:off x="2489078" y="780539"/>
            <a:ext cx="223991" cy="58198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F:\фон\IMG_20230214_113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76872"/>
            <a:ext cx="3227851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трелка вниз 9"/>
          <p:cNvSpPr/>
          <p:nvPr/>
        </p:nvSpPr>
        <p:spPr>
          <a:xfrm rot="19168915">
            <a:off x="6318924" y="772501"/>
            <a:ext cx="241872" cy="59027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76056" y="134076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«ГИРЛЯНДА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БЛАГОДАРНОСТЕЙ»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60" y="134076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«КНИГА ЖАЛОБ»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5696" y="40466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ТРАДИЦИИ И РИТУАЛЫ</a:t>
            </a:r>
          </a:p>
        </p:txBody>
      </p:sp>
      <p:pic>
        <p:nvPicPr>
          <p:cNvPr id="5122" name="Picture 2" descr="C:\Users\Пользователь\Downloads\IMG_20230301_214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988840"/>
            <a:ext cx="2427734" cy="3236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 rot="1877765">
            <a:off x="2489078" y="780539"/>
            <a:ext cx="223991" cy="58198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F:\педагог года\фото\IMG-89a81e607ef0824b44d801746af5f8f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3312368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трелка вниз 9"/>
          <p:cNvSpPr/>
          <p:nvPr/>
        </p:nvSpPr>
        <p:spPr>
          <a:xfrm rot="19168915">
            <a:off x="6318924" y="772501"/>
            <a:ext cx="241872" cy="59027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134076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«А ТАК ЛИ ЭТО …?»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8064" y="134076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ДЕТСКОЕ ГОЛОСОВАНИЕ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5696" y="40466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ТРАДИЦИИ И РИТУАЛЫ</a:t>
            </a:r>
          </a:p>
        </p:txBody>
      </p:sp>
      <p:pic>
        <p:nvPicPr>
          <p:cNvPr id="4" name="Picture 2" descr="F:\фон\IMG_20230302_154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16832"/>
            <a:ext cx="2715766" cy="3621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75656" y="112474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«ВЕЧЕРНЕЕ СОБРАНИЕ»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5696" y="40466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ТРАДИЦИИ И РИТУАЛЫ</a:t>
            </a:r>
          </a:p>
        </p:txBody>
      </p:sp>
      <p:pic>
        <p:nvPicPr>
          <p:cNvPr id="2050" name="Picture 2" descr="F:\фон\IMG-5e786edc74058dd64b466a8b75a74c7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556792"/>
            <a:ext cx="6012160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44008" y="335699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«КРАСНАЯ»-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«НЕ ТРОГАТЬ! БУДУ ИГРАТЬ»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5696" y="40466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ТРАДИЦИИ И РИТУАЛЫ</a:t>
            </a:r>
          </a:p>
        </p:txBody>
      </p:sp>
      <p:pic>
        <p:nvPicPr>
          <p:cNvPr id="4" name="Picture 2" descr="F:\IMG_20230228_15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2771800" cy="2078850"/>
          </a:xfrm>
          <a:prstGeom prst="rect">
            <a:avLst/>
          </a:prstGeom>
          <a:noFill/>
        </p:spPr>
      </p:pic>
      <p:pic>
        <p:nvPicPr>
          <p:cNvPr id="1027" name="Picture 3" descr="F:\IMG_20230228_150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12776"/>
            <a:ext cx="2592288" cy="19442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16088" y="98072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СИМВОЛ «ЛАДОШКА»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3429000"/>
            <a:ext cx="3952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«ЗЕЛЁНАЯ»-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«МОЖНО ДОСТРОИТЬ»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8" y="5877272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«ЖЁЛТАЯ»- «МОЖНО РАЗОБРАТЬ»</a:t>
            </a:r>
          </a:p>
        </p:txBody>
      </p:sp>
      <p:pic>
        <p:nvPicPr>
          <p:cNvPr id="5" name="Picture 2" descr="C:\Users\Пользователь\Downloads\IMG_20230302_161522.jpg"/>
          <p:cNvPicPr>
            <a:picLocks noChangeAspect="1" noChangeArrowheads="1"/>
          </p:cNvPicPr>
          <p:nvPr/>
        </p:nvPicPr>
        <p:blipFill>
          <a:blip r:embed="rId5" cstate="print"/>
          <a:srcRect l="5901" t="5901" r="9838" b="5901"/>
          <a:stretch>
            <a:fillRect/>
          </a:stretch>
        </p:blipFill>
        <p:spPr bwMode="auto">
          <a:xfrm>
            <a:off x="3347864" y="4077072"/>
            <a:ext cx="2384836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5616" y="404664"/>
          <a:ext cx="7128792" cy="6169152"/>
        </p:xfrm>
        <a:graphic>
          <a:graphicData uri="http://schemas.openxmlformats.org/drawingml/2006/table">
            <a:tbl>
              <a:tblPr/>
              <a:tblGrid>
                <a:gridCol w="2536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/>
                          <a:ea typeface="Times New Roman"/>
                          <a:cs typeface="Times New Roman"/>
                        </a:rPr>
                        <a:t>Название блока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Ценности и символы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- герб (логотип);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- гимн;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-флаг;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- конституция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2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Традиции и ритуалы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детское голосование;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ритуалы: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утреннее приветствие;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прощание;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способы примирения;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поздравления с днём рождения;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поздравления с победой в конкурсах.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культурные практики: «Книга жалоб», «Гирлянда благодарностей», «Вечерние собрание».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Пространство группы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создание карты;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маркеры пространства;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маркеры доступа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Документы группы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паспорт ребенка;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результаты голосования;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меню;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план на день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27584" y="867553"/>
            <a:ext cx="2915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КАРТЫ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148064" y="750015"/>
            <a:ext cx="3024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МАРКЕРЫ</a:t>
            </a:r>
            <a:r>
              <a:rPr kumimoji="0" lang="ru-RU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ПРОСТРАНСТВА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292080" y="3846785"/>
            <a:ext cx="2915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МАРКЕРЫ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ДОСТУПА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F:\педагог года\фото\IMG_20230124_163245.jpg"/>
          <p:cNvPicPr>
            <a:picLocks noChangeAspect="1" noChangeArrowheads="1"/>
          </p:cNvPicPr>
          <p:nvPr/>
        </p:nvPicPr>
        <p:blipFill>
          <a:blip r:embed="rId3" cstate="print"/>
          <a:srcRect l="3245"/>
          <a:stretch>
            <a:fillRect/>
          </a:stretch>
        </p:blipFill>
        <p:spPr bwMode="auto">
          <a:xfrm>
            <a:off x="755576" y="1196752"/>
            <a:ext cx="3401796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F:\педагог года\фото\5K7A3576.JPG"/>
          <p:cNvPicPr>
            <a:picLocks noChangeAspect="1" noChangeArrowheads="1"/>
          </p:cNvPicPr>
          <p:nvPr/>
        </p:nvPicPr>
        <p:blipFill>
          <a:blip r:embed="rId4" cstate="print"/>
          <a:srcRect l="10135" r="11900" b="1111"/>
          <a:stretch>
            <a:fillRect/>
          </a:stretch>
        </p:blipFill>
        <p:spPr bwMode="auto">
          <a:xfrm>
            <a:off x="971600" y="3717032"/>
            <a:ext cx="2952328" cy="262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835696" y="26064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ПРОСТРАНСТВО ГРУППЫ</a:t>
            </a:r>
          </a:p>
        </p:txBody>
      </p:sp>
      <p:pic>
        <p:nvPicPr>
          <p:cNvPr id="3074" name="Picture 2" descr="F:\фон\IMG_20230302_162504.jpg"/>
          <p:cNvPicPr>
            <a:picLocks noChangeAspect="1" noChangeArrowheads="1"/>
          </p:cNvPicPr>
          <p:nvPr/>
        </p:nvPicPr>
        <p:blipFill>
          <a:blip r:embed="rId5" cstate="print"/>
          <a:srcRect l="12988" t="18500"/>
          <a:stretch>
            <a:fillRect/>
          </a:stretch>
        </p:blipFill>
        <p:spPr bwMode="auto">
          <a:xfrm>
            <a:off x="5436096" y="4221088"/>
            <a:ext cx="2736304" cy="1922215"/>
          </a:xfrm>
          <a:prstGeom prst="rect">
            <a:avLst/>
          </a:prstGeom>
          <a:noFill/>
        </p:spPr>
      </p:pic>
      <p:pic>
        <p:nvPicPr>
          <p:cNvPr id="3075" name="Picture 3" descr="F:\фон\IMG_20230302_075859.jpg"/>
          <p:cNvPicPr>
            <a:picLocks noChangeAspect="1" noChangeArrowheads="1"/>
          </p:cNvPicPr>
          <p:nvPr/>
        </p:nvPicPr>
        <p:blipFill>
          <a:blip r:embed="rId6" cstate="print"/>
          <a:srcRect l="8263" t="8001" r="1963" b="3801"/>
          <a:stretch>
            <a:fillRect/>
          </a:stretch>
        </p:blipFill>
        <p:spPr bwMode="auto">
          <a:xfrm>
            <a:off x="4499992" y="1340768"/>
            <a:ext cx="2247678" cy="1656184"/>
          </a:xfrm>
          <a:prstGeom prst="rect">
            <a:avLst/>
          </a:prstGeom>
          <a:noFill/>
        </p:spPr>
      </p:pic>
      <p:pic>
        <p:nvPicPr>
          <p:cNvPr id="3076" name="Picture 4" descr="F:\фон\IMG_20230302_075917.jpg"/>
          <p:cNvPicPr>
            <a:picLocks noChangeAspect="1" noChangeArrowheads="1"/>
          </p:cNvPicPr>
          <p:nvPr/>
        </p:nvPicPr>
        <p:blipFill>
          <a:blip r:embed="rId7" cstate="print"/>
          <a:srcRect l="14563" t="3801" r="4326" b="4851"/>
          <a:stretch>
            <a:fillRect/>
          </a:stretch>
        </p:blipFill>
        <p:spPr bwMode="auto">
          <a:xfrm>
            <a:off x="6732240" y="1340768"/>
            <a:ext cx="1800200" cy="1520557"/>
          </a:xfrm>
          <a:prstGeom prst="rect">
            <a:avLst/>
          </a:prstGeom>
          <a:noFill/>
        </p:spPr>
      </p:pic>
      <p:pic>
        <p:nvPicPr>
          <p:cNvPr id="3077" name="Picture 5" descr="F:\фон\IMG_20230302_0759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2564904"/>
            <a:ext cx="1728192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2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260648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Ценностные ориентации дошкольного образования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18806721"/>
              </p:ext>
            </p:extLst>
          </p:nvPr>
        </p:nvGraphicFramePr>
        <p:xfrm>
          <a:off x="-468560" y="1358950"/>
          <a:ext cx="7704856" cy="4863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F:\педагог года\фото\5K7A353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2636912"/>
            <a:ext cx="2241497" cy="3600400"/>
          </a:xfrm>
          <a:prstGeom prst="rect">
            <a:avLst/>
          </a:prstGeom>
          <a:noFill/>
        </p:spPr>
      </p:pic>
    </p:spTree>
  </p:cSld>
  <p:clrMapOvr>
    <a:masterClrMapping/>
  </p:clrMapOvr>
  <p:transition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835696" y="26064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ПРОСТРАНСТВО ГРУППЫ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395536" y="1196752"/>
            <a:ext cx="3168352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ГОРОД СТРОИТЕЛЕЙ</a:t>
            </a:r>
          </a:p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508104" y="1124744"/>
            <a:ext cx="3168352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ГОРОД ПОЧЕМУЧЕК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5436096" y="4725144"/>
            <a:ext cx="3168352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ТЕАТРАЛЬНЫЙ ГОРОДОК</a:t>
            </a:r>
          </a:p>
        </p:txBody>
      </p:sp>
      <p:sp>
        <p:nvSpPr>
          <p:cNvPr id="17" name="Овал 16"/>
          <p:cNvSpPr/>
          <p:nvPr/>
        </p:nvSpPr>
        <p:spPr>
          <a:xfrm>
            <a:off x="5508104" y="2996952"/>
            <a:ext cx="3168352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ГОРОД ЧТЕЦОВ</a:t>
            </a:r>
          </a:p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915816" y="3861048"/>
            <a:ext cx="3168352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ГОРОД МАСТЕРОВ</a:t>
            </a:r>
          </a:p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323528" y="2996952"/>
            <a:ext cx="3168352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ГОРОД ИГР</a:t>
            </a:r>
          </a:p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95536" y="4797152"/>
            <a:ext cx="3168352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ГОРЫ ЗНАНИЙ </a:t>
            </a:r>
          </a:p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2987824" y="2060848"/>
            <a:ext cx="3168352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ПЛОЩАДЬ СОБРАНИЙ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27584" y="853001"/>
            <a:ext cx="3528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КАРТА КАК ЦЕНТР ВЫБОРА ДЕЯТЕЛЬНОСТИ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148064" y="1018855"/>
            <a:ext cx="3024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ДЕТСКАЯ НАВИГАЦИЯ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26064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ПРОСТРАНСТВО ГРУППЫ</a:t>
            </a:r>
          </a:p>
        </p:txBody>
      </p:sp>
      <p:pic>
        <p:nvPicPr>
          <p:cNvPr id="2050" name="Picture 2" descr="F:\фон\IMG_20230215_162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3587891" cy="2690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F:\IMG_20230228_152704.jpg"/>
          <p:cNvPicPr>
            <a:picLocks noChangeAspect="1" noChangeArrowheads="1"/>
          </p:cNvPicPr>
          <p:nvPr/>
        </p:nvPicPr>
        <p:blipFill>
          <a:blip r:embed="rId4" cstate="print"/>
          <a:srcRect l="12988" t="20600" r="20075" b="11151"/>
          <a:stretch>
            <a:fillRect/>
          </a:stretch>
        </p:blipFill>
        <p:spPr bwMode="auto">
          <a:xfrm>
            <a:off x="4788024" y="1412776"/>
            <a:ext cx="2304256" cy="1762078"/>
          </a:xfrm>
          <a:prstGeom prst="rect">
            <a:avLst/>
          </a:prstGeom>
          <a:noFill/>
        </p:spPr>
      </p:pic>
      <p:pic>
        <p:nvPicPr>
          <p:cNvPr id="1029" name="Picture 5" descr="F:\IMG_20230228_154001.jpg"/>
          <p:cNvPicPr>
            <a:picLocks noChangeAspect="1" noChangeArrowheads="1"/>
          </p:cNvPicPr>
          <p:nvPr/>
        </p:nvPicPr>
        <p:blipFill>
          <a:blip r:embed="rId5" cstate="print"/>
          <a:srcRect l="14563" t="20600" r="9838" b="8001"/>
          <a:stretch>
            <a:fillRect/>
          </a:stretch>
        </p:blipFill>
        <p:spPr bwMode="auto">
          <a:xfrm>
            <a:off x="4860032" y="4437112"/>
            <a:ext cx="2571109" cy="1821202"/>
          </a:xfrm>
          <a:prstGeom prst="rect">
            <a:avLst/>
          </a:prstGeom>
          <a:noFill/>
        </p:spPr>
      </p:pic>
      <p:pic>
        <p:nvPicPr>
          <p:cNvPr id="1027" name="Picture 3" descr="F:\IMG_20230228_152920.jpg"/>
          <p:cNvPicPr>
            <a:picLocks noChangeAspect="1" noChangeArrowheads="1"/>
          </p:cNvPicPr>
          <p:nvPr/>
        </p:nvPicPr>
        <p:blipFill>
          <a:blip r:embed="rId6" cstate="print"/>
          <a:srcRect l="8874" t="28426" r="24447" b="13276"/>
          <a:stretch>
            <a:fillRect/>
          </a:stretch>
        </p:blipFill>
        <p:spPr bwMode="auto">
          <a:xfrm>
            <a:off x="6156176" y="2924944"/>
            <a:ext cx="2493276" cy="1634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475656" y="1018855"/>
            <a:ext cx="6336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ПЕРСОНАЛЬНЫЕ ВЫСТАВКИ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716016" y="3660413"/>
            <a:ext cx="3672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АВТОРСКИЕ ПОДИУМЫ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26064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ПРОСТРАНСТВО ГРУППЫ</a:t>
            </a:r>
          </a:p>
        </p:txBody>
      </p:sp>
      <p:pic>
        <p:nvPicPr>
          <p:cNvPr id="2051" name="Picture 3" descr="F:\педагог года\фото\IMG_20230130_101550.jpg"/>
          <p:cNvPicPr>
            <a:picLocks noChangeAspect="1" noChangeArrowheads="1"/>
          </p:cNvPicPr>
          <p:nvPr/>
        </p:nvPicPr>
        <p:blipFill>
          <a:blip r:embed="rId3" cstate="print"/>
          <a:srcRect t="5901" b="9051"/>
          <a:stretch>
            <a:fillRect/>
          </a:stretch>
        </p:blipFill>
        <p:spPr bwMode="auto">
          <a:xfrm>
            <a:off x="4932040" y="1556792"/>
            <a:ext cx="3190150" cy="2034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F:\педагог года\фото\5K7A3405.JPG"/>
          <p:cNvPicPr>
            <a:picLocks noChangeAspect="1" noChangeArrowheads="1"/>
          </p:cNvPicPr>
          <p:nvPr/>
        </p:nvPicPr>
        <p:blipFill>
          <a:blip r:embed="rId4" cstate="print"/>
          <a:srcRect l="2751" t="6294" r="4326"/>
          <a:stretch>
            <a:fillRect/>
          </a:stretch>
        </p:blipFill>
        <p:spPr bwMode="auto">
          <a:xfrm>
            <a:off x="4860032" y="4077072"/>
            <a:ext cx="332043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F:\педагог года\фото\IMG_20230130_103205.jpg"/>
          <p:cNvPicPr>
            <a:picLocks noChangeAspect="1" noChangeArrowheads="1"/>
          </p:cNvPicPr>
          <p:nvPr/>
        </p:nvPicPr>
        <p:blipFill>
          <a:blip r:embed="rId5" cstate="print"/>
          <a:srcRect l="15350" t="6951" r="2751"/>
          <a:stretch>
            <a:fillRect/>
          </a:stretch>
        </p:blipFill>
        <p:spPr bwMode="auto">
          <a:xfrm>
            <a:off x="827584" y="2060848"/>
            <a:ext cx="3549221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5616" y="404664"/>
          <a:ext cx="7128792" cy="6169152"/>
        </p:xfrm>
        <a:graphic>
          <a:graphicData uri="http://schemas.openxmlformats.org/drawingml/2006/table">
            <a:tbl>
              <a:tblPr/>
              <a:tblGrid>
                <a:gridCol w="2536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/>
                          <a:ea typeface="Times New Roman"/>
                          <a:cs typeface="Times New Roman"/>
                        </a:rPr>
                        <a:t>Название блока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Ценности и символы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- герб (логотип);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- гимн;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-флаг;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- конституция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2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Традиции и ритуалы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детское голосование;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ритуалы: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утреннее приветствие;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прощание;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способы примирения;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поздравления с днём рождения;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поздравления с победой в конкурсах.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культурные практики: «Книга жалоб», «Гирлянда благодарностей», «Вечерние собрание».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Пространство группы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создание карты;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маркеры пространства;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маркеры доступа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Документы группы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паспорт ребенка;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результаты голосования;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меню;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план на день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F:\фон\IMG_20230214_111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2520280" cy="2468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F:\фон\IMG_20230214_165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149080"/>
            <a:ext cx="2036903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3" name="Picture 7" descr="F:\фон\IMG_20230215_1632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861048"/>
            <a:ext cx="2692647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475656" y="69269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МЕНЮ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656" y="34290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ПАСПОРТ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9952" y="3717032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ПЛАНЫ НА ДЕНЬ, НА ВЫХОДНЫЕ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6096" y="6206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КОНСТИТУЦИЯ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35696" y="26064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ДОКУМЕНТЫ ГРУППЫ</a:t>
            </a:r>
          </a:p>
        </p:txBody>
      </p:sp>
      <p:pic>
        <p:nvPicPr>
          <p:cNvPr id="4" name="Picture 2" descr="C:\Users\Пользователь\Downloads\IMG_20230223_0953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980728"/>
            <a:ext cx="207992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83388782"/>
              </p:ext>
            </p:extLst>
          </p:nvPr>
        </p:nvGraphicFramePr>
        <p:xfrm>
          <a:off x="1187624" y="1556792"/>
          <a:ext cx="7056784" cy="4872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5696" y="33265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ПОВТОРНЫЙ СОЦИАЛЬНЫЙ ОПРОС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1124744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«Ребенок в детском саду – хозяин или гость?»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88732906"/>
              </p:ext>
            </p:extLst>
          </p:nvPr>
        </p:nvGraphicFramePr>
        <p:xfrm>
          <a:off x="0" y="548680"/>
          <a:ext cx="846043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038" y="2606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Образовательные Эффекты для субъектов </a:t>
            </a:r>
            <a:r>
              <a:rPr lang="ru-RU" sz="2400" b="1" cap="all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брендирования</a:t>
            </a:r>
            <a:endParaRPr lang="ru-RU" sz="2400" b="1" cap="all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F:\фон\IMG_20230213_104616.jpg"/>
          <p:cNvPicPr>
            <a:picLocks noChangeAspect="1" noChangeArrowheads="1"/>
          </p:cNvPicPr>
          <p:nvPr/>
        </p:nvPicPr>
        <p:blipFill>
          <a:blip r:embed="rId8" cstate="print"/>
          <a:srcRect l="30157" t="26900" r="12200"/>
          <a:stretch>
            <a:fillRect/>
          </a:stretch>
        </p:blipFill>
        <p:spPr bwMode="auto">
          <a:xfrm>
            <a:off x="251520" y="1124744"/>
            <a:ext cx="181702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Пользователь\Downloads\20230302_211934.jpg"/>
          <p:cNvPicPr>
            <a:picLocks noChangeAspect="1" noChangeArrowheads="1"/>
          </p:cNvPicPr>
          <p:nvPr/>
        </p:nvPicPr>
        <p:blipFill>
          <a:blip r:embed="rId9" cstate="print"/>
          <a:srcRect t="12201" b="23540"/>
          <a:stretch>
            <a:fillRect/>
          </a:stretch>
        </p:blipFill>
        <p:spPr bwMode="auto">
          <a:xfrm>
            <a:off x="899592" y="4797152"/>
            <a:ext cx="1238454" cy="176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04" y="23599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1052736"/>
            <a:ext cx="72728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Как организовать образовательный процесс и весь период нахождения ребенка в детском саду так, чтобы он был бесспорно полезным и исключительно интересным? 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Как создать условия для развития у детей продуктивного взаимодействия в больших и малых группах, с детьми и взрослыми? 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Как создать условия для развития самостоятельности и субъективности у детей в разных видах деятельности?</a:t>
            </a:r>
          </a:p>
          <a:p>
            <a:pPr algn="ctr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F:\педагог года\фото\5K7A3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509120"/>
            <a:ext cx="1987060" cy="1552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509120"/>
            <a:ext cx="2637611" cy="162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F:\раскраски\Al_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84784"/>
            <a:ext cx="2609850" cy="3648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2" y="1268760"/>
            <a:ext cx="38164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Arial" pitchFamily="34" charset="0"/>
                <a:cs typeface="Arial" pitchFamily="34" charset="0"/>
              </a:rPr>
              <a:t>Американский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маркетолог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писатель и автор термина «позиционирования». Книги, написанные им, несколько раз попадали в список бестселлеров по версии журнала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Businessweek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Одна из известных его работ, «22 закона создания бренда», вышла на русском языке ещё в прошлом десятилетии.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692696"/>
            <a:ext cx="4824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Arial" pitchFamily="34" charset="0"/>
                <a:cs typeface="Arial" pitchFamily="34" charset="0"/>
              </a:rPr>
              <a:t>(14.11.1926 г. – 07.10.2022г.)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5696" y="260649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Эл РАЙС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584" y="548681"/>
          <a:ext cx="3456384" cy="5813086"/>
        </p:xfrm>
        <a:graphic>
          <a:graphicData uri="http://schemas.openxmlformats.org/drawingml/2006/table">
            <a:tbl>
              <a:tblPr/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0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Законы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57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800" dirty="0">
                          <a:latin typeface="Arial"/>
                          <a:ea typeface="Times New Roman"/>
                          <a:cs typeface="Times New Roman"/>
                        </a:rPr>
                        <a:t>Закон расширения и сужения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60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Arial"/>
                          <a:ea typeface="Times New Roman"/>
                          <a:cs typeface="Times New Roman"/>
                        </a:rPr>
                        <a:t>2.    Закон общественного мнения и рекламы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90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Arial"/>
                          <a:ea typeface="Times New Roman"/>
                          <a:cs typeface="Times New Roman"/>
                        </a:rPr>
                        <a:t>3.   Закон слова и имени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80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Arial"/>
                          <a:ea typeface="Times New Roman"/>
                          <a:cs typeface="Times New Roman"/>
                        </a:rPr>
                        <a:t>4.   Закон содружества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1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ru-RU" sz="1800" dirty="0">
                          <a:latin typeface="Arial"/>
                          <a:ea typeface="Times New Roman"/>
                          <a:cs typeface="Times New Roman"/>
                        </a:rPr>
                        <a:t>Закон формы и цвета.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990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Arial"/>
                          <a:ea typeface="Times New Roman"/>
                          <a:cs typeface="Times New Roman"/>
                        </a:rPr>
                        <a:t>6.   Закон постоянства.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845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Arial"/>
                          <a:ea typeface="Times New Roman"/>
                          <a:cs typeface="Times New Roman"/>
                        </a:rPr>
                        <a:t>7.  Закон перемен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716016" y="476672"/>
          <a:ext cx="3816424" cy="5832649"/>
        </p:xfrm>
        <a:graphic>
          <a:graphicData uri="http://schemas.openxmlformats.org/drawingml/2006/table">
            <a:tbl>
              <a:tblPr/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Применение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5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определения тех сфер образовательной деятельности, которых коснуться изменения.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5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участие в массовых мероприятиях;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модернизация спортивной формы;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выпуск газеты.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5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создание девиза «Мы Росинки – часть России! Завтра России зависит от нас!»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15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экскурсии для воспитанников других групп по городкам группы;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персональные выставки для сверстников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флаг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герб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в течение всего времени действия проекта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культурные практики;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голосование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2411760" y="10527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«Ребенок в детском саду – хозяин или гость?».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195101920"/>
              </p:ext>
            </p:extLst>
          </p:nvPr>
        </p:nvGraphicFramePr>
        <p:xfrm>
          <a:off x="971600" y="1453662"/>
          <a:ext cx="7776864" cy="4855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5696" y="47667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СОЦИАЛЬНЫЙ ОПРОС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5616" y="404664"/>
          <a:ext cx="7128792" cy="6169152"/>
        </p:xfrm>
        <a:graphic>
          <a:graphicData uri="http://schemas.openxmlformats.org/drawingml/2006/table">
            <a:tbl>
              <a:tblPr/>
              <a:tblGrid>
                <a:gridCol w="2536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/>
                          <a:ea typeface="Times New Roman"/>
                          <a:cs typeface="Times New Roman"/>
                        </a:rPr>
                        <a:t>Название блока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Ценности и символы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- герб (логотип);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- гимн;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-флаг;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- конституция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2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Традиции и ритуалы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детское голосование;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ритуалы: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утреннее приветствие;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прощание;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способы примирения;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поздравления с днём рождения;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поздравления с победой в конкурсах.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культурные практики: «Книга жалоб», «Гирлянда благодарностей», «Вечерние собрание».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Пространство группы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создание карты;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маркеры пространства;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маркеры доступа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Документы группы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паспорт ребенка;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результаты голосования;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меню;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- план на день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15616" y="90872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НАШИ ПРАВИЛА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2120" y="90872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КОНСТИТУЦИЯ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5696" y="47667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ЦЕННОСТИ И СИМВОЛЫ</a:t>
            </a:r>
          </a:p>
        </p:txBody>
      </p:sp>
      <p:pic>
        <p:nvPicPr>
          <p:cNvPr id="5" name="Picture 2" descr="F:\IMG_20230228_151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2939819" cy="2204864"/>
          </a:xfrm>
          <a:prstGeom prst="rect">
            <a:avLst/>
          </a:prstGeom>
          <a:noFill/>
        </p:spPr>
      </p:pic>
      <p:pic>
        <p:nvPicPr>
          <p:cNvPr id="1027" name="Picture 3" descr="F:\IMG_20230228_150919.jpg"/>
          <p:cNvPicPr>
            <a:picLocks noChangeAspect="1" noChangeArrowheads="1"/>
          </p:cNvPicPr>
          <p:nvPr/>
        </p:nvPicPr>
        <p:blipFill>
          <a:blip r:embed="rId4" cstate="print"/>
          <a:srcRect l="7476" r="6688" b="5901"/>
          <a:stretch>
            <a:fillRect/>
          </a:stretch>
        </p:blipFill>
        <p:spPr bwMode="auto">
          <a:xfrm>
            <a:off x="1043608" y="3717032"/>
            <a:ext cx="2977712" cy="2448272"/>
          </a:xfrm>
          <a:prstGeom prst="rect">
            <a:avLst/>
          </a:prstGeom>
          <a:noFill/>
        </p:spPr>
      </p:pic>
      <p:pic>
        <p:nvPicPr>
          <p:cNvPr id="4" name="Picture 2" descr="F:\IMG_20230301_104133.jpg"/>
          <p:cNvPicPr>
            <a:picLocks noChangeAspect="1" noChangeArrowheads="1"/>
          </p:cNvPicPr>
          <p:nvPr/>
        </p:nvPicPr>
        <p:blipFill>
          <a:blip r:embed="rId5" cstate="print"/>
          <a:srcRect l="1963" t="4851" r="1963" b="2751"/>
          <a:stretch>
            <a:fillRect/>
          </a:stretch>
        </p:blipFill>
        <p:spPr bwMode="auto">
          <a:xfrm>
            <a:off x="5004048" y="3724114"/>
            <a:ext cx="3384376" cy="2441190"/>
          </a:xfrm>
          <a:prstGeom prst="rect">
            <a:avLst/>
          </a:prstGeom>
          <a:noFill/>
        </p:spPr>
      </p:pic>
      <p:pic>
        <p:nvPicPr>
          <p:cNvPr id="6" name="Picture 3" descr="F:\IMG_20230301_1041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340768"/>
            <a:ext cx="1728192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0_8e5cd_6cb1944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835696" y="47667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ЦЕННОСТИ И СИМВОЛЫ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5656" y="1628800"/>
            <a:ext cx="59046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«Ошибаться не страшно…»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«Ты можешь сам, но вместе мы сила…»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«В тебе все прекрасно...»</a:t>
            </a:r>
          </a:p>
          <a:p>
            <a:pPr marL="342900" lvl="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«Твое мнение всем интересно…»</a:t>
            </a:r>
          </a:p>
          <a:p>
            <a:pPr marL="342900" lvl="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«Смелее, ты всё сможешь сам!»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q"/>
            </a:pPr>
            <a:endParaRPr lang="ru-RU" sz="20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960</Words>
  <Application>Microsoft Office PowerPoint</Application>
  <PresentationFormat>Экран (4:3)</PresentationFormat>
  <Paragraphs>220</Paragraphs>
  <Slides>26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Symbol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131</cp:revision>
  <dcterms:created xsi:type="dcterms:W3CDTF">2023-02-09T17:50:20Z</dcterms:created>
  <dcterms:modified xsi:type="dcterms:W3CDTF">2024-02-24T09:27:31Z</dcterms:modified>
</cp:coreProperties>
</file>