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8" r:id="rId3"/>
    <p:sldId id="314" r:id="rId4"/>
    <p:sldId id="313" r:id="rId5"/>
    <p:sldId id="299" r:id="rId6"/>
    <p:sldId id="259" r:id="rId7"/>
    <p:sldId id="271" r:id="rId8"/>
    <p:sldId id="272" r:id="rId9"/>
    <p:sldId id="260" r:id="rId10"/>
    <p:sldId id="266" r:id="rId11"/>
    <p:sldId id="305" r:id="rId12"/>
    <p:sldId id="267" r:id="rId13"/>
    <p:sldId id="307" r:id="rId14"/>
    <p:sldId id="268" r:id="rId15"/>
    <p:sldId id="306" r:id="rId16"/>
    <p:sldId id="270" r:id="rId17"/>
    <p:sldId id="309" r:id="rId18"/>
    <p:sldId id="263" r:id="rId19"/>
    <p:sldId id="310" r:id="rId20"/>
    <p:sldId id="275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3483" autoAdjust="0"/>
  </p:normalViewPr>
  <p:slideViewPr>
    <p:cSldViewPr snapToGrid="0">
      <p:cViewPr varScale="1">
        <p:scale>
          <a:sx n="62" d="100"/>
          <a:sy n="62" d="100"/>
        </p:scale>
        <p:origin x="1032" y="66"/>
      </p:cViewPr>
      <p:guideLst/>
    </p:cSldViewPr>
  </p:slideViewPr>
  <p:outlineViewPr>
    <p:cViewPr>
      <p:scale>
        <a:sx n="33" d="100"/>
        <a:sy n="33" d="100"/>
      </p:scale>
      <p:origin x="0" y="-45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88A1A-45EE-4BA7-9F94-B0F5CFE4CF5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339D3-FD3D-445E-BD4E-BEEEFC0A95C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Учебная</a:t>
          </a:r>
          <a:r>
            <a:rPr lang="ru-RU" dirty="0" smtClean="0"/>
            <a:t> </a:t>
          </a:r>
          <a:r>
            <a:rPr lang="ru-RU" dirty="0" smtClean="0">
              <a:solidFill>
                <a:srgbClr val="002060"/>
              </a:solidFill>
            </a:rPr>
            <a:t>дисциплина</a:t>
          </a:r>
          <a:endParaRPr lang="ru-RU" dirty="0">
            <a:solidFill>
              <a:srgbClr val="002060"/>
            </a:solidFill>
          </a:endParaRPr>
        </a:p>
      </dgm:t>
    </dgm:pt>
    <dgm:pt modelId="{FFCE55EC-9C62-4AE9-8165-A57C64A023F8}" type="parTrans" cxnId="{747B3DE6-FDAF-4D48-ADC5-C0A38F36F59F}">
      <dgm:prSet/>
      <dgm:spPr/>
      <dgm:t>
        <a:bodyPr/>
        <a:lstStyle/>
        <a:p>
          <a:endParaRPr lang="ru-RU"/>
        </a:p>
      </dgm:t>
    </dgm:pt>
    <dgm:pt modelId="{A96CA7B6-FB37-4028-8721-8F14143BE47D}" type="sibTrans" cxnId="{747B3DE6-FDAF-4D48-ADC5-C0A38F36F59F}">
      <dgm:prSet/>
      <dgm:spPr/>
      <dgm:t>
        <a:bodyPr/>
        <a:lstStyle/>
        <a:p>
          <a:endParaRPr lang="ru-RU"/>
        </a:p>
      </dgm:t>
    </dgm:pt>
    <dgm:pt modelId="{DE2AD1AE-24FD-44BE-BC17-60AF8B5F2A1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Раздел учебной дисциплины</a:t>
          </a:r>
          <a:endParaRPr lang="ru-RU" dirty="0">
            <a:solidFill>
              <a:srgbClr val="002060"/>
            </a:solidFill>
          </a:endParaRPr>
        </a:p>
      </dgm:t>
    </dgm:pt>
    <dgm:pt modelId="{57390C7F-571D-4FB9-A3FB-666FC56B0C92}" type="parTrans" cxnId="{FF5D91E7-FF5D-4A31-BE35-0A876C23EF25}">
      <dgm:prSet/>
      <dgm:spPr/>
      <dgm:t>
        <a:bodyPr/>
        <a:lstStyle/>
        <a:p>
          <a:endParaRPr lang="ru-RU"/>
        </a:p>
      </dgm:t>
    </dgm:pt>
    <dgm:pt modelId="{AE1BBA16-57F0-4006-A3B8-B25DDA1D7D28}" type="sibTrans" cxnId="{FF5D91E7-FF5D-4A31-BE35-0A876C23EF25}">
      <dgm:prSet/>
      <dgm:spPr/>
      <dgm:t>
        <a:bodyPr/>
        <a:lstStyle/>
        <a:p>
          <a:endParaRPr lang="ru-RU"/>
        </a:p>
      </dgm:t>
    </dgm:pt>
    <dgm:pt modelId="{560F233F-4365-44BF-8374-FA5B9942A5C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Тема учебной недели</a:t>
          </a:r>
          <a:endParaRPr lang="ru-RU" dirty="0">
            <a:solidFill>
              <a:srgbClr val="002060"/>
            </a:solidFill>
          </a:endParaRPr>
        </a:p>
      </dgm:t>
    </dgm:pt>
    <dgm:pt modelId="{6E231E11-5F04-4772-8611-E58FC1A9E99C}" type="parTrans" cxnId="{342576E8-C623-410E-A5FF-48E1268309DF}">
      <dgm:prSet/>
      <dgm:spPr/>
      <dgm:t>
        <a:bodyPr/>
        <a:lstStyle/>
        <a:p>
          <a:endParaRPr lang="ru-RU"/>
        </a:p>
      </dgm:t>
    </dgm:pt>
    <dgm:pt modelId="{CA15EE57-72B3-4DDF-9846-8032B8DD5D29}" type="sibTrans" cxnId="{342576E8-C623-410E-A5FF-48E1268309DF}">
      <dgm:prSet/>
      <dgm:spPr/>
      <dgm:t>
        <a:bodyPr/>
        <a:lstStyle/>
        <a:p>
          <a:endParaRPr lang="ru-RU"/>
        </a:p>
      </dgm:t>
    </dgm:pt>
    <dgm:pt modelId="{BB07F307-94CB-492E-809A-F13EC106425F}" type="pres">
      <dgm:prSet presAssocID="{FCF88A1A-45EE-4BA7-9F94-B0F5CFE4CF5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D977FCF-2DBD-4DBA-827B-A8441397B42D}" type="pres">
      <dgm:prSet presAssocID="{8FB339D3-FD3D-445E-BD4E-BEEEFC0A95CF}" presName="composite" presStyleCnt="0"/>
      <dgm:spPr/>
    </dgm:pt>
    <dgm:pt modelId="{6F619677-BF54-428E-97AE-8324790D0A5F}" type="pres">
      <dgm:prSet presAssocID="{8FB339D3-FD3D-445E-BD4E-BEEEFC0A95CF}" presName="LShape" presStyleLbl="alignNode1" presStyleIdx="0" presStyleCnt="5"/>
      <dgm:spPr/>
    </dgm:pt>
    <dgm:pt modelId="{2FE08362-7A36-48F8-B25D-6D24BF25F4E5}" type="pres">
      <dgm:prSet presAssocID="{8FB339D3-FD3D-445E-BD4E-BEEEFC0A95C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8A3D0-4A56-46E8-A3A9-B9E9D37D185B}" type="pres">
      <dgm:prSet presAssocID="{8FB339D3-FD3D-445E-BD4E-BEEEFC0A95CF}" presName="Triangle" presStyleLbl="alignNode1" presStyleIdx="1" presStyleCnt="5"/>
      <dgm:spPr/>
    </dgm:pt>
    <dgm:pt modelId="{70C9C35E-9169-4D27-8808-21621EEA1F73}" type="pres">
      <dgm:prSet presAssocID="{A96CA7B6-FB37-4028-8721-8F14143BE47D}" presName="sibTrans" presStyleCnt="0"/>
      <dgm:spPr/>
    </dgm:pt>
    <dgm:pt modelId="{B04E515E-354E-4612-A757-FA9AE22824B9}" type="pres">
      <dgm:prSet presAssocID="{A96CA7B6-FB37-4028-8721-8F14143BE47D}" presName="space" presStyleCnt="0"/>
      <dgm:spPr/>
    </dgm:pt>
    <dgm:pt modelId="{F263B34B-E758-4476-B344-7D329B12FEAB}" type="pres">
      <dgm:prSet presAssocID="{DE2AD1AE-24FD-44BE-BC17-60AF8B5F2A1D}" presName="composite" presStyleCnt="0"/>
      <dgm:spPr/>
    </dgm:pt>
    <dgm:pt modelId="{FC5F6708-2BB3-4F5E-968D-1DD91296879C}" type="pres">
      <dgm:prSet presAssocID="{DE2AD1AE-24FD-44BE-BC17-60AF8B5F2A1D}" presName="LShape" presStyleLbl="alignNode1" presStyleIdx="2" presStyleCnt="5"/>
      <dgm:spPr/>
    </dgm:pt>
    <dgm:pt modelId="{C7735480-8090-4FE9-9310-DD86F7A1BAB9}" type="pres">
      <dgm:prSet presAssocID="{DE2AD1AE-24FD-44BE-BC17-60AF8B5F2A1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F65ED-FFF0-477A-BC3D-6A67BB466253}" type="pres">
      <dgm:prSet presAssocID="{DE2AD1AE-24FD-44BE-BC17-60AF8B5F2A1D}" presName="Triangle" presStyleLbl="alignNode1" presStyleIdx="3" presStyleCnt="5"/>
      <dgm:spPr/>
    </dgm:pt>
    <dgm:pt modelId="{20BDD51A-BFE9-43D5-884D-DB2D8AEFD6AB}" type="pres">
      <dgm:prSet presAssocID="{AE1BBA16-57F0-4006-A3B8-B25DDA1D7D28}" presName="sibTrans" presStyleCnt="0"/>
      <dgm:spPr/>
    </dgm:pt>
    <dgm:pt modelId="{4D607D84-4D45-4377-B42A-0D21819E6001}" type="pres">
      <dgm:prSet presAssocID="{AE1BBA16-57F0-4006-A3B8-B25DDA1D7D28}" presName="space" presStyleCnt="0"/>
      <dgm:spPr/>
    </dgm:pt>
    <dgm:pt modelId="{9513A3DE-A411-4594-AD14-BF051CAE7F9A}" type="pres">
      <dgm:prSet presAssocID="{560F233F-4365-44BF-8374-FA5B9942A5CB}" presName="composite" presStyleCnt="0"/>
      <dgm:spPr/>
    </dgm:pt>
    <dgm:pt modelId="{359F642A-BC4F-4DCB-A772-23DE6028AB44}" type="pres">
      <dgm:prSet presAssocID="{560F233F-4365-44BF-8374-FA5B9942A5CB}" presName="LShape" presStyleLbl="alignNode1" presStyleIdx="4" presStyleCnt="5"/>
      <dgm:spPr/>
    </dgm:pt>
    <dgm:pt modelId="{F00DF544-3171-4086-BE1E-AC1118F78690}" type="pres">
      <dgm:prSet presAssocID="{560F233F-4365-44BF-8374-FA5B9942A5C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55009-3904-4C96-9AC6-55B74538FA94}" type="presOf" srcId="{DE2AD1AE-24FD-44BE-BC17-60AF8B5F2A1D}" destId="{C7735480-8090-4FE9-9310-DD86F7A1BAB9}" srcOrd="0" destOrd="0" presId="urn:microsoft.com/office/officeart/2009/3/layout/StepUpProcess"/>
    <dgm:cxn modelId="{747B3DE6-FDAF-4D48-ADC5-C0A38F36F59F}" srcId="{FCF88A1A-45EE-4BA7-9F94-B0F5CFE4CF56}" destId="{8FB339D3-FD3D-445E-BD4E-BEEEFC0A95CF}" srcOrd="0" destOrd="0" parTransId="{FFCE55EC-9C62-4AE9-8165-A57C64A023F8}" sibTransId="{A96CA7B6-FB37-4028-8721-8F14143BE47D}"/>
    <dgm:cxn modelId="{1ED8B814-BECB-441D-AAA5-73BB28D6DB60}" type="presOf" srcId="{8FB339D3-FD3D-445E-BD4E-BEEEFC0A95CF}" destId="{2FE08362-7A36-48F8-B25D-6D24BF25F4E5}" srcOrd="0" destOrd="0" presId="urn:microsoft.com/office/officeart/2009/3/layout/StepUpProcess"/>
    <dgm:cxn modelId="{193F3852-5ABB-49BE-981B-192C4438BCFA}" type="presOf" srcId="{FCF88A1A-45EE-4BA7-9F94-B0F5CFE4CF56}" destId="{BB07F307-94CB-492E-809A-F13EC106425F}" srcOrd="0" destOrd="0" presId="urn:microsoft.com/office/officeart/2009/3/layout/StepUpProcess"/>
    <dgm:cxn modelId="{342576E8-C623-410E-A5FF-48E1268309DF}" srcId="{FCF88A1A-45EE-4BA7-9F94-B0F5CFE4CF56}" destId="{560F233F-4365-44BF-8374-FA5B9942A5CB}" srcOrd="2" destOrd="0" parTransId="{6E231E11-5F04-4772-8611-E58FC1A9E99C}" sibTransId="{CA15EE57-72B3-4DDF-9846-8032B8DD5D29}"/>
    <dgm:cxn modelId="{29A654A4-AAE4-424F-AC80-593A31A9367E}" type="presOf" srcId="{560F233F-4365-44BF-8374-FA5B9942A5CB}" destId="{F00DF544-3171-4086-BE1E-AC1118F78690}" srcOrd="0" destOrd="0" presId="urn:microsoft.com/office/officeart/2009/3/layout/StepUpProcess"/>
    <dgm:cxn modelId="{FF5D91E7-FF5D-4A31-BE35-0A876C23EF25}" srcId="{FCF88A1A-45EE-4BA7-9F94-B0F5CFE4CF56}" destId="{DE2AD1AE-24FD-44BE-BC17-60AF8B5F2A1D}" srcOrd="1" destOrd="0" parTransId="{57390C7F-571D-4FB9-A3FB-666FC56B0C92}" sibTransId="{AE1BBA16-57F0-4006-A3B8-B25DDA1D7D28}"/>
    <dgm:cxn modelId="{1A10126E-65DE-42A0-A2CA-1A553F9CDE0E}" type="presParOf" srcId="{BB07F307-94CB-492E-809A-F13EC106425F}" destId="{2D977FCF-2DBD-4DBA-827B-A8441397B42D}" srcOrd="0" destOrd="0" presId="urn:microsoft.com/office/officeart/2009/3/layout/StepUpProcess"/>
    <dgm:cxn modelId="{ABF85886-7834-4CCE-A87E-00698F445BB6}" type="presParOf" srcId="{2D977FCF-2DBD-4DBA-827B-A8441397B42D}" destId="{6F619677-BF54-428E-97AE-8324790D0A5F}" srcOrd="0" destOrd="0" presId="urn:microsoft.com/office/officeart/2009/3/layout/StepUpProcess"/>
    <dgm:cxn modelId="{A8876902-20D8-46A7-A118-732BEE9A09D3}" type="presParOf" srcId="{2D977FCF-2DBD-4DBA-827B-A8441397B42D}" destId="{2FE08362-7A36-48F8-B25D-6D24BF25F4E5}" srcOrd="1" destOrd="0" presId="urn:microsoft.com/office/officeart/2009/3/layout/StepUpProcess"/>
    <dgm:cxn modelId="{D72C890E-FC10-4EB2-8037-74AF0CD69371}" type="presParOf" srcId="{2D977FCF-2DBD-4DBA-827B-A8441397B42D}" destId="{18E8A3D0-4A56-46E8-A3A9-B9E9D37D185B}" srcOrd="2" destOrd="0" presId="urn:microsoft.com/office/officeart/2009/3/layout/StepUpProcess"/>
    <dgm:cxn modelId="{2FC22066-8799-4BDF-8515-FB73C28EB26C}" type="presParOf" srcId="{BB07F307-94CB-492E-809A-F13EC106425F}" destId="{70C9C35E-9169-4D27-8808-21621EEA1F73}" srcOrd="1" destOrd="0" presId="urn:microsoft.com/office/officeart/2009/3/layout/StepUpProcess"/>
    <dgm:cxn modelId="{D4675CAE-F15C-4EDE-A80D-A3D1DB0391B0}" type="presParOf" srcId="{70C9C35E-9169-4D27-8808-21621EEA1F73}" destId="{B04E515E-354E-4612-A757-FA9AE22824B9}" srcOrd="0" destOrd="0" presId="urn:microsoft.com/office/officeart/2009/3/layout/StepUpProcess"/>
    <dgm:cxn modelId="{8D799A0F-EF06-4E04-A25E-9A9AD858C96C}" type="presParOf" srcId="{BB07F307-94CB-492E-809A-F13EC106425F}" destId="{F263B34B-E758-4476-B344-7D329B12FEAB}" srcOrd="2" destOrd="0" presId="urn:microsoft.com/office/officeart/2009/3/layout/StepUpProcess"/>
    <dgm:cxn modelId="{67CBBCAC-A720-4CD4-A187-B7FA15C98193}" type="presParOf" srcId="{F263B34B-E758-4476-B344-7D329B12FEAB}" destId="{FC5F6708-2BB3-4F5E-968D-1DD91296879C}" srcOrd="0" destOrd="0" presId="urn:microsoft.com/office/officeart/2009/3/layout/StepUpProcess"/>
    <dgm:cxn modelId="{1F9898E8-AA90-47AF-9A69-272312F16C38}" type="presParOf" srcId="{F263B34B-E758-4476-B344-7D329B12FEAB}" destId="{C7735480-8090-4FE9-9310-DD86F7A1BAB9}" srcOrd="1" destOrd="0" presId="urn:microsoft.com/office/officeart/2009/3/layout/StepUpProcess"/>
    <dgm:cxn modelId="{96FD2E72-D41A-42E5-95D8-55161943EB13}" type="presParOf" srcId="{F263B34B-E758-4476-B344-7D329B12FEAB}" destId="{EE8F65ED-FFF0-477A-BC3D-6A67BB466253}" srcOrd="2" destOrd="0" presId="urn:microsoft.com/office/officeart/2009/3/layout/StepUpProcess"/>
    <dgm:cxn modelId="{11D71EA8-2682-47F6-9B92-E99AB243B62A}" type="presParOf" srcId="{BB07F307-94CB-492E-809A-F13EC106425F}" destId="{20BDD51A-BFE9-43D5-884D-DB2D8AEFD6AB}" srcOrd="3" destOrd="0" presId="urn:microsoft.com/office/officeart/2009/3/layout/StepUpProcess"/>
    <dgm:cxn modelId="{1E5C6F6A-ED6D-47D7-A8B3-47907417029B}" type="presParOf" srcId="{20BDD51A-BFE9-43D5-884D-DB2D8AEFD6AB}" destId="{4D607D84-4D45-4377-B42A-0D21819E6001}" srcOrd="0" destOrd="0" presId="urn:microsoft.com/office/officeart/2009/3/layout/StepUpProcess"/>
    <dgm:cxn modelId="{7756F2CF-F4F1-4A3B-AF17-B82B15C541FD}" type="presParOf" srcId="{BB07F307-94CB-492E-809A-F13EC106425F}" destId="{9513A3DE-A411-4594-AD14-BF051CAE7F9A}" srcOrd="4" destOrd="0" presId="urn:microsoft.com/office/officeart/2009/3/layout/StepUpProcess"/>
    <dgm:cxn modelId="{C5597814-DE94-40A3-BFF4-0BC221AAD732}" type="presParOf" srcId="{9513A3DE-A411-4594-AD14-BF051CAE7F9A}" destId="{359F642A-BC4F-4DCB-A772-23DE6028AB44}" srcOrd="0" destOrd="0" presId="urn:microsoft.com/office/officeart/2009/3/layout/StepUpProcess"/>
    <dgm:cxn modelId="{3B9ECE57-C0A8-44C4-8534-F25DA4C7557A}" type="presParOf" srcId="{9513A3DE-A411-4594-AD14-BF051CAE7F9A}" destId="{F00DF544-3171-4086-BE1E-AC1118F7869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4FA20-6E44-44C1-8FF1-2DAFF1D329C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8F5D1-7D97-4564-8DF4-133601F12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2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F5D1-7D97-4564-8DF4-133601F12C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F5D1-7D97-4564-8DF4-133601F12C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2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F5D1-7D97-4564-8DF4-133601F12C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6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F5D1-7D97-4564-8DF4-133601F12C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25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F5D1-7D97-4564-8DF4-133601F12C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1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F5D1-7D97-4564-8DF4-133601F12C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2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F5D1-7D97-4564-8DF4-133601F12C2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2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F5D1-7D97-4564-8DF4-133601F12C2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3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F93-A167-4A7A-9D52-C8100FC8683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2BD-63BA-46A9-A1BF-91884716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F93-A167-4A7A-9D52-C8100FC8683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2BD-63BA-46A9-A1BF-91884716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F93-A167-4A7A-9D52-C8100FC8683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2BD-63BA-46A9-A1BF-91884716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F93-A167-4A7A-9D52-C8100FC8683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2BD-63BA-46A9-A1BF-91884716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F93-A167-4A7A-9D52-C8100FC8683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2BD-63BA-46A9-A1BF-91884716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9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F93-A167-4A7A-9D52-C8100FC8683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2BD-63BA-46A9-A1BF-91884716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2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F93-A167-4A7A-9D52-C8100FC8683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2BD-63BA-46A9-A1BF-91884716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F93-A167-4A7A-9D52-C8100FC8683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2BD-63BA-46A9-A1BF-91884716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F93-A167-4A7A-9D52-C8100FC8683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2BD-63BA-46A9-A1BF-91884716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F93-A167-4A7A-9D52-C8100FC8683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2BD-63BA-46A9-A1BF-91884716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4F93-A167-4A7A-9D52-C8100FC8683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A2BD-63BA-46A9-A1BF-91884716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161">
              <a:srgbClr val="E3E3E3"/>
            </a:gs>
            <a:gs pos="60650">
              <a:srgbClr val="F2F2F2"/>
            </a:gs>
            <a:gs pos="0">
              <a:schemeClr val="accent5"/>
            </a:gs>
            <a:gs pos="18000">
              <a:schemeClr val="lt1">
                <a:tint val="98000"/>
                <a:satMod val="130000"/>
                <a:shade val="90000"/>
                <a:lumMod val="103000"/>
              </a:schemeClr>
            </a:gs>
            <a:gs pos="100000">
              <a:schemeClr val="lt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4F93-A167-4A7A-9D52-C8100FC8683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A2BD-63BA-46A9-A1BF-91884716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0" y="275912"/>
            <a:ext cx="10835640" cy="36576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Организация образования детей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с тяжёлой и умеренной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умственной отсталостью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по методике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единого тематического сценария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учебных недель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2960" y="4998720"/>
            <a:ext cx="10835640" cy="109728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Составила Колесникова Маргарита Ивановна,</a:t>
            </a:r>
          </a:p>
          <a:p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читель высшей квалификационной категории</a:t>
            </a:r>
          </a:p>
          <a:p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ласса «Особый ребёнок»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ГБОУ школы-интерната № 16 Пушкинского района Санкт-Петербурга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681"/>
            <a:ext cx="11887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речи и окружающий мир»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Разделы предмета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«Окружающий природный и животный мир» («Явления природы»,</a:t>
            </a:r>
          </a:p>
          <a:p>
            <a:pPr algn="just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 растений», «Мир животных»).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 цвета и звука»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«Окружающий предметный мир и профессии людей», </a:t>
            </a:r>
          </a:p>
          <a:p>
            <a:pPr algn="just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(«Приборы», «Природные материалы», «Мои игрушки»</a:t>
            </a:r>
          </a:p>
          <a:p>
            <a:pPr algn="just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людей»)</a:t>
            </a:r>
          </a:p>
          <a:p>
            <a:pPr algn="just"/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блоки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«Явления природы (зимой, весной, летом, осенью)»,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 животных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(зимой, весной, летом, осенью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)»,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 растений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(зимой, весной, летом, осенью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)»,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 цвета и звука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(зимой, весной, летом, осенью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)»,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«Окружающий предметный мир и профессии людей». 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40" y="3599945"/>
            <a:ext cx="3506720" cy="325805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https://infodoski.ru/images/detailed/38/47275_%D0%B7%D0%BF20271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471" y="1144525"/>
            <a:ext cx="2268492" cy="24554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317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982734" cy="144666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учебной недели «Мир растений осенью». 8 год обучения.</a:t>
            </a:r>
            <a:b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учебной недели: 15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.09. 2022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 по  21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.09.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года.</a:t>
            </a:r>
            <a:b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754309"/>
              </p:ext>
            </p:extLst>
          </p:nvPr>
        </p:nvGraphicFramePr>
        <p:xfrm>
          <a:off x="287338" y="1187450"/>
          <a:ext cx="11695113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931"/>
                <a:gridCol w="7069540"/>
                <a:gridCol w="19786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часов в неделю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Альтернативное чтение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Чтение» изображений растений России осенью на картинках, картинах и пиктограммах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 и окружающий мир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Лексическое значение слов, обозначающих названия растений и изменений, происходящих в их жизни осенью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Графика и письмо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Ри­сование осенних деревьев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 представления и конструирование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сравнительных отношений объектов из мира растений осенью с последующим созданием множеств и пересчётом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Социально-бытовая ориентировка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Виды,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простейшие рецепты и п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риготовление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салатов из овощей.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и основы безопасности жизнедеятельности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питания. Овощи и фрукты – полезные продукты.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Ручной труд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природными материалами: изделие «Аппликации из осенних листьев».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4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733" y="254000"/>
            <a:ext cx="11836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«Социально-бытовая ориентировка»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Разделы предмета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поведения»,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Торговля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«Жилище»,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Одежда и обувь»,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«Транспорт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«Средства связи»,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«Питание»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блоки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поведения»,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Торговля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«Мой дом. Моя семья»,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 окружающих предметов и профессии людей».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«Питание».</a:t>
            </a:r>
          </a:p>
        </p:txBody>
      </p:sp>
      <p:pic>
        <p:nvPicPr>
          <p:cNvPr id="6" name="Рисунок 5" descr="https://psy-files.ru/wp-content/uploads/a/2/a/a2a42e661a7ff6a1ce1fcb0ab561612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07" y="852407"/>
            <a:ext cx="3053166" cy="497495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" name="Рисунок 9" descr="https://71.rospotrebnadzor.ru/upload/medialibrary/795/7959bd2fe16dabbcfd6a033e44eb802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801" y="4070169"/>
            <a:ext cx="3447466" cy="19586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1" name="Рисунок 10" descr="https://thumbs.dreamstime.com/b/%D1%8F%D0%B1%D0%BB%D0%BE%D0%BA%D0%B8-%D0%BF%D0%BE%D0%BA%D1%83%D0%BF%D0%B0%D1%8F-%D0%BC%D0%B0%D0%BB%D1%8B%D1%88%D0%B0%D0%BC-1397685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93" y="1070335"/>
            <a:ext cx="3979954" cy="30677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74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982734" cy="144666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учебной недели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«Питание».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год обучения.</a:t>
            </a:r>
            <a:b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учебной недели: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01 .02. 2023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 по 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07 .02. 2023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b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636864"/>
              </p:ext>
            </p:extLst>
          </p:nvPr>
        </p:nvGraphicFramePr>
        <p:xfrm>
          <a:off x="287338" y="1187450"/>
          <a:ext cx="11695113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931"/>
                <a:gridCol w="7069540"/>
                <a:gridCol w="19786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часов в неделю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Альтернативное чтение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Чтение учащимися и заучивание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потешек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прибауток про еду с подбором к ним сюжетных картинок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 и окружающий мир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повествовательных и описательных рас­сказов по серии предметных и сюжетных картинок о хлебобулочных изделиях.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Графика и письмо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Приёмы рисования овощей, фруктов, расположенных в определенном ритмическом порядке, письменные упражнения.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 представления и конструирование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Перевод стрелок часов на указанное время приёма пищи, счётные упражнения.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Социально-бытовая ориентировка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Технология приготовления каши и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сервировка стола к завтраку. Культура поведения при приготовлении пищи.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и основы безопасности жизнедеятельности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хранения продуктов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Ручной труд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пластилином: аппликация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 пластилина «Натюрморт из овощей и фруктов».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333" y="220133"/>
            <a:ext cx="11785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«Здоровье и основы безопасности жизнедеятельности» 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Разделы предмета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Питание»,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культурно-гигиенических навыков и элементарных представлений о здоровом образе жизни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Безопасность в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доме,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улице, в природе»,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«Уход за жилищем»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блоки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«Питание»,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«Безопасность 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доме, на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улице,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природе»,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«Мой дом. Моя семья».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ulybkasalym.ru/wp-content/uploads/2021/07/21b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72" y="2475797"/>
            <a:ext cx="4654761" cy="37276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tacon.ru/wp-content/uploads/1/a/a/1aad9a82c5e030abf0d301ef0e1b208f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8756" r="3314" b="4288"/>
          <a:stretch/>
        </p:blipFill>
        <p:spPr bwMode="auto">
          <a:xfrm>
            <a:off x="4510007" y="3282510"/>
            <a:ext cx="2588216" cy="184429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982734" cy="144666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учебной недели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«Безопасность в доме, на улице, в природе».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год обучения.</a:t>
            </a:r>
            <a:b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учебной недели: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23 .12. 2022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 по 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10 .01. 2023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b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318368"/>
              </p:ext>
            </p:extLst>
          </p:nvPr>
        </p:nvGraphicFramePr>
        <p:xfrm>
          <a:off x="287338" y="1187450"/>
          <a:ext cx="11695113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202"/>
                <a:gridCol w="7682780"/>
                <a:gridCol w="18021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часов в неделю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Альтернативное чтение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Выборочное чтение с заучиванием стихотворений наизусть про зимние забавы и опасные игры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 и окружающий мир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коротких рассказов о безопасном использовании предметов быта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помощью картинного плана, </a:t>
                      </a:r>
                      <a:r>
                        <a:rPr lang="ru-RU" sz="1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пиктограммм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речевых средств.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Графика и письмо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композиции «Зимние забавы» с помощью аппликации и раскрашивания гуашью контурных изображений, письменные упражнения.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 представления и конструирование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упражнения со знаками дорожного движения на узнавание знакомых геометрических фигур, счётные упражнения и решение арифметических задач.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Социально-бытовая ориентировка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поведения зимой на остановках общественного транспорта. Культура поведения пассажира и пешехода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и основы безопасности жизнедеятельности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Ситуационные игры «Один дома», «В дверь позвонил незнакомый человек».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Ручной труд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бумагой и ножницами: изделие «Ёлочная игрушка», беседа об опасных бенгальских огнях и петардах.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9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«Математические представления и конструирование»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Разделы предмета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Временные представления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«Представления о форме»,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«Представления о величине».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блоки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Явления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природы (зимой, весной, летом, осенью)»,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 окружающих предметов и профессии людей».</a:t>
            </a:r>
          </a:p>
        </p:txBody>
      </p:sp>
      <p:pic>
        <p:nvPicPr>
          <p:cNvPr id="3" name="Рисунок 2" descr="http://www.playcast.ru/uploads/2015/04/26/133366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65" y="874587"/>
            <a:ext cx="3425588" cy="2661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5" name="Picture 2" descr="https://uprostim.com/wp-content/uploads/2021/04/image010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53" y="3398520"/>
            <a:ext cx="4571137" cy="37185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avatars.mds.yandex.net/get-mpic/4078462/img_id7408940008103123801.jpeg/ori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80" y="5257800"/>
            <a:ext cx="3233485" cy="15950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417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982734" cy="75062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учебной недели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 цвета и звука зимой».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год обучения.</a:t>
            </a:r>
            <a:b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учебной недели: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.01. 2023 года 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24 .01. 2023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b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893991"/>
              </p:ext>
            </p:extLst>
          </p:nvPr>
        </p:nvGraphicFramePr>
        <p:xfrm>
          <a:off x="150126" y="750629"/>
          <a:ext cx="11832326" cy="608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755"/>
                <a:gridCol w="7983940"/>
                <a:gridCol w="1746631"/>
              </a:tblGrid>
              <a:tr h="6944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часов в неделю</a:t>
                      </a:r>
                      <a:endParaRPr lang="ru-RU" dirty="0"/>
                    </a:p>
                  </a:txBody>
                  <a:tcPr/>
                </a:tc>
              </a:tr>
              <a:tr h="6426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Альтернативное чтение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Настольно-печатные игры «Краски зимы в России»: подбор иллюстраций к сюжетам литературных произведений.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147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 и окружающий мир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диалогической речи в специально организованных коммуникативных си­туациях по картинам, описывающим волшебство зимней ночи в России. 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620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Графика и письмо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Рисование зимней ночи гуашью,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письменные упражнения.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782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 представления и конструирование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Линии и цвета в окружающем мире, природе, чертежах и рисунках, счётные упражнения и решение арифметических задач.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782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Социально-бытовая ориентировка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Нахождение останов­ки общественного транспорта по указательным знакам.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782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и основы безопасности жизнедеятельности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к пешеходному переходу и светофору.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9440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Ручной труд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пазлами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мозаикой: изделие «Зимний узор».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681"/>
            <a:ext cx="11887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«Альтернативное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Разделы предмета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«Аудиальное чтение»,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«Чтение изображений на картинах, картинках и пиктограммах»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блоки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книг «Сказки»,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книг «Рассказы»,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книг «Стихотворения».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pic>
        <p:nvPicPr>
          <p:cNvPr id="4" name="Picture 2" descr="https://klike.net/uploads/posts/2022-09/1663148343_g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16" y="2260115"/>
            <a:ext cx="6401559" cy="449709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982734" cy="750626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учебной недели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 книг «Сказки».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год обучения.</a:t>
            </a:r>
            <a:b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учебной недели: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.09. 2023 года 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05 .10. 2023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b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404625"/>
              </p:ext>
            </p:extLst>
          </p:nvPr>
        </p:nvGraphicFramePr>
        <p:xfrm>
          <a:off x="150126" y="750629"/>
          <a:ext cx="11832326" cy="632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755"/>
                <a:gridCol w="7983940"/>
                <a:gridCol w="1746631"/>
              </a:tblGrid>
              <a:tr h="6944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часов в неделю</a:t>
                      </a:r>
                      <a:endParaRPr lang="ru-RU" dirty="0"/>
                    </a:p>
                  </a:txBody>
                  <a:tcPr/>
                </a:tc>
              </a:tr>
              <a:tr h="6426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Альтернативное чтение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Пересказ сказок по серии сюжетных картинок.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147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 и окружающий мир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Расширение экспрессивного словаря на тему «Хорошо-плохо» по сюжетам сказок.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620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Графика и письмо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Игры-пантомимы на выражение эмоционального состояния сказочных персонажей мультфильмов с использованием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дорисовывания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пиктограмм, письменные упражнения.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782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 представления и конструирование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Конструирование сказочного города,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счётные упражнения.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782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Социально-бытовая ориентировка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В гостях у почтальона Печкина. Средства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</a:rPr>
                        <a:t> связи.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782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и основы безопасности жизнедеятельности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«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Федорино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горе», С. Я. Маршак  Посуда и уход за нею.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9440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Ручной труд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 бумагой и тканью: изделие «Коллаж по мотивам русских народных сказок».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 ч.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5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11323320" cy="1325563"/>
          </a:xfrm>
          <a:solidFill>
            <a:schemeClr val="accent3">
              <a:lumMod val="20000"/>
              <a:lumOff val="80000"/>
            </a:schemeClr>
          </a:solidFill>
          <a:effectLst>
            <a:softEdge rad="31750"/>
          </a:effectLst>
        </p:spPr>
        <p:txBody>
          <a:bodyPr/>
          <a:lstStyle/>
          <a:p>
            <a:pPr algn="ctr"/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Методика единого тематического сценария учебных недель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2011680"/>
            <a:ext cx="11323320" cy="442182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571500" indent="-571500" algn="just">
              <a:buFont typeface="+mj-lt"/>
              <a:buAutoNum type="romanUcPeriod"/>
            </a:pPr>
            <a:endParaRPr lang="ru-RU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71500" indent="-571500" algn="just">
              <a:buFont typeface="+mj-lt"/>
              <a:buAutoNum type="arabicPeriod"/>
            </a:pPr>
            <a:r>
              <a:rPr lang="ru-RU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Введение в методику единого тематического сценария учебных недель.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endParaRPr lang="ru-RU" dirty="0" smtClean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71500" indent="-571500" algn="just">
              <a:buFont typeface="+mj-lt"/>
              <a:buAutoNum type="arabicPeriod"/>
            </a:pPr>
            <a:r>
              <a:rPr lang="ru-RU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Структурирование тематических блоков учебных недель.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Преимущества планирования учебного процесса по методике единого тематического сценария учебных недель.</a:t>
            </a:r>
          </a:p>
        </p:txBody>
      </p:sp>
    </p:spTree>
    <p:extLst>
      <p:ext uri="{BB962C8B-B14F-4D97-AF65-F5344CB8AC3E}">
        <p14:creationId xmlns:p14="http://schemas.microsoft.com/office/powerpoint/2010/main" val="35571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0"/>
            <a:ext cx="119176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Каковы преимущества такого распределения содержания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 материала: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время для закрепления учебного материала, что особенно важно для детей с интеллектуальными нарушениями: тема урока каждого предмета изучается в течение всей учебной недели- пяти календарных дней, согласно учебному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плану, регламентирующего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часов в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неделю;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о-вторых,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учебной дисциплины органически вписывается в тему учебной недели, решая в равной степени предметные задачи каждой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учебной недели в целом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учебный день проходит, как один большой урок, объединяя все предметы по расписанию уроков в одно целое и максимально используя для этого инструментарий каждого учебного  предмета  с  его видами деятельности, внося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учебный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980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307" y="259307"/>
            <a:ext cx="11368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 descr="https://avatars.mds.yandex.net/i?id=35d20d2b33363393a94906cd84f11086_l-5220790-images-thumbs&amp;ref=rim&amp;n=13&amp;w=640&amp;h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" y="1182637"/>
            <a:ext cx="11259403" cy="56061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" y="213360"/>
            <a:ext cx="11658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методику единого тематического сценария учебных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недель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Рабочая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в классе «Особый ребёнок» разработана по методике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единого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тематического сценария учебных недель на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«Программы образования учащихся с умеренной и тяжёлой умственной отсталостью» под редакцией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Баряевой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Л.Б. и Яковлевой Н.Н., 2011 год.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Учебный материал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предметам «Альтернативное чтение», «Графика и письмо», «Математические представления и конструирование», «Социально-бытовая ориентировка», «Развитие речи и окружающий мир», «Здоровье и основы безопасности жизнедеятельности», «Ручной труд»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структурирован и систематизирован недельными тематическими блоками.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Количество тематических блоков в  учебном году – 11.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Длительность каждой учебной недели составляет 5 учебных дней.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" y="0"/>
            <a:ext cx="1178052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темы учебной дисциплины на материале недельного тематического блока тема каждого предмета органически вписывается в тему учебной недели, решая в равной степени как предметные задачи отдельной учебной дисциплины, так и задачи учебной недели в целом;</a:t>
            </a:r>
          </a:p>
          <a:p>
            <a:pPr algn="just"/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Каждый учебный день проходит, как один большой урок, объединяя все предметы по расписанию уроков в одно целое и максимально используя для этого инструментарий каждой учебной дисциплины с  её видами деятельности, внося разнообразие в учебный процесс. </a:t>
            </a:r>
          </a:p>
          <a:p>
            <a:pPr algn="just"/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это даёт возможность увеличить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для закрепления учебного материала, что особенно важно для детей с интеллектуальными нарушениями: тема урока каждого предмета изучается в течение всей учебной недели, пяти календарных дней, согласно учебному плану, регламентирующего количество часов в неделю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10082686"/>
              </p:ext>
            </p:extLst>
          </p:nvPr>
        </p:nvGraphicFramePr>
        <p:xfrm>
          <a:off x="0" y="1"/>
          <a:ext cx="12237720" cy="6924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16480"/>
                <a:gridCol w="3215640"/>
                <a:gridCol w="6705600"/>
              </a:tblGrid>
              <a:tr h="432757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Учебный день: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вторник. 13.12.2023. 8 класс «ОР».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Тематический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блок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«Явления природы зимой». 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75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Расписание уроков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Тема урока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Виды деятельности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614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Развитие речи и окружающий мир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Лексическое значение слов, обозначающих названия зимних изменений в неживой природе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Просмотр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презентации «Явления природы зимой»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Настольно-печатная игра «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Назови/подпиши зимние явления и их признаки. Словарная работа: снегопад, снег идёт, падает, кружится, тает, снег белый, холодный и пр..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037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Математические представления и конструирование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Конструирование на стендовом театре зимних явлений неживой природы в разное время суток, счётные упражнения.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Коллективное конструирование зимних явлений природы на стендовом театре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утром, днём, вечером и ночью, называние астрономических символов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времени суток, счётные упражнения и решение задач «Гирлянды из снежинок для ёлочки».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940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Графика и письмо.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композиции «Зима в России»,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письменные упражнения.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Демонстрация и обсуждение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</a:rPr>
                        <a:t>видеозарисовки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«Зимой в лесу» с последующим раскрашиванием гуашью композиции «Зима в России».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560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Альтернативное чтение.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и заучивание наизусть стихотворений о явлениях неживой природы России зимой.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Заучивание наизусть четверостиший о явлениях природы зимой с помощью сопряжённого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договаривания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 дидактической игры «Доскажи словечко».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037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5, 6.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Ручной труд.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 бумагой и карандашным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клеем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изделие «Сюжетные аппликации к тексту стихотворений».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Выполнение сюжетной аппликации из готовых деталей к тексту стихотворений о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зимних явлениях природы.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57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360" y="304800"/>
            <a:ext cx="1182624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блоки учебных недель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Явле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растений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цвета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звука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 доме, на улице, в природе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 книг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(«Сказки», «Рассказы», «Стихи»)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поведения 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окружающих предметов и профессии людей 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дом. Моя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kartinkin.net/uploads/posts/2022-12/1670548458_43-kartinkin-net-p-shkolnie-kartinki-dlya-detei-nachalnoi-shk-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75" y="1394848"/>
            <a:ext cx="3409627" cy="470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6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3200"/>
            <a:ext cx="1219200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Структурирование тематических блоков учебных недель.</a:t>
            </a:r>
          </a:p>
          <a:p>
            <a:pPr algn="ctr"/>
            <a:endParaRPr lang="ru-RU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распределяются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блоки в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сезонным явлениям природы - зимой, весной, летом, осенью</a:t>
            </a:r>
          </a:p>
          <a:p>
            <a:pPr lvl="1"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учебных недель:</a:t>
            </a:r>
          </a:p>
          <a:p>
            <a:pPr lvl="1"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 природы – 4 учебные недели,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животных –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учебные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недели,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растений –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учебные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недели,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цвета и звука –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учебные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недели,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 доме,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улице, в природе – </a:t>
            </a:r>
          </a:p>
          <a:p>
            <a:pPr lvl="1"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конце каждой учебной четверти, </a:t>
            </a:r>
          </a:p>
          <a:p>
            <a:pPr lvl="1"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 учебные недели.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80" y="2087740"/>
            <a:ext cx="4419600" cy="493643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186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5467" y="0"/>
            <a:ext cx="121581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и во втором полугодии, </a:t>
            </a:r>
          </a:p>
          <a:p>
            <a:pPr lvl="1"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учебных недель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книг «Сказки», «Стихотворения», «Рассказы»  -  3 учебные недели,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поведения -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учебные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недели,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– 2 учебные недели,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- 2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недели,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дом. Моя семья - 2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недели,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окружающих предметов и профессии людей - 2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недели.</a:t>
            </a:r>
          </a:p>
          <a:p>
            <a:pPr lvl="1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avatars.mds.yandex.net/i?id=35d20d2b33363393a94906cd84f11086_l-5220790-images-thumbs&amp;ref=rim&amp;n=13&amp;w=640&amp;h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7755"/>
            <a:ext cx="11927133" cy="329733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" y="259080"/>
            <a:ext cx="11399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формируется тематика учебных недель 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4261472"/>
              </p:ext>
            </p:extLst>
          </p:nvPr>
        </p:nvGraphicFramePr>
        <p:xfrm>
          <a:off x="548640" y="1371600"/>
          <a:ext cx="11109960" cy="4903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" y="3563035"/>
            <a:ext cx="119718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создании тематики учебных недель за основу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берутся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разделов учебных дисциплин.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1929</Words>
  <Application>Microsoft Office PowerPoint</Application>
  <PresentationFormat>Широкоэкранный</PresentationFormat>
  <Paragraphs>308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Организация образования детей  с тяжёлой и умеренной  умственной отсталостью  по методике  единого тематического сценария  учебных недель</vt:lpstr>
      <vt:lpstr>Методика единого тематического сценария учебных недель.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Тема учебной недели «Мир растений осенью». 8 год обучения. Дата учебной недели: 15 .09. 2022 года  по  21 .09. 2022 года. </vt:lpstr>
      <vt:lpstr>Презентация PowerPoint</vt:lpstr>
      <vt:lpstr> Тема учебной недели «Питание». 8 год обучения. Дата учебной недели: 01 .02. 2023 года  по  07 .02. 2023 года. </vt:lpstr>
      <vt:lpstr>Презентация PowerPoint</vt:lpstr>
      <vt:lpstr> Тема учебной недели «Безопасность в доме, на улице, в природе». 8 год обучения. Дата учебной недели: 23 .12. 2022 года  по  10 .01. 2023 года. </vt:lpstr>
      <vt:lpstr>Презентация PowerPoint</vt:lpstr>
      <vt:lpstr> Тема учебной недели «Мир цвета и звука зимой». 8 год обучения. Дата учебной недели: 18 .01. 2023 года  по  24 .01. 2023 года. </vt:lpstr>
      <vt:lpstr>Презентация PowerPoint</vt:lpstr>
      <vt:lpstr> Тема учебной недели «Мир книг «Сказки». 8 год обучения. Дата учебной недели: 29 .09. 2023 года  по  05 .10. 2023 года.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образования детей  с тяжёлой и умеренной  умственной отсталостью  по методике  единого тематического сценария  учебных недель</dc:title>
  <dc:creator>11111</dc:creator>
  <cp:lastModifiedBy>User</cp:lastModifiedBy>
  <cp:revision>132</cp:revision>
  <dcterms:created xsi:type="dcterms:W3CDTF">2023-02-16T21:05:45Z</dcterms:created>
  <dcterms:modified xsi:type="dcterms:W3CDTF">2023-03-02T09:13:03Z</dcterms:modified>
</cp:coreProperties>
</file>